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9" r:id="rId2"/>
    <p:sldId id="260" r:id="rId3"/>
    <p:sldId id="261" r:id="rId4"/>
    <p:sldId id="262" r:id="rId5"/>
    <p:sldId id="263" r:id="rId6"/>
    <p:sldId id="277" r:id="rId7"/>
    <p:sldId id="279" r:id="rId8"/>
    <p:sldId id="264" r:id="rId9"/>
    <p:sldId id="291" r:id="rId10"/>
    <p:sldId id="292" r:id="rId11"/>
    <p:sldId id="284" r:id="rId12"/>
    <p:sldId id="290" r:id="rId13"/>
    <p:sldId id="266" r:id="rId14"/>
    <p:sldId id="285" r:id="rId15"/>
    <p:sldId id="270" r:id="rId16"/>
    <p:sldId id="273" r:id="rId17"/>
    <p:sldId id="274" r:id="rId18"/>
    <p:sldId id="275" r:id="rId19"/>
    <p:sldId id="289" r:id="rId20"/>
    <p:sldId id="294" r:id="rId21"/>
    <p:sldId id="295" r:id="rId22"/>
    <p:sldId id="296" r:id="rId23"/>
    <p:sldId id="297" r:id="rId24"/>
    <p:sldId id="298" r:id="rId25"/>
    <p:sldId id="29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nicholl (Linda Nicholl)" initials="l(N" lastIdx="1" clrIdx="0">
    <p:extLst>
      <p:ext uri="{19B8F6BF-5375-455C-9EA6-DF929625EA0E}">
        <p15:presenceInfo xmlns:p15="http://schemas.microsoft.com/office/powerpoint/2012/main" userId="S-1-5-21-2138664166-620177494-281947949-163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B11"/>
    <a:srgbClr val="045278"/>
    <a:srgbClr val="99DFD7"/>
    <a:srgbClr val="36AB9C"/>
    <a:srgbClr val="80E1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87433" autoAdjust="0"/>
  </p:normalViewPr>
  <p:slideViewPr>
    <p:cSldViewPr snapToGrid="0" snapToObjects="1">
      <p:cViewPr varScale="1">
        <p:scale>
          <a:sx n="40" d="100"/>
          <a:sy n="40" d="100"/>
        </p:scale>
        <p:origin x="63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24T13:24:29.806"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E8A83-5C47-422E-A76E-3D6B830221ED}" type="datetimeFigureOut">
              <a:rPr lang="en-CA" smtClean="0"/>
              <a:t>2020-01-23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52374-6922-40A5-A0A0-727082C5487B}" type="slidenum">
              <a:rPr lang="en-CA" smtClean="0"/>
              <a:t>‹#›</a:t>
            </a:fld>
            <a:endParaRPr lang="en-CA"/>
          </a:p>
        </p:txBody>
      </p:sp>
    </p:spTree>
    <p:extLst>
      <p:ext uri="{BB962C8B-B14F-4D97-AF65-F5344CB8AC3E}">
        <p14:creationId xmlns:p14="http://schemas.microsoft.com/office/powerpoint/2010/main" val="508709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5952374-6922-40A5-A0A0-727082C5487B}" type="slidenum">
              <a:rPr lang="en-CA" smtClean="0"/>
              <a:t>2</a:t>
            </a:fld>
            <a:endParaRPr lang="en-CA"/>
          </a:p>
        </p:txBody>
      </p:sp>
    </p:spTree>
    <p:extLst>
      <p:ext uri="{BB962C8B-B14F-4D97-AF65-F5344CB8AC3E}">
        <p14:creationId xmlns:p14="http://schemas.microsoft.com/office/powerpoint/2010/main" val="17625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5952374-6922-40A5-A0A0-727082C5487B}" type="slidenum">
              <a:rPr lang="en-CA" smtClean="0"/>
              <a:t>9</a:t>
            </a:fld>
            <a:endParaRPr lang="en-CA"/>
          </a:p>
        </p:txBody>
      </p:sp>
    </p:spTree>
    <p:extLst>
      <p:ext uri="{BB962C8B-B14F-4D97-AF65-F5344CB8AC3E}">
        <p14:creationId xmlns:p14="http://schemas.microsoft.com/office/powerpoint/2010/main" val="151466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D7E84D7-0EBB-8A4D-AF1B-23A30206D7FD}"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395261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D7E84D7-0EBB-8A4D-AF1B-23A30206D7FD}"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322597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D7E84D7-0EBB-8A4D-AF1B-23A30206D7FD}"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374035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D7E84D7-0EBB-8A4D-AF1B-23A30206D7FD}"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131042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D7E84D7-0EBB-8A4D-AF1B-23A30206D7FD}"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99509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D7E84D7-0EBB-8A4D-AF1B-23A30206D7FD}"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323554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D7E84D7-0EBB-8A4D-AF1B-23A30206D7FD}"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2424386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D7E84D7-0EBB-8A4D-AF1B-23A30206D7FD}"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264362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E84D7-0EBB-8A4D-AF1B-23A30206D7FD}"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31609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D7E84D7-0EBB-8A4D-AF1B-23A30206D7FD}"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281631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D7E84D7-0EBB-8A4D-AF1B-23A30206D7FD}"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DD1-9B1D-7D46-9096-5394C83E7833}" type="slidenum">
              <a:rPr lang="en-US" smtClean="0"/>
              <a:t>‹#›</a:t>
            </a:fld>
            <a:endParaRPr lang="en-US"/>
          </a:p>
        </p:txBody>
      </p:sp>
    </p:spTree>
    <p:extLst>
      <p:ext uri="{BB962C8B-B14F-4D97-AF65-F5344CB8AC3E}">
        <p14:creationId xmlns:p14="http://schemas.microsoft.com/office/powerpoint/2010/main" val="202538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E84D7-0EBB-8A4D-AF1B-23A30206D7FD}"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1BDD1-9B1D-7D46-9096-5394C83E7833}" type="slidenum">
              <a:rPr lang="en-US" smtClean="0"/>
              <a:t>‹#›</a:t>
            </a:fld>
            <a:endParaRPr lang="en-US"/>
          </a:p>
        </p:txBody>
      </p:sp>
    </p:spTree>
    <p:extLst>
      <p:ext uri="{BB962C8B-B14F-4D97-AF65-F5344CB8AC3E}">
        <p14:creationId xmlns:p14="http://schemas.microsoft.com/office/powerpoint/2010/main" val="2630759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cadu.ca/Assets/content/teaching-learning/WLC/WAC/Including+Writing+in+Your+Course-A+Toolkit+for+OCADU+Faculty.pdf"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uW_XM4Mk3I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eefinkandassociates.com/GuidetoCourseDesignAug0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195" y="2296704"/>
            <a:ext cx="2048175" cy="2048175"/>
          </a:xfrm>
          <a:prstGeom prst="rect">
            <a:avLst/>
          </a:prstGeom>
        </p:spPr>
      </p:pic>
      <p:sp>
        <p:nvSpPr>
          <p:cNvPr id="2" name="Title 1"/>
          <p:cNvSpPr>
            <a:spLocks noGrp="1"/>
          </p:cNvSpPr>
          <p:nvPr>
            <p:ph type="ctrTitle"/>
          </p:nvPr>
        </p:nvSpPr>
        <p:spPr>
          <a:xfrm>
            <a:off x="3005795" y="2204225"/>
            <a:ext cx="6138205" cy="1150103"/>
          </a:xfrm>
        </p:spPr>
        <p:txBody>
          <a:bodyPr>
            <a:noAutofit/>
          </a:bodyPr>
          <a:lstStyle/>
          <a:p>
            <a:r>
              <a:rPr lang="en-US" sz="3200" b="1" dirty="0">
                <a:latin typeface="Helvetica" panose="020B0604020202020204" pitchFamily="34" charset="0"/>
                <a:ea typeface="Times New Roman" charset="0"/>
                <a:cs typeface="Helvetica" panose="020B0604020202020204" pitchFamily="34" charset="0"/>
              </a:rPr>
              <a:t>Effective Assignment </a:t>
            </a:r>
            <a:r>
              <a:rPr lang="en-US" sz="3200" b="1" dirty="0" smtClean="0">
                <a:latin typeface="Helvetica" panose="020B0604020202020204" pitchFamily="34" charset="0"/>
                <a:ea typeface="Times New Roman" charset="0"/>
                <a:cs typeface="Helvetica" panose="020B0604020202020204" pitchFamily="34" charset="0"/>
              </a:rPr>
              <a:t>Design</a:t>
            </a:r>
            <a:endParaRPr lang="en-CA" sz="3200" b="1" dirty="0">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3290917" y="3216019"/>
            <a:ext cx="5552388" cy="1128860"/>
          </a:xfrm>
        </p:spPr>
        <p:txBody>
          <a:bodyPr>
            <a:normAutofit/>
          </a:bodyPr>
          <a:lstStyle/>
          <a:p>
            <a:r>
              <a:rPr lang="en-CA" dirty="0">
                <a:solidFill>
                  <a:schemeClr val="tx1"/>
                </a:solidFill>
                <a:latin typeface="Helvetica" panose="020B0604020202020204" pitchFamily="34" charset="0"/>
                <a:cs typeface="Helvetica" panose="020B0604020202020204" pitchFamily="34" charset="0"/>
              </a:rPr>
              <a:t>Focus on: Scaffolding</a:t>
            </a:r>
          </a:p>
        </p:txBody>
      </p:sp>
      <p:sp>
        <p:nvSpPr>
          <p:cNvPr id="4" name="TextBox 3"/>
          <p:cNvSpPr txBox="1"/>
          <p:nvPr/>
        </p:nvSpPr>
        <p:spPr>
          <a:xfrm>
            <a:off x="228195" y="6346234"/>
            <a:ext cx="8475450" cy="507831"/>
          </a:xfrm>
          <a:prstGeom prst="rect">
            <a:avLst/>
          </a:prstGeom>
          <a:noFill/>
        </p:spPr>
        <p:txBody>
          <a:bodyPr wrap="square" rtlCol="0">
            <a:spAutoFit/>
          </a:bodyPr>
          <a:lstStyle/>
          <a:p>
            <a:r>
              <a:rPr lang="en-US" sz="900" dirty="0">
                <a:latin typeface="Helvetica" panose="020B0604020202020204" pitchFamily="34" charset="0"/>
                <a:ea typeface="Times New Roman" charset="0"/>
                <a:cs typeface="Helvetica" panose="020B0604020202020204" pitchFamily="34" charset="0"/>
              </a:rPr>
              <a:t>All following information taken from: </a:t>
            </a:r>
            <a:r>
              <a:rPr lang="en-US" sz="900" dirty="0" err="1">
                <a:latin typeface="Helvetica" panose="020B0604020202020204" pitchFamily="34" charset="0"/>
                <a:ea typeface="Times New Roman" charset="0"/>
                <a:cs typeface="Helvetica" panose="020B0604020202020204" pitchFamily="34" charset="0"/>
              </a:rPr>
              <a:t>DiPietro</a:t>
            </a:r>
            <a:r>
              <a:rPr lang="en-US" sz="900" dirty="0">
                <a:latin typeface="Helvetica" panose="020B0604020202020204" pitchFamily="34" charset="0"/>
                <a:ea typeface="Times New Roman" charset="0"/>
                <a:cs typeface="Helvetica" panose="020B0604020202020204" pitchFamily="34" charset="0"/>
              </a:rPr>
              <a:t>, C., Janes, D. &amp; </a:t>
            </a:r>
            <a:r>
              <a:rPr lang="en-US" sz="900" dirty="0" err="1">
                <a:latin typeface="Helvetica" panose="020B0604020202020204" pitchFamily="34" charset="0"/>
                <a:ea typeface="Times New Roman" charset="0"/>
                <a:cs typeface="Helvetica" panose="020B0604020202020204" pitchFamily="34" charset="0"/>
              </a:rPr>
              <a:t>Brancato</a:t>
            </a:r>
            <a:r>
              <a:rPr lang="en-US" sz="900" dirty="0">
                <a:latin typeface="Helvetica" panose="020B0604020202020204" pitchFamily="34" charset="0"/>
                <a:ea typeface="Times New Roman" charset="0"/>
                <a:cs typeface="Helvetica" panose="020B0604020202020204" pitchFamily="34" charset="0"/>
              </a:rPr>
              <a:t>, E.  (2014). </a:t>
            </a:r>
            <a:r>
              <a:rPr lang="en-US" sz="900" i="1" dirty="0">
                <a:latin typeface="Helvetica" panose="020B0604020202020204" pitchFamily="34" charset="0"/>
                <a:ea typeface="Times New Roman" charset="0"/>
                <a:cs typeface="Helvetica" panose="020B0604020202020204" pitchFamily="34" charset="0"/>
              </a:rPr>
              <a:t>Including Writing in Your Course: A Toolkit for OCADU Faculty</a:t>
            </a:r>
            <a:r>
              <a:rPr lang="en-US" sz="900" dirty="0">
                <a:latin typeface="Helvetica" panose="020B0604020202020204" pitchFamily="34" charset="0"/>
                <a:ea typeface="Times New Roman" charset="0"/>
                <a:cs typeface="Helvetica" panose="020B0604020202020204" pitchFamily="34" charset="0"/>
              </a:rPr>
              <a:t>. Retrieved from </a:t>
            </a:r>
            <a:r>
              <a:rPr lang="en-US" sz="900" dirty="0">
                <a:latin typeface="Helvetica" panose="020B0604020202020204" pitchFamily="34" charset="0"/>
                <a:ea typeface="Times New Roman" charset="0"/>
                <a:cs typeface="Helvetica" panose="020B0604020202020204" pitchFamily="34" charset="0"/>
                <a:hlinkClick r:id="rId3"/>
              </a:rPr>
              <a:t>http://</a:t>
            </a:r>
            <a:r>
              <a:rPr lang="en-US" sz="900" dirty="0" smtClean="0">
                <a:latin typeface="Helvetica" panose="020B0604020202020204" pitchFamily="34" charset="0"/>
                <a:ea typeface="Times New Roman" charset="0"/>
                <a:cs typeface="Helvetica" panose="020B0604020202020204" pitchFamily="34" charset="0"/>
                <a:hlinkClick r:id="rId3"/>
              </a:rPr>
              <a:t>www.ocadu.ca/Assets/content/teaching-learning/WLC/WAC/Including+Writing+in+Your+Course-A+Toolkit+for+OCADU+Faculty.pdf</a:t>
            </a:r>
            <a:endParaRPr lang="en-US" sz="900" dirty="0" smtClean="0">
              <a:latin typeface="Helvetica" panose="020B0604020202020204" pitchFamily="34" charset="0"/>
              <a:ea typeface="Times New Roman" charset="0"/>
              <a:cs typeface="Helvetica" panose="020B0604020202020204" pitchFamily="34" charset="0"/>
            </a:endParaRPr>
          </a:p>
          <a:p>
            <a:endParaRPr lang="en-US" sz="900" dirty="0" smtClean="0">
              <a:latin typeface="Times New Roman" charset="0"/>
              <a:ea typeface="Times New Roman" charset="0"/>
              <a:cs typeface="Times New Roman"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15943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19913049"/>
              </p:ext>
            </p:extLst>
          </p:nvPr>
        </p:nvGraphicFramePr>
        <p:xfrm>
          <a:off x="428625" y="1930623"/>
          <a:ext cx="8121817" cy="4114800"/>
        </p:xfrm>
        <a:graphic>
          <a:graphicData uri="http://schemas.openxmlformats.org/drawingml/2006/table">
            <a:tbl>
              <a:tblPr firstRow="1" bandRow="1">
                <a:tableStyleId>{5C22544A-7EE6-4342-B048-85BDC9FD1C3A}</a:tableStyleId>
              </a:tblPr>
              <a:tblGrid>
                <a:gridCol w="3196891">
                  <a:extLst>
                    <a:ext uri="{9D8B030D-6E8A-4147-A177-3AD203B41FA5}">
                      <a16:colId xmlns:a16="http://schemas.microsoft.com/office/drawing/2014/main" val="20000"/>
                    </a:ext>
                  </a:extLst>
                </a:gridCol>
                <a:gridCol w="4924926">
                  <a:extLst>
                    <a:ext uri="{9D8B030D-6E8A-4147-A177-3AD203B41FA5}">
                      <a16:colId xmlns:a16="http://schemas.microsoft.com/office/drawing/2014/main" val="20001"/>
                    </a:ext>
                  </a:extLst>
                </a:gridCol>
              </a:tblGrid>
              <a:tr h="592249">
                <a:tc>
                  <a:txBody>
                    <a:bodyPr/>
                    <a:lstStyle/>
                    <a:p>
                      <a:r>
                        <a:rPr lang="en-US" sz="1800" b="1" dirty="0" smtClean="0">
                          <a:latin typeface="Helvetica" panose="020B0604020202020204" pitchFamily="34" charset="0"/>
                          <a:cs typeface="Helvetica" panose="020B0604020202020204" pitchFamily="34" charset="0"/>
                        </a:rPr>
                        <a:t>Possible steps in a complex assignment</a:t>
                      </a:r>
                      <a:endParaRPr lang="en-CA" sz="1800" b="1" dirty="0">
                        <a:latin typeface="Helvetica" panose="020B0604020202020204" pitchFamily="34" charset="0"/>
                        <a:cs typeface="Helvetica" panose="020B0604020202020204" pitchFamily="34" charset="0"/>
                      </a:endParaRPr>
                    </a:p>
                  </a:txBody>
                  <a:tcPr/>
                </a:tc>
                <a:tc>
                  <a:txBody>
                    <a:bodyPr/>
                    <a:lstStyle/>
                    <a:p>
                      <a:r>
                        <a:rPr lang="en-US" sz="1800" b="1" dirty="0" smtClean="0">
                          <a:latin typeface="Helvetica" panose="020B0604020202020204" pitchFamily="34" charset="0"/>
                          <a:cs typeface="Helvetica" panose="020B0604020202020204" pitchFamily="34" charset="0"/>
                        </a:rPr>
                        <a:t>Smaller assignments to help students master each step</a:t>
                      </a:r>
                      <a:endParaRPr lang="en-CA" sz="1800" b="1" dirty="0">
                        <a:latin typeface="Helvetica" panose="020B0604020202020204" pitchFamily="34" charset="0"/>
                        <a:cs typeface="Helvetica" panose="020B0604020202020204" pitchFamily="34" charset="0"/>
                      </a:endParaRPr>
                    </a:p>
                  </a:txBody>
                  <a:tcPr>
                    <a:solidFill>
                      <a:schemeClr val="accent1">
                        <a:lumMod val="75000"/>
                      </a:schemeClr>
                    </a:solidFill>
                  </a:tcPr>
                </a:tc>
                <a:extLst>
                  <a:ext uri="{0D108BD9-81ED-4DB2-BD59-A6C34878D82A}">
                    <a16:rowId xmlns:a16="http://schemas.microsoft.com/office/drawing/2014/main" val="10000"/>
                  </a:ext>
                </a:extLst>
              </a:tr>
              <a:tr h="629324">
                <a:tc>
                  <a:txBody>
                    <a:bodyPr/>
                    <a:lstStyle/>
                    <a:p>
                      <a:r>
                        <a:rPr lang="en-US" sz="1800" b="1" dirty="0" smtClean="0">
                          <a:latin typeface="Helvetica" panose="020B0604020202020204" pitchFamily="34" charset="0"/>
                          <a:cs typeface="Helvetica" panose="020B0604020202020204" pitchFamily="34" charset="0"/>
                        </a:rPr>
                        <a:t>Topic selection</a:t>
                      </a:r>
                      <a:endParaRPr lang="en-CA" sz="1800" b="1" dirty="0">
                        <a:latin typeface="Helvetica" panose="020B0604020202020204" pitchFamily="34" charset="0"/>
                        <a:cs typeface="Helvetica" panose="020B0604020202020204" pitchFamily="34" charset="0"/>
                      </a:endParaRPr>
                    </a:p>
                  </a:txBody>
                  <a:tcPr/>
                </a:tc>
                <a:tc>
                  <a:txBody>
                    <a:bodyPr/>
                    <a:lstStyle/>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Free writing</a:t>
                      </a:r>
                    </a:p>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Proposal</a:t>
                      </a:r>
                    </a:p>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Working thesis statement</a:t>
                      </a:r>
                      <a:endParaRPr lang="en-CA" sz="1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1"/>
                  </a:ext>
                </a:extLst>
              </a:tr>
              <a:tr h="445771">
                <a:tc>
                  <a:txBody>
                    <a:bodyPr/>
                    <a:lstStyle/>
                    <a:p>
                      <a:r>
                        <a:rPr lang="en-US" sz="1800" b="1" dirty="0" smtClean="0">
                          <a:latin typeface="Helvetica" panose="020B0604020202020204" pitchFamily="34" charset="0"/>
                          <a:cs typeface="Helvetica" panose="020B0604020202020204" pitchFamily="34" charset="0"/>
                        </a:rPr>
                        <a:t>Research</a:t>
                      </a:r>
                      <a:endParaRPr lang="en-CA" sz="1800" b="1" dirty="0">
                        <a:latin typeface="Helvetica" panose="020B0604020202020204" pitchFamily="34" charset="0"/>
                        <a:cs typeface="Helvetica" panose="020B0604020202020204" pitchFamily="34" charset="0"/>
                      </a:endParaRPr>
                    </a:p>
                  </a:txBody>
                  <a:tcPr/>
                </a:tc>
                <a:tc>
                  <a:txBody>
                    <a:bodyPr/>
                    <a:lstStyle/>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Annotated bibliography</a:t>
                      </a:r>
                    </a:p>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Read Map</a:t>
                      </a:r>
                      <a:endParaRPr lang="en-CA" sz="1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2"/>
                  </a:ext>
                </a:extLst>
              </a:tr>
              <a:tr h="445771">
                <a:tc>
                  <a:txBody>
                    <a:bodyPr/>
                    <a:lstStyle/>
                    <a:p>
                      <a:r>
                        <a:rPr lang="en-US" sz="1800" b="1" dirty="0" smtClean="0">
                          <a:latin typeface="Helvetica" panose="020B0604020202020204" pitchFamily="34" charset="0"/>
                          <a:cs typeface="Helvetica" panose="020B0604020202020204" pitchFamily="34" charset="0"/>
                        </a:rPr>
                        <a:t>Evaluation of sources</a:t>
                      </a:r>
                      <a:endParaRPr lang="en-CA" sz="1800" b="1" dirty="0">
                        <a:latin typeface="Helvetica" panose="020B0604020202020204" pitchFamily="34" charset="0"/>
                        <a:cs typeface="Helvetica" panose="020B0604020202020204" pitchFamily="34" charset="0"/>
                      </a:endParaRPr>
                    </a:p>
                  </a:txBody>
                  <a:tcPr/>
                </a:tc>
                <a:tc>
                  <a:txBody>
                    <a:bodyPr/>
                    <a:lstStyle/>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Critical Review</a:t>
                      </a:r>
                    </a:p>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Literature Review</a:t>
                      </a:r>
                      <a:endParaRPr lang="en-CA" sz="1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3"/>
                  </a:ext>
                </a:extLst>
              </a:tr>
              <a:tr h="445771">
                <a:tc>
                  <a:txBody>
                    <a:bodyPr/>
                    <a:lstStyle/>
                    <a:p>
                      <a:r>
                        <a:rPr lang="en-US" sz="1800" b="1" dirty="0" smtClean="0">
                          <a:latin typeface="Helvetica" panose="020B0604020202020204" pitchFamily="34" charset="0"/>
                          <a:cs typeface="Helvetica" panose="020B0604020202020204" pitchFamily="34" charset="0"/>
                        </a:rPr>
                        <a:t>Draft</a:t>
                      </a:r>
                      <a:endParaRPr lang="en-CA" sz="1800" b="1" dirty="0">
                        <a:latin typeface="Helvetica" panose="020B0604020202020204" pitchFamily="34" charset="0"/>
                        <a:cs typeface="Helvetica" panose="020B0604020202020204" pitchFamily="34" charset="0"/>
                      </a:endParaRPr>
                    </a:p>
                  </a:txBody>
                  <a:tcPr/>
                </a:tc>
                <a:tc>
                  <a:txBody>
                    <a:bodyPr/>
                    <a:lstStyle/>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Outline</a:t>
                      </a:r>
                    </a:p>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First Draft</a:t>
                      </a:r>
                      <a:endParaRPr lang="en-CA" sz="1800"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4"/>
                  </a:ext>
                </a:extLst>
              </a:tr>
              <a:tr h="319033">
                <a:tc>
                  <a:txBody>
                    <a:bodyPr/>
                    <a:lstStyle/>
                    <a:p>
                      <a:r>
                        <a:rPr lang="en-US" sz="1800" b="1" dirty="0" smtClean="0">
                          <a:latin typeface="Helvetica" panose="020B0604020202020204" pitchFamily="34" charset="0"/>
                          <a:cs typeface="Helvetica" panose="020B0604020202020204" pitchFamily="34" charset="0"/>
                        </a:rPr>
                        <a:t>Revision</a:t>
                      </a:r>
                      <a:endParaRPr lang="en-CA" sz="1800" b="1" dirty="0">
                        <a:latin typeface="Helvetica" panose="020B0604020202020204" pitchFamily="34" charset="0"/>
                        <a:cs typeface="Helvetica" panose="020B0604020202020204" pitchFamily="34" charset="0"/>
                      </a:endParaRPr>
                    </a:p>
                  </a:txBody>
                  <a:tcPr/>
                </a:tc>
                <a:tc>
                  <a:txBody>
                    <a:bodyPr/>
                    <a:lstStyle/>
                    <a:p>
                      <a:pPr marL="285750" indent="-285750">
                        <a:buFont typeface="Arial" panose="020B0604020202020204" pitchFamily="34" charset="0"/>
                        <a:buChar char="•"/>
                      </a:pPr>
                      <a:r>
                        <a:rPr lang="en-US" sz="1800" dirty="0" smtClean="0">
                          <a:latin typeface="Helvetica" panose="020B0604020202020204" pitchFamily="34" charset="0"/>
                          <a:cs typeface="Helvetica" panose="020B0604020202020204" pitchFamily="34" charset="0"/>
                        </a:rPr>
                        <a:t>Peer Review</a:t>
                      </a:r>
                      <a:br>
                        <a:rPr lang="en-US" sz="1800" dirty="0" smtClean="0">
                          <a:latin typeface="Helvetica" panose="020B0604020202020204" pitchFamily="34" charset="0"/>
                          <a:cs typeface="Helvetica" panose="020B0604020202020204" pitchFamily="34" charset="0"/>
                        </a:rPr>
                      </a:br>
                      <a:endParaRPr lang="en-US" sz="1800" dirty="0" smtClean="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428625" y="6232755"/>
            <a:ext cx="7753350" cy="215444"/>
          </a:xfrm>
          <a:prstGeom prst="rect">
            <a:avLst/>
          </a:prstGeom>
          <a:noFill/>
        </p:spPr>
        <p:txBody>
          <a:bodyPr wrap="square" rtlCol="0">
            <a:spAutoFit/>
          </a:bodyPr>
          <a:lstStyle/>
          <a:p>
            <a:r>
              <a:rPr lang="en-CA" sz="800" dirty="0">
                <a:latin typeface="Helvetica" panose="020B0604020202020204" pitchFamily="34" charset="0"/>
                <a:cs typeface="Helvetica" panose="020B0604020202020204" pitchFamily="34" charset="0"/>
              </a:rPr>
              <a:t>https://ctl.utsc.utoronto.ca/technology/sites/default/files/scaffolding.pdf</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7" name="TextBox 6"/>
          <p:cNvSpPr txBox="1"/>
          <p:nvPr/>
        </p:nvSpPr>
        <p:spPr>
          <a:xfrm>
            <a:off x="6681537" y="5490138"/>
            <a:ext cx="1596189" cy="523220"/>
          </a:xfrm>
          <a:prstGeom prst="rect">
            <a:avLst/>
          </a:prstGeom>
          <a:noFill/>
        </p:spPr>
        <p:txBody>
          <a:bodyPr wrap="square" rtlCol="0">
            <a:spAutoFit/>
          </a:bodyPr>
          <a:lstStyle/>
          <a:p>
            <a:r>
              <a:rPr lang="en-US" sz="2800" b="1" dirty="0" smtClean="0">
                <a:solidFill>
                  <a:schemeClr val="accent1">
                    <a:lumMod val="75000"/>
                  </a:schemeClr>
                </a:solidFill>
              </a:rPr>
              <a:t>Examples</a:t>
            </a:r>
            <a:endParaRPr lang="en-CA" b="1" dirty="0">
              <a:solidFill>
                <a:schemeClr val="accent1">
                  <a:lumMod val="75000"/>
                </a:schemeClr>
              </a:solidFill>
            </a:endParaRPr>
          </a:p>
        </p:txBody>
      </p:sp>
    </p:spTree>
    <p:extLst>
      <p:ext uri="{BB962C8B-B14F-4D97-AF65-F5344CB8AC3E}">
        <p14:creationId xmlns:p14="http://schemas.microsoft.com/office/powerpoint/2010/main" val="329599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CA"/>
          </a:p>
        </p:txBody>
      </p:sp>
      <p:sp>
        <p:nvSpPr>
          <p:cNvPr id="7" name="Content Placeholder 6"/>
          <p:cNvSpPr>
            <a:spLocks noGrp="1"/>
          </p:cNvSpPr>
          <p:nvPr>
            <p:ph idx="1"/>
          </p:nvPr>
        </p:nvSpPr>
        <p:spPr>
          <a:xfrm>
            <a:off x="457200" y="1823022"/>
            <a:ext cx="8229600" cy="1930831"/>
          </a:xfrm>
        </p:spPr>
        <p:txBody>
          <a:bodyPr>
            <a:normAutofit/>
          </a:bodyPr>
          <a:lstStyle/>
          <a:p>
            <a:pPr marL="0" indent="0">
              <a:buNone/>
            </a:pPr>
            <a:r>
              <a:rPr lang="en-CA" sz="1800" dirty="0"/>
              <a:t>One effective method of scaffolding is to </a:t>
            </a:r>
            <a:r>
              <a:rPr lang="en-CA" sz="1800" b="1" dirty="0"/>
              <a:t>take a complex assignment</a:t>
            </a:r>
            <a:r>
              <a:rPr lang="en-CA" sz="1800" dirty="0"/>
              <a:t>, such as a literature review, lab report, or research essay and break it into smaller components.</a:t>
            </a:r>
          </a:p>
          <a:p>
            <a:pPr marL="0" indent="0">
              <a:buNone/>
            </a:pPr>
            <a:r>
              <a:rPr lang="en-CA" sz="1800" dirty="0"/>
              <a:t> </a:t>
            </a:r>
          </a:p>
          <a:p>
            <a:pPr marL="0" indent="0">
              <a:buNone/>
            </a:pPr>
            <a:r>
              <a:rPr lang="en-CA" sz="1800" b="1" dirty="0"/>
              <a:t>Providing formative feedback </a:t>
            </a:r>
            <a:r>
              <a:rPr lang="en-CA" sz="1800" dirty="0"/>
              <a:t>on the earlier assignments will help students master each step in the process before proceeding further.</a:t>
            </a:r>
          </a:p>
          <a:p>
            <a:pPr marL="0" indent="0">
              <a:buNone/>
            </a:pPr>
            <a:endParaRPr lang="en-CA"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9" name="Rectangle 8"/>
          <p:cNvSpPr/>
          <p:nvPr/>
        </p:nvSpPr>
        <p:spPr>
          <a:xfrm>
            <a:off x="457200" y="4298830"/>
            <a:ext cx="8229600" cy="646331"/>
          </a:xfrm>
          <a:prstGeom prst="rect">
            <a:avLst/>
          </a:prstGeom>
          <a:solidFill>
            <a:schemeClr val="accent5">
              <a:lumMod val="20000"/>
              <a:lumOff val="80000"/>
            </a:schemeClr>
          </a:solidFill>
        </p:spPr>
        <p:txBody>
          <a:bodyPr wrap="square">
            <a:spAutoFit/>
          </a:bodyPr>
          <a:lstStyle/>
          <a:p>
            <a:r>
              <a:rPr lang="en-CA" b="1" dirty="0">
                <a:latin typeface="Helvetica" panose="020B0604020202020204" pitchFamily="34" charset="0"/>
                <a:cs typeface="Helvetica" panose="020B0604020202020204" pitchFamily="34" charset="0"/>
              </a:rPr>
              <a:t>This type of scaffolding </a:t>
            </a:r>
            <a:r>
              <a:rPr lang="en-CA" dirty="0">
                <a:latin typeface="Helvetica" panose="020B0604020202020204" pitchFamily="34" charset="0"/>
                <a:cs typeface="Helvetica" panose="020B0604020202020204" pitchFamily="34" charset="0"/>
              </a:rPr>
              <a:t>helps students </a:t>
            </a:r>
            <a:r>
              <a:rPr lang="en-CA" b="1" dirty="0">
                <a:latin typeface="Helvetica" panose="020B0604020202020204" pitchFamily="34" charset="0"/>
                <a:cs typeface="Helvetica" panose="020B0604020202020204" pitchFamily="34" charset="0"/>
              </a:rPr>
              <a:t>get started on complex assignments </a:t>
            </a:r>
            <a:r>
              <a:rPr lang="en-CA" dirty="0">
                <a:latin typeface="Helvetica" panose="020B0604020202020204" pitchFamily="34" charset="0"/>
                <a:cs typeface="Helvetica" panose="020B0604020202020204" pitchFamily="34" charset="0"/>
              </a:rPr>
              <a:t>early and ensures that they are on track throughout. </a:t>
            </a:r>
          </a:p>
        </p:txBody>
      </p:sp>
      <p:sp>
        <p:nvSpPr>
          <p:cNvPr id="10" name="TextBox 9"/>
          <p:cNvSpPr txBox="1"/>
          <p:nvPr/>
        </p:nvSpPr>
        <p:spPr>
          <a:xfrm>
            <a:off x="6681537" y="5490138"/>
            <a:ext cx="1596189" cy="523220"/>
          </a:xfrm>
          <a:prstGeom prst="rect">
            <a:avLst/>
          </a:prstGeom>
          <a:noFill/>
        </p:spPr>
        <p:txBody>
          <a:bodyPr wrap="square" rtlCol="0">
            <a:spAutoFit/>
          </a:bodyPr>
          <a:lstStyle/>
          <a:p>
            <a:r>
              <a:rPr lang="en-US" sz="2800" b="1" dirty="0" smtClean="0">
                <a:solidFill>
                  <a:schemeClr val="accent1">
                    <a:lumMod val="75000"/>
                  </a:schemeClr>
                </a:solidFill>
              </a:rPr>
              <a:t>Examples</a:t>
            </a:r>
            <a:endParaRPr lang="en-CA" b="1" dirty="0">
              <a:solidFill>
                <a:schemeClr val="accent1">
                  <a:lumMod val="75000"/>
                </a:schemeClr>
              </a:solidFill>
            </a:endParaRPr>
          </a:p>
        </p:txBody>
      </p:sp>
    </p:spTree>
    <p:extLst>
      <p:ext uri="{BB962C8B-B14F-4D97-AF65-F5344CB8AC3E}">
        <p14:creationId xmlns:p14="http://schemas.microsoft.com/office/powerpoint/2010/main" val="363573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1837905"/>
            <a:ext cx="8229600" cy="504241"/>
          </a:xfrm>
        </p:spPr>
        <p:txBody>
          <a:bodyPr>
            <a:normAutofit/>
          </a:bodyPr>
          <a:lstStyle/>
          <a:p>
            <a:pPr algn="l"/>
            <a:r>
              <a:rPr lang="en-US" sz="2000" b="1" dirty="0" smtClean="0">
                <a:latin typeface="Arial" panose="020B0604020202020204" pitchFamily="34" charset="0"/>
                <a:cs typeface="Arial" panose="020B0604020202020204" pitchFamily="34" charset="0"/>
              </a:rPr>
              <a:t>Brief commentary</a:t>
            </a:r>
            <a:r>
              <a:rPr lang="en-US" sz="2000" dirty="0" smtClean="0">
                <a:latin typeface="Arial" panose="020B0604020202020204" pitchFamily="34" charset="0"/>
                <a:cs typeface="Arial" panose="020B0604020202020204" pitchFamily="34" charset="0"/>
              </a:rPr>
              <a:t> on scaffolding by University of Toronto instructor.</a:t>
            </a:r>
            <a:endParaRPr lang="en-CA"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3228976"/>
            <a:ext cx="8229600" cy="1856372"/>
          </a:xfrm>
        </p:spPr>
        <p:txBody>
          <a:bodyPr>
            <a:normAutofit/>
          </a:bodyPr>
          <a:lstStyle/>
          <a:p>
            <a:pPr marL="0" indent="0">
              <a:buNone/>
            </a:pPr>
            <a:r>
              <a:rPr lang="en-US" sz="2000" dirty="0" smtClean="0">
                <a:hlinkClick r:id="rId2"/>
              </a:rPr>
              <a:t>https://www.youtube.com/watch?v=uW_XM4Mk3Ik</a:t>
            </a:r>
            <a:endParaRPr lang="en-US" sz="2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29576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73425"/>
            <a:ext cx="8229600" cy="3581399"/>
          </a:xfrm>
        </p:spPr>
        <p:txBody>
          <a:bodyPr>
            <a:normAutofit/>
          </a:bodyPr>
          <a:lstStyle/>
          <a:p>
            <a:pPr marL="0" indent="0">
              <a:buNone/>
            </a:pPr>
            <a:r>
              <a:rPr lang="en-CA" sz="2000" dirty="0">
                <a:latin typeface="Helvetica" panose="020B0604020202020204" pitchFamily="34" charset="0"/>
                <a:cs typeface="Helvetica" panose="020B0604020202020204" pitchFamily="34" charset="0"/>
              </a:rPr>
              <a:t>One additional </a:t>
            </a:r>
            <a:r>
              <a:rPr lang="en-CA" sz="2000" b="1" dirty="0">
                <a:solidFill>
                  <a:schemeClr val="accent2"/>
                </a:solidFill>
                <a:latin typeface="Helvetica" panose="020B0604020202020204" pitchFamily="34" charset="0"/>
                <a:cs typeface="Helvetica" panose="020B0604020202020204" pitchFamily="34" charset="0"/>
              </a:rPr>
              <a:t>benefit</a:t>
            </a:r>
            <a:r>
              <a:rPr lang="en-CA" sz="2000" dirty="0">
                <a:latin typeface="Helvetica" panose="020B0604020202020204" pitchFamily="34" charset="0"/>
                <a:cs typeface="Helvetica" panose="020B0604020202020204" pitchFamily="34" charset="0"/>
              </a:rPr>
              <a:t> of incorporating </a:t>
            </a:r>
            <a:r>
              <a:rPr lang="en-CA" sz="2000" dirty="0" err="1">
                <a:latin typeface="Helvetica" panose="020B0604020202020204" pitchFamily="34" charset="0"/>
                <a:cs typeface="Helvetica" panose="020B0604020202020204" pitchFamily="34" charset="0"/>
              </a:rPr>
              <a:t>scaffolded</a:t>
            </a:r>
            <a:r>
              <a:rPr lang="en-CA" sz="2000" dirty="0">
                <a:latin typeface="Helvetica" panose="020B0604020202020204" pitchFamily="34" charset="0"/>
                <a:cs typeface="Helvetica" panose="020B0604020202020204" pitchFamily="34" charset="0"/>
              </a:rPr>
              <a:t> writing assignments is that early writing and early feedback may act as a </a:t>
            </a:r>
            <a:r>
              <a:rPr lang="en-CA" sz="2000" b="1" dirty="0">
                <a:latin typeface="Helvetica" panose="020B0604020202020204" pitchFamily="34" charset="0"/>
                <a:cs typeface="Helvetica" panose="020B0604020202020204" pitchFamily="34" charset="0"/>
              </a:rPr>
              <a:t>plagiarism </a:t>
            </a:r>
            <a:r>
              <a:rPr lang="en-CA" sz="2000" b="1" dirty="0" smtClean="0">
                <a:latin typeface="Helvetica" panose="020B0604020202020204" pitchFamily="34" charset="0"/>
                <a:cs typeface="Helvetica" panose="020B0604020202020204" pitchFamily="34" charset="0"/>
              </a:rPr>
              <a:t>deterrent</a:t>
            </a:r>
            <a:r>
              <a:rPr lang="en-CA" sz="2000" dirty="0" smtClean="0">
                <a:latin typeface="Helvetica" panose="020B0604020202020204" pitchFamily="34" charset="0"/>
                <a:cs typeface="Helvetica" panose="020B0604020202020204" pitchFamily="34" charset="0"/>
              </a:rPr>
              <a:t>. Students </a:t>
            </a:r>
            <a:r>
              <a:rPr lang="en-CA" sz="2000" dirty="0">
                <a:latin typeface="Helvetica" panose="020B0604020202020204" pitchFamily="34" charset="0"/>
                <a:cs typeface="Helvetica" panose="020B0604020202020204" pitchFamily="34" charset="0"/>
              </a:rPr>
              <a:t>who are engaged in the creation of their own ideas and the development of their own arguments may be less inclined to expropriate the ideas of other scholars or to recruit someone else to produce course work for them. </a:t>
            </a:r>
            <a:endParaRPr lang="en-CA" sz="2000" dirty="0" smtClean="0">
              <a:latin typeface="Helvetica" panose="020B0604020202020204" pitchFamily="34" charset="0"/>
              <a:cs typeface="Helvetica" panose="020B0604020202020204" pitchFamily="34" charset="0"/>
            </a:endParaRPr>
          </a:p>
          <a:p>
            <a:pPr marL="0" indent="0">
              <a:buNone/>
            </a:pPr>
            <a:endParaRPr lang="en-CA" sz="2000" dirty="0">
              <a:latin typeface="Helvetica" panose="020B0604020202020204" pitchFamily="34" charset="0"/>
              <a:cs typeface="Helvetica" panose="020B0604020202020204" pitchFamily="34" charset="0"/>
            </a:endParaRPr>
          </a:p>
          <a:p>
            <a:pPr marL="0" indent="0">
              <a:buNone/>
            </a:pPr>
            <a:r>
              <a:rPr lang="en-CA" sz="2000" dirty="0">
                <a:latin typeface="Helvetica" panose="020B0604020202020204" pitchFamily="34" charset="0"/>
                <a:cs typeface="Helvetica" panose="020B0604020202020204" pitchFamily="34" charset="0"/>
              </a:rPr>
              <a:t>As students become more proficient writers, they will need less explicit guidance and instruction. </a:t>
            </a:r>
          </a:p>
          <a:p>
            <a:endParaRPr lang="en-CA" sz="2000" dirty="0">
              <a:latin typeface="Helvetica" panose="020B0604020202020204" pitchFamily="34" charset="0"/>
              <a:cs typeface="Helvetica" panose="020B0604020202020204" pitchFamily="34" charset="0"/>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11533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Subtitle 2"/>
          <p:cNvSpPr>
            <a:spLocks noGrp="1"/>
          </p:cNvSpPr>
          <p:nvPr>
            <p:ph idx="1"/>
          </p:nvPr>
        </p:nvSpPr>
        <p:spPr/>
        <p:txBody>
          <a:bodyPr>
            <a:normAutofit/>
          </a:bodyPr>
          <a:lstStyle/>
          <a:p>
            <a:pPr marL="0" indent="0" algn="l">
              <a:buNone/>
            </a:pPr>
            <a:r>
              <a:rPr lang="en-CA" sz="2000" b="1" dirty="0">
                <a:solidFill>
                  <a:schemeClr val="accent1">
                    <a:lumMod val="75000"/>
                  </a:schemeClr>
                </a:solidFill>
                <a:latin typeface="Helvetica" panose="020B0604020202020204" pitchFamily="34" charset="0"/>
                <a:cs typeface="Helvetica" panose="020B0604020202020204" pitchFamily="34" charset="0"/>
              </a:rPr>
              <a:t>Strategies for Successful </a:t>
            </a:r>
            <a:r>
              <a:rPr lang="en-CA" sz="2000" b="1" dirty="0" smtClean="0">
                <a:solidFill>
                  <a:schemeClr val="accent1">
                    <a:lumMod val="75000"/>
                  </a:schemeClr>
                </a:solidFill>
                <a:latin typeface="Helvetica" panose="020B0604020202020204" pitchFamily="34" charset="0"/>
                <a:cs typeface="Helvetica" panose="020B0604020202020204" pitchFamily="34" charset="0"/>
              </a:rPr>
              <a:t>Scaffolding</a:t>
            </a:r>
            <a:endParaRPr lang="en-CA" sz="2000" dirty="0">
              <a:solidFill>
                <a:schemeClr val="accent1">
                  <a:lumMod val="75000"/>
                </a:schemeClr>
              </a:solidFill>
              <a:latin typeface="Helvetica" panose="020B0604020202020204" pitchFamily="34" charset="0"/>
              <a:cs typeface="Helvetica" panose="020B0604020202020204" pitchFamily="34" charset="0"/>
            </a:endParaRP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Define </a:t>
            </a:r>
            <a:r>
              <a:rPr lang="en-CA" sz="2000" b="1" dirty="0">
                <a:solidFill>
                  <a:schemeClr val="tx1"/>
                </a:solidFill>
                <a:latin typeface="Helvetica" panose="020B0604020202020204" pitchFamily="34" charset="0"/>
                <a:cs typeface="Helvetica" panose="020B0604020202020204" pitchFamily="34" charset="0"/>
              </a:rPr>
              <a:t>clear learning objectives</a:t>
            </a:r>
            <a:r>
              <a:rPr lang="en-CA" sz="2000" dirty="0">
                <a:solidFill>
                  <a:schemeClr val="tx1"/>
                </a:solidFill>
                <a:latin typeface="Helvetica" panose="020B0604020202020204" pitchFamily="34" charset="0"/>
                <a:cs typeface="Helvetica" panose="020B0604020202020204" pitchFamily="34" charset="0"/>
              </a:rPr>
              <a:t>. </a:t>
            </a:r>
            <a:endParaRPr lang="en-CA" sz="2000" dirty="0" smtClean="0">
              <a:solidFill>
                <a:schemeClr val="tx1"/>
              </a:solidFill>
              <a:latin typeface="Helvetica" panose="020B0604020202020204" pitchFamily="34" charset="0"/>
              <a:cs typeface="Helvetica" panose="020B0604020202020204" pitchFamily="34" charset="0"/>
            </a:endParaRP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Think </a:t>
            </a:r>
            <a:r>
              <a:rPr lang="en-CA" sz="2000" dirty="0">
                <a:solidFill>
                  <a:schemeClr val="tx1"/>
                </a:solidFill>
                <a:latin typeface="Helvetica" panose="020B0604020202020204" pitchFamily="34" charset="0"/>
                <a:cs typeface="Helvetica" panose="020B0604020202020204" pitchFamily="34" charset="0"/>
              </a:rPr>
              <a:t>about what assignments you would like students to complete and how the assignments </a:t>
            </a:r>
            <a:r>
              <a:rPr lang="en-CA" sz="2000" dirty="0" smtClean="0">
                <a:solidFill>
                  <a:schemeClr val="tx1"/>
                </a:solidFill>
                <a:latin typeface="Helvetica" panose="020B0604020202020204" pitchFamily="34" charset="0"/>
                <a:cs typeface="Helvetica" panose="020B0604020202020204" pitchFamily="34" charset="0"/>
              </a:rPr>
              <a:t>will </a:t>
            </a:r>
            <a:r>
              <a:rPr lang="en-CA" sz="2000" dirty="0">
                <a:solidFill>
                  <a:schemeClr val="tx1"/>
                </a:solidFill>
                <a:latin typeface="Helvetica" panose="020B0604020202020204" pitchFamily="34" charset="0"/>
                <a:cs typeface="Helvetica" panose="020B0604020202020204" pitchFamily="34" charset="0"/>
              </a:rPr>
              <a:t>help students meet those learning objectives. </a:t>
            </a: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Organize </a:t>
            </a:r>
            <a:r>
              <a:rPr lang="en-CA" sz="2000" dirty="0">
                <a:solidFill>
                  <a:schemeClr val="tx1"/>
                </a:solidFill>
                <a:latin typeface="Helvetica" panose="020B0604020202020204" pitchFamily="34" charset="0"/>
                <a:cs typeface="Helvetica" panose="020B0604020202020204" pitchFamily="34" charset="0"/>
              </a:rPr>
              <a:t>assignments in a way that culminates in your learning objectives. </a:t>
            </a: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Be clear </a:t>
            </a:r>
            <a:r>
              <a:rPr lang="en-CA" sz="2000" dirty="0">
                <a:solidFill>
                  <a:schemeClr val="tx1"/>
                </a:solidFill>
                <a:latin typeface="Helvetica" panose="020B0604020202020204" pitchFamily="34" charset="0"/>
                <a:cs typeface="Helvetica" panose="020B0604020202020204" pitchFamily="34" charset="0"/>
              </a:rPr>
              <a:t>with </a:t>
            </a:r>
            <a:r>
              <a:rPr lang="en-CA" sz="2000" dirty="0" smtClean="0">
                <a:solidFill>
                  <a:schemeClr val="tx1"/>
                </a:solidFill>
                <a:latin typeface="Helvetica" panose="020B0604020202020204" pitchFamily="34" charset="0"/>
                <a:cs typeface="Helvetica" panose="020B0604020202020204" pitchFamily="34" charset="0"/>
              </a:rPr>
              <a:t>students about </a:t>
            </a:r>
            <a:r>
              <a:rPr lang="en-CA" sz="2000" dirty="0">
                <a:solidFill>
                  <a:schemeClr val="tx1"/>
                </a:solidFill>
                <a:latin typeface="Helvetica" panose="020B0604020202020204" pitchFamily="34" charset="0"/>
                <a:cs typeface="Helvetica" panose="020B0604020202020204" pitchFamily="34" charset="0"/>
              </a:rPr>
              <a:t>the purpose of the assignment. </a:t>
            </a:r>
            <a:endParaRPr lang="en-CA" sz="2000" dirty="0" smtClean="0">
              <a:solidFill>
                <a:schemeClr val="tx1"/>
              </a:solidFill>
              <a:latin typeface="Helvetica" panose="020B0604020202020204" pitchFamily="34" charset="0"/>
              <a:cs typeface="Helvetica" panose="020B0604020202020204" pitchFamily="34" charset="0"/>
            </a:endParaRP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Be clear </a:t>
            </a:r>
            <a:r>
              <a:rPr lang="en-CA" sz="2000" dirty="0">
                <a:solidFill>
                  <a:schemeClr val="tx1"/>
                </a:solidFill>
                <a:latin typeface="Helvetica" panose="020B0604020202020204" pitchFamily="34" charset="0"/>
                <a:cs typeface="Helvetica" panose="020B0604020202020204" pitchFamily="34" charset="0"/>
              </a:rPr>
              <a:t>with </a:t>
            </a:r>
            <a:r>
              <a:rPr lang="en-CA" sz="2000" dirty="0" smtClean="0">
                <a:solidFill>
                  <a:schemeClr val="tx1"/>
                </a:solidFill>
                <a:latin typeface="Helvetica" panose="020B0604020202020204" pitchFamily="34" charset="0"/>
                <a:cs typeface="Helvetica" panose="020B0604020202020204" pitchFamily="34" charset="0"/>
              </a:rPr>
              <a:t>students about </a:t>
            </a:r>
            <a:r>
              <a:rPr lang="en-CA" sz="2000" dirty="0">
                <a:solidFill>
                  <a:schemeClr val="tx1"/>
                </a:solidFill>
                <a:latin typeface="Helvetica" panose="020B0604020202020204" pitchFamily="34" charset="0"/>
                <a:cs typeface="Helvetica" panose="020B0604020202020204" pitchFamily="34" charset="0"/>
              </a:rPr>
              <a:t>your expectations. </a:t>
            </a:r>
            <a:endParaRPr lang="en-CA" sz="2000" dirty="0" smtClean="0">
              <a:solidFill>
                <a:schemeClr val="tx1"/>
              </a:solidFill>
              <a:latin typeface="Helvetica" panose="020B0604020202020204" pitchFamily="34" charset="0"/>
              <a:cs typeface="Helvetica" panose="020B0604020202020204" pitchFamily="34" charset="0"/>
            </a:endParaRPr>
          </a:p>
          <a:p>
            <a:pPr marL="457200" indent="-457200" algn="l">
              <a:buFont typeface="Arial" panose="020B0604020202020204" pitchFamily="34" charset="0"/>
              <a:buChar char="•"/>
            </a:pPr>
            <a:r>
              <a:rPr lang="en-CA" sz="2000" dirty="0" smtClean="0">
                <a:solidFill>
                  <a:schemeClr val="tx1"/>
                </a:solidFill>
                <a:latin typeface="Helvetica" panose="020B0604020202020204" pitchFamily="34" charset="0"/>
                <a:cs typeface="Helvetica" panose="020B0604020202020204" pitchFamily="34" charset="0"/>
              </a:rPr>
              <a:t>Time assignments </a:t>
            </a:r>
            <a:r>
              <a:rPr lang="en-CA" sz="2000" dirty="0">
                <a:solidFill>
                  <a:schemeClr val="tx1"/>
                </a:solidFill>
                <a:latin typeface="Helvetica" panose="020B0604020202020204" pitchFamily="34" charset="0"/>
                <a:cs typeface="Helvetica" panose="020B0604020202020204" pitchFamily="34" charset="0"/>
              </a:rPr>
              <a:t>so </a:t>
            </a:r>
            <a:r>
              <a:rPr lang="en-CA" sz="2000" dirty="0" smtClean="0">
                <a:solidFill>
                  <a:schemeClr val="tx1"/>
                </a:solidFill>
                <a:latin typeface="Helvetica" panose="020B0604020202020204" pitchFamily="34" charset="0"/>
                <a:cs typeface="Helvetica" panose="020B0604020202020204" pitchFamily="34" charset="0"/>
              </a:rPr>
              <a:t>students can </a:t>
            </a:r>
            <a:r>
              <a:rPr lang="en-CA" sz="2000" dirty="0">
                <a:solidFill>
                  <a:schemeClr val="tx1"/>
                </a:solidFill>
                <a:latin typeface="Helvetica" panose="020B0604020202020204" pitchFamily="34" charset="0"/>
                <a:cs typeface="Helvetica" panose="020B0604020202020204" pitchFamily="34" charset="0"/>
              </a:rPr>
              <a:t>see </a:t>
            </a:r>
            <a:r>
              <a:rPr lang="en-CA" sz="2000" dirty="0" smtClean="0">
                <a:solidFill>
                  <a:schemeClr val="tx1"/>
                </a:solidFill>
                <a:latin typeface="Helvetica" panose="020B0604020202020204" pitchFamily="34" charset="0"/>
                <a:cs typeface="Helvetica" panose="020B0604020202020204" pitchFamily="34" charset="0"/>
              </a:rPr>
              <a:t>the connection </a:t>
            </a:r>
            <a:r>
              <a:rPr lang="en-CA" sz="2000" dirty="0">
                <a:solidFill>
                  <a:schemeClr val="tx1"/>
                </a:solidFill>
                <a:latin typeface="Helvetica" panose="020B0604020202020204" pitchFamily="34" charset="0"/>
                <a:cs typeface="Helvetica" panose="020B0604020202020204" pitchFamily="34" charset="0"/>
              </a:rPr>
              <a:t>between your lectures and the </a:t>
            </a:r>
            <a:r>
              <a:rPr lang="en-CA" sz="2000" dirty="0" smtClean="0">
                <a:solidFill>
                  <a:schemeClr val="tx1"/>
                </a:solidFill>
                <a:latin typeface="Helvetica" panose="020B0604020202020204" pitchFamily="34" charset="0"/>
                <a:cs typeface="Helvetica" panose="020B0604020202020204" pitchFamily="34" charset="0"/>
              </a:rPr>
              <a:t>skills they </a:t>
            </a:r>
            <a:r>
              <a:rPr lang="en-CA" sz="2000" dirty="0">
                <a:solidFill>
                  <a:schemeClr val="tx1"/>
                </a:solidFill>
                <a:latin typeface="Helvetica" panose="020B0604020202020204" pitchFamily="34" charset="0"/>
                <a:cs typeface="Helvetica" panose="020B0604020202020204" pitchFamily="34" charset="0"/>
              </a:rPr>
              <a:t>need to </a:t>
            </a:r>
            <a:r>
              <a:rPr lang="en-CA" sz="2000" dirty="0" smtClean="0">
                <a:solidFill>
                  <a:schemeClr val="tx1"/>
                </a:solidFill>
                <a:latin typeface="Helvetica" panose="020B0604020202020204" pitchFamily="34" charset="0"/>
                <a:cs typeface="Helvetica" panose="020B0604020202020204" pitchFamily="34" charset="0"/>
              </a:rPr>
              <a:t>complete assignments.</a:t>
            </a:r>
          </a:p>
          <a:p>
            <a:pPr marL="457200" indent="-457200" algn="l">
              <a:buFont typeface="Arial" panose="020B0604020202020204" pitchFamily="34" charset="0"/>
              <a:buChar char="•"/>
            </a:pPr>
            <a:r>
              <a:rPr lang="en-CA" sz="2000" b="1" dirty="0" smtClean="0">
                <a:solidFill>
                  <a:schemeClr val="accent1">
                    <a:lumMod val="75000"/>
                  </a:schemeClr>
                </a:solidFill>
                <a:latin typeface="Helvetica" panose="020B0604020202020204" pitchFamily="34" charset="0"/>
                <a:cs typeface="Helvetica" panose="020B0604020202020204" pitchFamily="34" charset="0"/>
              </a:rPr>
              <a:t>Be </a:t>
            </a:r>
            <a:r>
              <a:rPr lang="en-CA" sz="2000" b="1" dirty="0">
                <a:solidFill>
                  <a:schemeClr val="accent1">
                    <a:lumMod val="75000"/>
                  </a:schemeClr>
                </a:solidFill>
                <a:latin typeface="Helvetica" panose="020B0604020202020204" pitchFamily="34" charset="0"/>
                <a:cs typeface="Helvetica" panose="020B0604020202020204" pitchFamily="34" charset="0"/>
              </a:rPr>
              <a:t>creative</a:t>
            </a:r>
            <a:r>
              <a:rPr lang="en-CA" sz="2000" dirty="0">
                <a:solidFill>
                  <a:schemeClr val="tx1"/>
                </a:solidFill>
                <a:latin typeface="Helvetica" panose="020B0604020202020204" pitchFamily="34" charset="0"/>
                <a:cs typeface="Helvetica" panose="020B0604020202020204" pitchFamily="34" charset="0"/>
              </a:rPr>
              <a:t>. There are many different ways to scaffold assignments </a:t>
            </a:r>
            <a:r>
              <a:rPr lang="en-CA" sz="2000" dirty="0" smtClean="0">
                <a:solidFill>
                  <a:schemeClr val="tx1"/>
                </a:solidFill>
                <a:latin typeface="Helvetica" panose="020B0604020202020204" pitchFamily="34" charset="0"/>
                <a:cs typeface="Helvetica" panose="020B0604020202020204" pitchFamily="34" charset="0"/>
              </a:rPr>
              <a:t>to </a:t>
            </a:r>
            <a:r>
              <a:rPr lang="en-CA" sz="2000" dirty="0">
                <a:solidFill>
                  <a:schemeClr val="tx1"/>
                </a:solidFill>
                <a:latin typeface="Helvetica" panose="020B0604020202020204" pitchFamily="34" charset="0"/>
                <a:cs typeface="Helvetica" panose="020B0604020202020204" pitchFamily="34" charset="0"/>
              </a:rPr>
              <a:t>engage students </a:t>
            </a:r>
            <a:r>
              <a:rPr lang="en-CA" sz="2000" dirty="0" smtClean="0">
                <a:solidFill>
                  <a:schemeClr val="tx1"/>
                </a:solidFill>
                <a:latin typeface="Helvetica" panose="020B0604020202020204" pitchFamily="34" charset="0"/>
                <a:cs typeface="Helvetica" panose="020B0604020202020204" pitchFamily="34" charset="0"/>
              </a:rPr>
              <a:t>and </a:t>
            </a:r>
            <a:r>
              <a:rPr lang="en-CA" sz="2000" dirty="0">
                <a:solidFill>
                  <a:schemeClr val="tx1"/>
                </a:solidFill>
                <a:latin typeface="Helvetica" panose="020B0604020202020204" pitchFamily="34" charset="0"/>
                <a:cs typeface="Helvetica" panose="020B0604020202020204" pitchFamily="34" charset="0"/>
              </a:rPr>
              <a:t>improve </a:t>
            </a:r>
            <a:r>
              <a:rPr lang="en-CA" sz="2000" dirty="0" smtClean="0">
                <a:solidFill>
                  <a:schemeClr val="tx1"/>
                </a:solidFill>
                <a:latin typeface="Helvetica" panose="020B0604020202020204" pitchFamily="34" charset="0"/>
                <a:cs typeface="Helvetica" panose="020B0604020202020204" pitchFamily="34" charset="0"/>
              </a:rPr>
              <a:t>learning outcomes.</a:t>
            </a:r>
            <a:endParaRPr lang="en-CA" sz="2000" dirty="0">
              <a:solidFill>
                <a:schemeClr val="tx1"/>
              </a:solidFill>
              <a:latin typeface="Helvetica" panose="020B0604020202020204" pitchFamily="34" charset="0"/>
              <a:cs typeface="Helvetica" panose="020B0604020202020204" pitchFamily="34" charset="0"/>
            </a:endParaRPr>
          </a:p>
        </p:txBody>
      </p:sp>
      <p:sp>
        <p:nvSpPr>
          <p:cNvPr id="4" name="TextBox 3"/>
          <p:cNvSpPr txBox="1"/>
          <p:nvPr/>
        </p:nvSpPr>
        <p:spPr>
          <a:xfrm>
            <a:off x="476250" y="6466359"/>
            <a:ext cx="7915275" cy="230832"/>
          </a:xfrm>
          <a:prstGeom prst="rect">
            <a:avLst/>
          </a:prstGeom>
          <a:noFill/>
        </p:spPr>
        <p:txBody>
          <a:bodyPr wrap="square" rtlCol="0">
            <a:spAutoFit/>
          </a:bodyPr>
          <a:lstStyle/>
          <a:p>
            <a:pPr lvl="0"/>
            <a:r>
              <a:rPr lang="en-CA" sz="900">
                <a:solidFill>
                  <a:prstClr val="black"/>
                </a:solidFill>
                <a:latin typeface="Helvetica" panose="020B0604020202020204" pitchFamily="34" charset="0"/>
                <a:cs typeface="Helvetica" panose="020B0604020202020204" pitchFamily="34" charset="0"/>
              </a:rPr>
              <a:t>https://ctl.utsc.utoronto.ca/technology/sites/default/files/scaffolding.pdf</a:t>
            </a:r>
            <a:endParaRPr lang="en-CA" sz="900" dirty="0">
              <a:solidFill>
                <a:prstClr val="black"/>
              </a:solidFill>
              <a:latin typeface="Helvetica" panose="020B0604020202020204" pitchFamily="34" charset="0"/>
              <a:cs typeface="Helvetica"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456960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3" name="Content Placeholder 2"/>
          <p:cNvSpPr>
            <a:spLocks noGrp="1"/>
          </p:cNvSpPr>
          <p:nvPr>
            <p:ph idx="1"/>
          </p:nvPr>
        </p:nvSpPr>
        <p:spPr>
          <a:xfrm>
            <a:off x="457200" y="1905743"/>
            <a:ext cx="8229600" cy="885583"/>
          </a:xfrm>
        </p:spPr>
        <p:txBody>
          <a:bodyPr>
            <a:normAutofit/>
          </a:bodyPr>
          <a:lstStyle/>
          <a:p>
            <a:pPr marL="0" indent="0">
              <a:buNone/>
            </a:pPr>
            <a:r>
              <a:rPr lang="en-CA" sz="2400" b="1" dirty="0">
                <a:latin typeface="Helvetica" panose="020B0604020202020204" pitchFamily="34" charset="0"/>
                <a:cs typeface="Helvetica" panose="020B0604020202020204" pitchFamily="34" charset="0"/>
              </a:rPr>
              <a:t>What </a:t>
            </a:r>
            <a:r>
              <a:rPr lang="en-CA" sz="2400" b="1" dirty="0" err="1" smtClean="0">
                <a:latin typeface="Helvetica" panose="020B0604020202020204" pitchFamily="34" charset="0"/>
                <a:cs typeface="Helvetica" panose="020B0604020202020204" pitchFamily="34" charset="0"/>
              </a:rPr>
              <a:t>scaffolded</a:t>
            </a:r>
            <a:r>
              <a:rPr lang="en-CA" sz="2400" b="1" dirty="0" smtClean="0">
                <a:latin typeface="Helvetica" panose="020B0604020202020204" pitchFamily="34" charset="0"/>
                <a:cs typeface="Helvetica" panose="020B0604020202020204" pitchFamily="34" charset="0"/>
              </a:rPr>
              <a:t> writing </a:t>
            </a:r>
            <a:r>
              <a:rPr lang="en-CA" sz="2400" b="1" dirty="0">
                <a:latin typeface="Helvetica" panose="020B0604020202020204" pitchFamily="34" charset="0"/>
                <a:cs typeface="Helvetica" panose="020B0604020202020204" pitchFamily="34" charset="0"/>
              </a:rPr>
              <a:t>activities </a:t>
            </a:r>
            <a:r>
              <a:rPr lang="en-CA" sz="2400" dirty="0">
                <a:latin typeface="Helvetica" panose="020B0604020202020204" pitchFamily="34" charset="0"/>
                <a:cs typeface="Helvetica" panose="020B0604020202020204" pitchFamily="34" charset="0"/>
              </a:rPr>
              <a:t>or assignments will work best in your course? </a:t>
            </a:r>
          </a:p>
          <a:p>
            <a:endParaRPr lang="en-CA" dirty="0">
              <a:latin typeface="Helvetica" panose="020B0604020202020204" pitchFamily="34" charset="0"/>
              <a:cs typeface="Helvetica" panose="020B0604020202020204" pitchFamily="34" charset="0"/>
            </a:endParaRPr>
          </a:p>
          <a:p>
            <a:pPr marL="0" indent="0">
              <a:buNone/>
            </a:pPr>
            <a:endParaRPr lang="en-C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4" name="Rectangle 3"/>
          <p:cNvSpPr/>
          <p:nvPr/>
        </p:nvSpPr>
        <p:spPr>
          <a:xfrm>
            <a:off x="457200" y="2915432"/>
            <a:ext cx="8430126" cy="923330"/>
          </a:xfrm>
          <a:prstGeom prst="rect">
            <a:avLst/>
          </a:prstGeom>
          <a:solidFill>
            <a:schemeClr val="accent5">
              <a:lumMod val="20000"/>
              <a:lumOff val="80000"/>
            </a:schemeClr>
          </a:solidFill>
        </p:spPr>
        <p:txBody>
          <a:bodyPr wrap="square">
            <a:spAutoFit/>
          </a:bodyPr>
          <a:lstStyle/>
          <a:p>
            <a:r>
              <a:rPr lang="en-CA" b="1" dirty="0">
                <a:solidFill>
                  <a:schemeClr val="accent2">
                    <a:lumMod val="75000"/>
                  </a:schemeClr>
                </a:solidFill>
                <a:latin typeface="Helvetica" panose="020B0604020202020204" pitchFamily="34" charset="0"/>
                <a:cs typeface="Helvetica" panose="020B0604020202020204" pitchFamily="34" charset="0"/>
              </a:rPr>
              <a:t>Unassessed writing activities</a:t>
            </a:r>
            <a:r>
              <a:rPr lang="en-CA" dirty="0">
                <a:solidFill>
                  <a:schemeClr val="accent2">
                    <a:lumMod val="75000"/>
                  </a:schemeClr>
                </a:solidFill>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Free-writing and brainstorming activities can be used as short, informal activities in the classroom to stimulate class discussion about a reading for the day. </a:t>
            </a:r>
          </a:p>
        </p:txBody>
      </p:sp>
      <p:sp>
        <p:nvSpPr>
          <p:cNvPr id="5" name="Rectangle 4"/>
          <p:cNvSpPr/>
          <p:nvPr/>
        </p:nvSpPr>
        <p:spPr>
          <a:xfrm>
            <a:off x="457200" y="3989833"/>
            <a:ext cx="8229600" cy="923330"/>
          </a:xfrm>
          <a:prstGeom prst="rect">
            <a:avLst/>
          </a:prstGeom>
          <a:solidFill>
            <a:schemeClr val="accent4">
              <a:lumMod val="20000"/>
              <a:lumOff val="80000"/>
            </a:schemeClr>
          </a:solidFill>
        </p:spPr>
        <p:txBody>
          <a:bodyPr wrap="square">
            <a:spAutoFit/>
          </a:bodyPr>
          <a:lstStyle/>
          <a:p>
            <a:r>
              <a:rPr lang="en-CA" b="1" dirty="0">
                <a:solidFill>
                  <a:schemeClr val="accent2">
                    <a:lumMod val="75000"/>
                  </a:schemeClr>
                </a:solidFill>
                <a:latin typeface="Helvetica" panose="020B0604020202020204" pitchFamily="34" charset="0"/>
                <a:cs typeface="Helvetica" panose="020B0604020202020204" pitchFamily="34" charset="0"/>
              </a:rPr>
              <a:t>Low-stakes writing assignments</a:t>
            </a:r>
            <a:r>
              <a:rPr lang="en-CA" dirty="0">
                <a:solidFill>
                  <a:schemeClr val="accent2">
                    <a:lumMod val="75000"/>
                  </a:schemeClr>
                </a:solidFill>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Have students answer a series of questions about their writing/report prior to engaging in critique </a:t>
            </a:r>
            <a:r>
              <a:rPr lang="en-CA" u="sng" dirty="0">
                <a:latin typeface="Helvetica" panose="020B0604020202020204" pitchFamily="34" charset="0"/>
                <a:cs typeface="Helvetica" panose="020B0604020202020204" pitchFamily="34" charset="0"/>
              </a:rPr>
              <a:t>or</a:t>
            </a:r>
            <a:r>
              <a:rPr lang="en-CA" dirty="0">
                <a:latin typeface="Helvetica" panose="020B0604020202020204" pitchFamily="34" charset="0"/>
                <a:cs typeface="Helvetica" panose="020B0604020202020204" pitchFamily="34" charset="0"/>
              </a:rPr>
              <a:t> reading responses </a:t>
            </a:r>
            <a:r>
              <a:rPr lang="en-CA" u="sng" dirty="0">
                <a:latin typeface="Helvetica" panose="020B0604020202020204" pitchFamily="34" charset="0"/>
                <a:cs typeface="Helvetica" panose="020B0604020202020204" pitchFamily="34" charset="0"/>
              </a:rPr>
              <a:t>or</a:t>
            </a:r>
            <a:r>
              <a:rPr lang="en-CA" dirty="0">
                <a:latin typeface="Helvetica" panose="020B0604020202020204" pitchFamily="34" charset="0"/>
                <a:cs typeface="Helvetica" panose="020B0604020202020204" pitchFamily="34" charset="0"/>
              </a:rPr>
              <a:t> journaling</a:t>
            </a:r>
            <a:r>
              <a:rPr lang="en-CA" dirty="0" smtClean="0">
                <a:latin typeface="Helvetica" panose="020B0604020202020204" pitchFamily="34" charset="0"/>
                <a:cs typeface="Helvetica" panose="020B0604020202020204" pitchFamily="34" charset="0"/>
              </a:rPr>
              <a:t>.</a:t>
            </a:r>
            <a:endParaRPr lang="en-CA" dirty="0">
              <a:latin typeface="Helvetica" panose="020B0604020202020204" pitchFamily="34" charset="0"/>
              <a:cs typeface="Helvetica" panose="020B0604020202020204" pitchFamily="34" charset="0"/>
            </a:endParaRPr>
          </a:p>
        </p:txBody>
      </p:sp>
      <p:sp>
        <p:nvSpPr>
          <p:cNvPr id="6" name="Rectangle 5"/>
          <p:cNvSpPr/>
          <p:nvPr/>
        </p:nvSpPr>
        <p:spPr>
          <a:xfrm>
            <a:off x="457200" y="5236328"/>
            <a:ext cx="8430126" cy="923330"/>
          </a:xfrm>
          <a:prstGeom prst="rect">
            <a:avLst/>
          </a:prstGeom>
          <a:solidFill>
            <a:schemeClr val="accent1">
              <a:lumMod val="20000"/>
              <a:lumOff val="80000"/>
            </a:schemeClr>
          </a:solidFill>
        </p:spPr>
        <p:txBody>
          <a:bodyPr wrap="square">
            <a:spAutoFit/>
          </a:bodyPr>
          <a:lstStyle/>
          <a:p>
            <a:r>
              <a:rPr lang="en-CA" b="1" dirty="0">
                <a:solidFill>
                  <a:schemeClr val="accent2">
                    <a:lumMod val="75000"/>
                  </a:schemeClr>
                </a:solidFill>
                <a:latin typeface="Helvetica" panose="020B0604020202020204" pitchFamily="34" charset="0"/>
                <a:cs typeface="Helvetica" panose="020B0604020202020204" pitchFamily="34" charset="0"/>
              </a:rPr>
              <a:t>High-stakes writing assignments</a:t>
            </a:r>
            <a:r>
              <a:rPr lang="en-CA" dirty="0">
                <a:solidFill>
                  <a:schemeClr val="accent2">
                    <a:lumMod val="75000"/>
                  </a:schemeClr>
                </a:solidFill>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Have students complete an analysis essay </a:t>
            </a:r>
            <a:r>
              <a:rPr lang="en-CA" u="sng" dirty="0">
                <a:latin typeface="Helvetica" panose="020B0604020202020204" pitchFamily="34" charset="0"/>
                <a:cs typeface="Helvetica" panose="020B0604020202020204" pitchFamily="34" charset="0"/>
              </a:rPr>
              <a:t>or</a:t>
            </a:r>
            <a:r>
              <a:rPr lang="en-CA" dirty="0">
                <a:latin typeface="Helvetica" panose="020B0604020202020204" pitchFamily="34" charset="0"/>
                <a:cs typeface="Helvetica" panose="020B0604020202020204" pitchFamily="34" charset="0"/>
              </a:rPr>
              <a:t> explain a concept (conceptual statement) </a:t>
            </a:r>
            <a:r>
              <a:rPr lang="en-CA" u="sng" dirty="0">
                <a:latin typeface="Helvetica" panose="020B0604020202020204" pitchFamily="34" charset="0"/>
                <a:cs typeface="Helvetica" panose="020B0604020202020204" pitchFamily="34" charset="0"/>
              </a:rPr>
              <a:t>or </a:t>
            </a:r>
            <a:r>
              <a:rPr lang="en-CA" dirty="0">
                <a:latin typeface="Helvetica" panose="020B0604020202020204" pitchFamily="34" charset="0"/>
                <a:cs typeface="Helvetica" panose="020B0604020202020204" pitchFamily="34" charset="0"/>
              </a:rPr>
              <a:t>create a proposal</a:t>
            </a:r>
            <a:r>
              <a:rPr lang="en-CA" dirty="0" smtClean="0">
                <a:latin typeface="Helvetica" panose="020B0604020202020204" pitchFamily="34" charset="0"/>
                <a:cs typeface="Helvetica" panose="020B0604020202020204" pitchFamily="34" charset="0"/>
              </a:rPr>
              <a:t>.</a:t>
            </a:r>
            <a:br>
              <a:rPr lang="en-CA" dirty="0" smtClean="0">
                <a:latin typeface="Helvetica" panose="020B0604020202020204" pitchFamily="34" charset="0"/>
                <a:cs typeface="Helvetica" panose="020B0604020202020204" pitchFamily="34" charset="0"/>
              </a:rPr>
            </a:br>
            <a:endParaRPr lang="en-CA" dirty="0"/>
          </a:p>
        </p:txBody>
      </p:sp>
    </p:spTree>
    <p:extLst>
      <p:ext uri="{BB962C8B-B14F-4D97-AF65-F5344CB8AC3E}">
        <p14:creationId xmlns:p14="http://schemas.microsoft.com/office/powerpoint/2010/main" val="220542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1"/>
            <a:ext cx="8229600" cy="1175084"/>
          </a:xfrm>
        </p:spPr>
        <p:txBody>
          <a:bodyPr>
            <a:normAutofit fontScale="25000" lnSpcReduction="20000"/>
          </a:bodyPr>
          <a:lstStyle/>
          <a:p>
            <a:pPr marL="0" indent="0">
              <a:lnSpc>
                <a:spcPct val="120000"/>
              </a:lnSpc>
              <a:buNone/>
            </a:pPr>
            <a:r>
              <a:rPr lang="en-CA" sz="8000" b="1" dirty="0" smtClean="0">
                <a:solidFill>
                  <a:schemeClr val="accent1">
                    <a:lumMod val="75000"/>
                  </a:schemeClr>
                </a:solidFill>
                <a:latin typeface="Helvetica" panose="020B0604020202020204" pitchFamily="34" charset="0"/>
                <a:cs typeface="Helvetica" panose="020B0604020202020204" pitchFamily="34" charset="0"/>
              </a:rPr>
              <a:t>Scaffolding Writing Assignments </a:t>
            </a:r>
            <a:r>
              <a:rPr lang="en-CA" sz="5000" dirty="0">
                <a:latin typeface="Helvetica" panose="020B0604020202020204" pitchFamily="34" charset="0"/>
                <a:cs typeface="Helvetica" panose="020B0604020202020204" pitchFamily="34" charset="0"/>
              </a:rPr>
              <a:t/>
            </a:r>
            <a:br>
              <a:rPr lang="en-CA" sz="5000" dirty="0">
                <a:latin typeface="Helvetica" panose="020B0604020202020204" pitchFamily="34" charset="0"/>
                <a:cs typeface="Helvetica" panose="020B0604020202020204" pitchFamily="34" charset="0"/>
              </a:rPr>
            </a:br>
            <a:r>
              <a:rPr lang="en-CA" sz="5000" dirty="0">
                <a:latin typeface="Helvetica" panose="020B0604020202020204" pitchFamily="34" charset="0"/>
                <a:cs typeface="Helvetica" panose="020B0604020202020204" pitchFamily="34" charset="0"/>
              </a:rPr>
              <a:t/>
            </a:r>
            <a:br>
              <a:rPr lang="en-CA" sz="5000" dirty="0">
                <a:latin typeface="Helvetica" panose="020B0604020202020204" pitchFamily="34" charset="0"/>
                <a:cs typeface="Helvetica" panose="020B0604020202020204" pitchFamily="34" charset="0"/>
              </a:rPr>
            </a:br>
            <a:r>
              <a:rPr lang="en-CA" sz="7200" dirty="0">
                <a:latin typeface="Helvetica" panose="020B0604020202020204" pitchFamily="34" charset="0"/>
                <a:cs typeface="Helvetica" panose="020B0604020202020204" pitchFamily="34" charset="0"/>
              </a:rPr>
              <a:t>Scaffolding can serve different purposes, depending on the level of ability of your students</a:t>
            </a:r>
            <a:r>
              <a:rPr lang="en-CA" sz="7200" dirty="0" smtClean="0">
                <a:latin typeface="Helvetica" panose="020B0604020202020204" pitchFamily="34" charset="0"/>
                <a:cs typeface="Helvetica" panose="020B0604020202020204" pitchFamily="34" charset="0"/>
              </a:rPr>
              <a:t>:</a:t>
            </a:r>
            <a:endParaRPr lang="en-C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924"/>
            <a:ext cx="9144000" cy="154838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526372688"/>
              </p:ext>
            </p:extLst>
          </p:nvPr>
        </p:nvGraphicFramePr>
        <p:xfrm>
          <a:off x="601579" y="2899422"/>
          <a:ext cx="3408947" cy="3479800"/>
        </p:xfrm>
        <a:graphic>
          <a:graphicData uri="http://schemas.openxmlformats.org/drawingml/2006/table">
            <a:tbl>
              <a:tblPr firstRow="1" bandRow="1">
                <a:tableStyleId>{5C22544A-7EE6-4342-B048-85BDC9FD1C3A}</a:tableStyleId>
              </a:tblPr>
              <a:tblGrid>
                <a:gridCol w="3408947">
                  <a:extLst>
                    <a:ext uri="{9D8B030D-6E8A-4147-A177-3AD203B41FA5}">
                      <a16:colId xmlns:a16="http://schemas.microsoft.com/office/drawing/2014/main" val="20000"/>
                    </a:ext>
                  </a:extLst>
                </a:gridCol>
              </a:tblGrid>
              <a:tr h="370840">
                <a:tc>
                  <a:txBody>
                    <a:bodyPr/>
                    <a:lstStyle/>
                    <a:p>
                      <a:r>
                        <a:rPr lang="en-CA" sz="1800" b="1" dirty="0" smtClean="0">
                          <a:solidFill>
                            <a:schemeClr val="bg1"/>
                          </a:solidFill>
                          <a:latin typeface="Helvetica" panose="020B0604020202020204" pitchFamily="34" charset="0"/>
                          <a:cs typeface="Helvetica" panose="020B0604020202020204" pitchFamily="34" charset="0"/>
                        </a:rPr>
                        <a:t>Beginner Level Or Novice </a:t>
                      </a:r>
                      <a:endParaRPr lang="en-CA" dirty="0">
                        <a:solidFill>
                          <a:schemeClr val="bg1"/>
                        </a:solidFill>
                      </a:endParaRPr>
                    </a:p>
                  </a:txBody>
                  <a:tcPr>
                    <a:solidFill>
                      <a:schemeClr val="accent2">
                        <a:lumMod val="75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For </a:t>
                      </a:r>
                      <a:r>
                        <a:rPr lang="en-CA" sz="1800" b="1" dirty="0" smtClean="0">
                          <a:solidFill>
                            <a:schemeClr val="accent2"/>
                          </a:solidFill>
                          <a:latin typeface="Helvetica" panose="020B0604020202020204" pitchFamily="34" charset="0"/>
                          <a:cs typeface="Helvetica" panose="020B0604020202020204" pitchFamily="34" charset="0"/>
                        </a:rPr>
                        <a:t>beginner level or novice</a:t>
                      </a:r>
                      <a:r>
                        <a:rPr lang="en-CA" sz="1800" b="1" dirty="0" smtClean="0">
                          <a:latin typeface="Helvetica" panose="020B0604020202020204" pitchFamily="34" charset="0"/>
                          <a:cs typeface="Helvetica" panose="020B0604020202020204" pitchFamily="34" charset="0"/>
                        </a:rPr>
                        <a:t> </a:t>
                      </a:r>
                      <a:r>
                        <a:rPr lang="en-CA" sz="1800" b="1" dirty="0" smtClean="0">
                          <a:solidFill>
                            <a:schemeClr val="accent2"/>
                          </a:solidFill>
                          <a:latin typeface="Helvetica" panose="020B0604020202020204" pitchFamily="34" charset="0"/>
                          <a:cs typeface="Helvetica" panose="020B0604020202020204" pitchFamily="34" charset="0"/>
                        </a:rPr>
                        <a:t>students</a:t>
                      </a:r>
                      <a:r>
                        <a:rPr lang="en-CA" sz="1800" dirty="0" smtClean="0">
                          <a:latin typeface="Helvetica" panose="020B0604020202020204" pitchFamily="34" charset="0"/>
                          <a:cs typeface="Helvetica" panose="020B0604020202020204" pitchFamily="34" charset="0"/>
                        </a:rPr>
                        <a:t>, scaffolding an assignment allows them to practice and gain experience with new skills in a focused and controlled manner, increasing the chance that they will integrate them successfully in a complex assignment. </a:t>
                      </a:r>
                      <a:r>
                        <a:rPr lang="en-CA"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CA" dirty="0" smtClean="0"/>
                    </a:p>
                  </a:txBody>
                  <a:tcPr>
                    <a:solidFill>
                      <a:schemeClr val="bg2"/>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96703631"/>
              </p:ext>
            </p:extLst>
          </p:nvPr>
        </p:nvGraphicFramePr>
        <p:xfrm>
          <a:off x="4844716" y="2910447"/>
          <a:ext cx="3962399" cy="3479800"/>
        </p:xfrm>
        <a:graphic>
          <a:graphicData uri="http://schemas.openxmlformats.org/drawingml/2006/table">
            <a:tbl>
              <a:tblPr firstRow="1" bandRow="1">
                <a:tableStyleId>{5C22544A-7EE6-4342-B048-85BDC9FD1C3A}</a:tableStyleId>
              </a:tblPr>
              <a:tblGrid>
                <a:gridCol w="3962399">
                  <a:extLst>
                    <a:ext uri="{9D8B030D-6E8A-4147-A177-3AD203B41FA5}">
                      <a16:colId xmlns:a16="http://schemas.microsoft.com/office/drawing/2014/main" val="20000"/>
                    </a:ext>
                  </a:extLst>
                </a:gridCol>
              </a:tblGrid>
              <a:tr h="370840">
                <a:tc>
                  <a:txBody>
                    <a:bodyPr/>
                    <a:lstStyle/>
                    <a:p>
                      <a:r>
                        <a:rPr lang="en-CA" sz="1800" b="1" dirty="0" smtClean="0">
                          <a:solidFill>
                            <a:schemeClr val="bg1"/>
                          </a:solidFill>
                          <a:latin typeface="Helvetica" panose="020B0604020202020204" pitchFamily="34" charset="0"/>
                          <a:cs typeface="Helvetica" panose="020B0604020202020204" pitchFamily="34" charset="0"/>
                        </a:rPr>
                        <a:t>Advanced Students</a:t>
                      </a:r>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dirty="0" smtClean="0">
                          <a:latin typeface="Helvetica" panose="020B0604020202020204" pitchFamily="34" charset="0"/>
                          <a:cs typeface="Helvetica" panose="020B0604020202020204" pitchFamily="34" charset="0"/>
                        </a:rPr>
                        <a:t>For more </a:t>
                      </a:r>
                      <a:r>
                        <a:rPr lang="en-CA" sz="1800" b="1" dirty="0" smtClean="0">
                          <a:solidFill>
                            <a:schemeClr val="accent2"/>
                          </a:solidFill>
                          <a:latin typeface="Helvetica" panose="020B0604020202020204" pitchFamily="34" charset="0"/>
                          <a:cs typeface="Helvetica" panose="020B0604020202020204" pitchFamily="34" charset="0"/>
                        </a:rPr>
                        <a:t>advanced</a:t>
                      </a:r>
                      <a:r>
                        <a:rPr lang="en-CA" sz="1800" b="1" dirty="0" smtClean="0">
                          <a:latin typeface="Helvetica" panose="020B0604020202020204" pitchFamily="34" charset="0"/>
                          <a:cs typeface="Helvetica" panose="020B0604020202020204" pitchFamily="34" charset="0"/>
                        </a:rPr>
                        <a:t> </a:t>
                      </a:r>
                      <a:r>
                        <a:rPr lang="en-CA" sz="1800" b="1" dirty="0" smtClean="0">
                          <a:solidFill>
                            <a:schemeClr val="accent2"/>
                          </a:solidFill>
                          <a:latin typeface="Helvetica" panose="020B0604020202020204" pitchFamily="34" charset="0"/>
                          <a:cs typeface="Helvetica" panose="020B0604020202020204" pitchFamily="34" charset="0"/>
                        </a:rPr>
                        <a:t>students</a:t>
                      </a:r>
                      <a:r>
                        <a:rPr lang="en-CA" sz="1800" dirty="0" smtClean="0">
                          <a:latin typeface="Helvetica" panose="020B0604020202020204" pitchFamily="34" charset="0"/>
                          <a:cs typeface="Helvetica" panose="020B0604020202020204" pitchFamily="34" charset="0"/>
                        </a:rPr>
                        <a:t>, scaffolding models writing processes, structuring their approach to a written assignment in a way that encourages them to begin planning and researching early, use the appropriate strategies to generate ideas, plan, organize and revise their writing, and receive formative feedback from their peers and instructors. </a:t>
                      </a:r>
                      <a:endParaRPr lang="en-CA" dirty="0"/>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7112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64993"/>
            <a:ext cx="8229600" cy="681954"/>
          </a:xfrm>
        </p:spPr>
        <p:txBody>
          <a:bodyPr>
            <a:normAutofit fontScale="77500" lnSpcReduction="20000"/>
          </a:bodyPr>
          <a:lstStyle/>
          <a:p>
            <a:pPr marL="0" indent="0">
              <a:buNone/>
            </a:pPr>
            <a:r>
              <a:rPr lang="en-CA" sz="2600" dirty="0">
                <a:latin typeface="Helvetica" panose="020B0604020202020204" pitchFamily="34" charset="0"/>
                <a:cs typeface="Helvetica" panose="020B0604020202020204" pitchFamily="34" charset="0"/>
              </a:rPr>
              <a:t>In</a:t>
            </a:r>
            <a:r>
              <a:rPr lang="en-CA" dirty="0">
                <a:latin typeface="Helvetica" panose="020B0604020202020204" pitchFamily="34" charset="0"/>
                <a:cs typeface="Helvetica" panose="020B0604020202020204" pitchFamily="34" charset="0"/>
              </a:rPr>
              <a:t> </a:t>
            </a:r>
            <a:r>
              <a:rPr lang="en-CA" sz="2900" dirty="0">
                <a:latin typeface="Helvetica" panose="020B0604020202020204" pitchFamily="34" charset="0"/>
                <a:cs typeface="Helvetica" panose="020B0604020202020204" pitchFamily="34" charset="0"/>
              </a:rPr>
              <a:t>the case </a:t>
            </a:r>
            <a:r>
              <a:rPr lang="en-CA" sz="2900" dirty="0" smtClean="0">
                <a:latin typeface="Helvetica" panose="020B0604020202020204" pitchFamily="34" charset="0"/>
                <a:cs typeface="Helvetica" panose="020B0604020202020204" pitchFamily="34" charset="0"/>
              </a:rPr>
              <a:t>of </a:t>
            </a:r>
            <a:r>
              <a:rPr lang="en-CA" sz="2900" b="1" dirty="0" smtClean="0">
                <a:solidFill>
                  <a:schemeClr val="accent2"/>
                </a:solidFill>
                <a:latin typeface="Helvetica" panose="020B0604020202020204" pitchFamily="34" charset="0"/>
                <a:cs typeface="Helvetica" panose="020B0604020202020204" pitchFamily="34" charset="0"/>
              </a:rPr>
              <a:t>novice </a:t>
            </a:r>
            <a:r>
              <a:rPr lang="en-CA" sz="2900" b="1" dirty="0">
                <a:solidFill>
                  <a:schemeClr val="accent2"/>
                </a:solidFill>
                <a:latin typeface="Helvetica" panose="020B0604020202020204" pitchFamily="34" charset="0"/>
                <a:cs typeface="Helvetica" panose="020B0604020202020204" pitchFamily="34" charset="0"/>
              </a:rPr>
              <a:t>writers</a:t>
            </a:r>
            <a:r>
              <a:rPr lang="en-CA" sz="2900" dirty="0">
                <a:latin typeface="Helvetica" panose="020B0604020202020204" pitchFamily="34" charset="0"/>
                <a:cs typeface="Helvetica" panose="020B0604020202020204" pitchFamily="34" charset="0"/>
              </a:rPr>
              <a:t>, focus on breaking the assignment down in a way that supports skill acquisition and development. </a:t>
            </a:r>
            <a:endParaRPr lang="en-CA" sz="2900" dirty="0" smtClean="0">
              <a:latin typeface="Helvetica" panose="020B0604020202020204" pitchFamily="34" charset="0"/>
              <a:cs typeface="Helvetica" panose="020B0604020202020204" pitchFamily="34" charset="0"/>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5" name="TextBox 4"/>
          <p:cNvSpPr txBox="1"/>
          <p:nvPr/>
        </p:nvSpPr>
        <p:spPr>
          <a:xfrm>
            <a:off x="7090610" y="5902439"/>
            <a:ext cx="1596189" cy="523220"/>
          </a:xfrm>
          <a:prstGeom prst="rect">
            <a:avLst/>
          </a:prstGeom>
          <a:noFill/>
        </p:spPr>
        <p:txBody>
          <a:bodyPr wrap="square" rtlCol="0">
            <a:spAutoFit/>
          </a:bodyPr>
          <a:lstStyle/>
          <a:p>
            <a:r>
              <a:rPr lang="en-US" sz="2800" b="1" dirty="0" smtClean="0">
                <a:solidFill>
                  <a:schemeClr val="accent1">
                    <a:lumMod val="75000"/>
                  </a:schemeClr>
                </a:solidFill>
              </a:rPr>
              <a:t>Examples</a:t>
            </a:r>
            <a:endParaRPr lang="en-CA" b="1"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9048686"/>
              </p:ext>
            </p:extLst>
          </p:nvPr>
        </p:nvGraphicFramePr>
        <p:xfrm>
          <a:off x="521368" y="2765610"/>
          <a:ext cx="8101263" cy="2529840"/>
        </p:xfrm>
        <a:graphic>
          <a:graphicData uri="http://schemas.openxmlformats.org/drawingml/2006/table">
            <a:tbl>
              <a:tblPr firstRow="1" bandRow="1">
                <a:tableStyleId>{5C22544A-7EE6-4342-B048-85BDC9FD1C3A}</a:tableStyleId>
              </a:tblPr>
              <a:tblGrid>
                <a:gridCol w="8101263">
                  <a:extLst>
                    <a:ext uri="{9D8B030D-6E8A-4147-A177-3AD203B41FA5}">
                      <a16:colId xmlns:a16="http://schemas.microsoft.com/office/drawing/2014/main" val="20000"/>
                    </a:ext>
                  </a:extLst>
                </a:gridCol>
              </a:tblGrid>
              <a:tr h="263456">
                <a:tc>
                  <a:txBody>
                    <a:bodyPr/>
                    <a:lstStyle/>
                    <a:p>
                      <a:r>
                        <a:rPr lang="en-CA" sz="1800" b="1" dirty="0" smtClean="0">
                          <a:solidFill>
                            <a:schemeClr val="bg1"/>
                          </a:solidFill>
                          <a:latin typeface="Helvetica" panose="020B0604020202020204" pitchFamily="34" charset="0"/>
                          <a:cs typeface="Helvetica" panose="020B0604020202020204" pitchFamily="34" charset="0"/>
                        </a:rPr>
                        <a:t>Novice Writers</a:t>
                      </a:r>
                      <a:endParaRPr lang="en-CA" sz="1800" dirty="0">
                        <a:solidFill>
                          <a:schemeClr val="bg1"/>
                        </a:solidFill>
                      </a:endParaRPr>
                    </a:p>
                  </a:txBody>
                  <a:tcPr>
                    <a:solidFill>
                      <a:schemeClr val="accent2">
                        <a:lumMod val="75000"/>
                      </a:schemeClr>
                    </a:solidFill>
                  </a:tcPr>
                </a:tc>
                <a:extLst>
                  <a:ext uri="{0D108BD9-81ED-4DB2-BD59-A6C34878D82A}">
                    <a16:rowId xmlns:a16="http://schemas.microsoft.com/office/drawing/2014/main" val="10000"/>
                  </a:ext>
                </a:extLst>
              </a:tr>
              <a:tr h="1793248">
                <a:tc>
                  <a:txBody>
                    <a:bodyPr/>
                    <a:lstStyle/>
                    <a:p>
                      <a:pPr marL="285750" indent="-285750">
                        <a:lnSpc>
                          <a:spcPct val="100000"/>
                        </a:lnSpc>
                        <a:spcBef>
                          <a:spcPts val="600"/>
                        </a:spcBef>
                        <a:spcAft>
                          <a:spcPts val="600"/>
                        </a:spcAft>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Structure the smaller assignments in ways that build towards a complex task in a systematic manner and ensure students have opportunities to acquire new skills with guidance before being asked to integrate them more independently. </a:t>
                      </a:r>
                    </a:p>
                    <a:p>
                      <a:pPr marL="285750" indent="-285750">
                        <a:lnSpc>
                          <a:spcPct val="100000"/>
                        </a:lnSpc>
                        <a:spcBef>
                          <a:spcPts val="600"/>
                        </a:spcBef>
                        <a:spcAft>
                          <a:spcPts val="600"/>
                        </a:spcAft>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Use scaffolding to enable students to develop skills and strategies gradually, and walk students through the process of building from tasks of lower cognitive complexity to tasks of higher cognitive complexity. </a:t>
                      </a:r>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17637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6999"/>
            <a:ext cx="8229600" cy="950580"/>
          </a:xfrm>
        </p:spPr>
        <p:txBody>
          <a:bodyPr>
            <a:normAutofit fontScale="70000" lnSpcReduction="20000"/>
          </a:bodyPr>
          <a:lstStyle/>
          <a:p>
            <a:pPr marL="0" indent="0">
              <a:lnSpc>
                <a:spcPct val="120000"/>
              </a:lnSpc>
              <a:buNone/>
            </a:pPr>
            <a:r>
              <a:rPr lang="en-CA" sz="2600" dirty="0">
                <a:latin typeface="Helvetica" panose="020B0604020202020204" pitchFamily="34" charset="0"/>
                <a:cs typeface="Helvetica" panose="020B0604020202020204" pitchFamily="34" charset="0"/>
              </a:rPr>
              <a:t>In the case of more </a:t>
            </a:r>
            <a:r>
              <a:rPr lang="en-CA" sz="2600" b="1" dirty="0">
                <a:solidFill>
                  <a:schemeClr val="accent2"/>
                </a:solidFill>
                <a:latin typeface="Helvetica" panose="020B0604020202020204" pitchFamily="34" charset="0"/>
                <a:cs typeface="Helvetica" panose="020B0604020202020204" pitchFamily="34" charset="0"/>
              </a:rPr>
              <a:t>advanced</a:t>
            </a:r>
            <a:r>
              <a:rPr lang="en-CA" sz="2600" b="1" dirty="0">
                <a:latin typeface="Helvetica" panose="020B0604020202020204" pitchFamily="34" charset="0"/>
                <a:cs typeface="Helvetica" panose="020B0604020202020204" pitchFamily="34" charset="0"/>
              </a:rPr>
              <a:t> </a:t>
            </a:r>
            <a:r>
              <a:rPr lang="en-CA" sz="2600" b="1" dirty="0">
                <a:solidFill>
                  <a:schemeClr val="accent2"/>
                </a:solidFill>
                <a:latin typeface="Helvetica" panose="020B0604020202020204" pitchFamily="34" charset="0"/>
                <a:cs typeface="Helvetica" panose="020B0604020202020204" pitchFamily="34" charset="0"/>
              </a:rPr>
              <a:t>writers</a:t>
            </a:r>
            <a:r>
              <a:rPr lang="en-CA" sz="2600" dirty="0">
                <a:latin typeface="Helvetica" panose="020B0604020202020204" pitchFamily="34" charset="0"/>
                <a:cs typeface="Helvetica" panose="020B0604020202020204" pitchFamily="34" charset="0"/>
              </a:rPr>
              <a:t>, focus on breaking down the assignment in a way that gives students the </a:t>
            </a:r>
            <a:r>
              <a:rPr lang="en-CA" sz="2600" b="1" dirty="0">
                <a:latin typeface="Helvetica" panose="020B0604020202020204" pitchFamily="34" charset="0"/>
                <a:cs typeface="Helvetica" panose="020B0604020202020204" pitchFamily="34" charset="0"/>
              </a:rPr>
              <a:t>space and time to develop and edit their writing</a:t>
            </a:r>
            <a:r>
              <a:rPr lang="en-CA" sz="2600" dirty="0">
                <a:latin typeface="Helvetica" panose="020B0604020202020204" pitchFamily="34" charset="0"/>
                <a:cs typeface="Helvetica" panose="020B0604020202020204" pitchFamily="34" charset="0"/>
              </a:rPr>
              <a:t>. </a:t>
            </a:r>
            <a:endParaRPr lang="en-CA" sz="2600" dirty="0" smtClean="0">
              <a:latin typeface="Helvetica" panose="020B0604020202020204" pitchFamily="34" charset="0"/>
              <a:cs typeface="Helvetica" panose="020B0604020202020204" pitchFamily="34" charset="0"/>
            </a:endParaRPr>
          </a:p>
          <a:p>
            <a:pPr marL="0" indent="0">
              <a:lnSpc>
                <a:spcPct val="120000"/>
              </a:lnSpc>
              <a:buNone/>
            </a:pPr>
            <a:endParaRPr lang="en-CA" sz="2600" dirty="0" smtClean="0">
              <a:latin typeface="Helvetica" panose="020B0604020202020204" pitchFamily="34" charset="0"/>
              <a:cs typeface="Helvetica" panose="020B0604020202020204" pitchFamily="34" charset="0"/>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52885038"/>
              </p:ext>
            </p:extLst>
          </p:nvPr>
        </p:nvGraphicFramePr>
        <p:xfrm>
          <a:off x="609600" y="3039385"/>
          <a:ext cx="8077200" cy="2382520"/>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20000"/>
                    </a:ext>
                  </a:extLst>
                </a:gridCol>
              </a:tblGrid>
              <a:tr h="370840">
                <a:tc>
                  <a:txBody>
                    <a:bodyPr/>
                    <a:lstStyle/>
                    <a:p>
                      <a:r>
                        <a:rPr lang="en-CA" sz="1800" b="1" dirty="0" smtClean="0">
                          <a:solidFill>
                            <a:schemeClr val="bg1"/>
                          </a:solidFill>
                          <a:latin typeface="Helvetica" panose="020B0604020202020204" pitchFamily="34" charset="0"/>
                          <a:cs typeface="Helvetica" panose="020B0604020202020204" pitchFamily="34" charset="0"/>
                        </a:rPr>
                        <a:t>Advanced Writers</a:t>
                      </a:r>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pPr marL="285750" indent="-285750">
                        <a:lnSpc>
                          <a:spcPct val="100000"/>
                        </a:lnSpc>
                        <a:buFont typeface="Arial" panose="020B0604020202020204" pitchFamily="34" charset="0"/>
                        <a:buChar char="•"/>
                      </a:pPr>
                      <a:r>
                        <a:rPr lang="en-CA" sz="1800" b="1" dirty="0" smtClean="0">
                          <a:latin typeface="Helvetica" panose="020B0604020202020204" pitchFamily="34" charset="0"/>
                          <a:cs typeface="Helvetica" panose="020B0604020202020204" pitchFamily="34" charset="0"/>
                        </a:rPr>
                        <a:t>Structure the smaller assignments </a:t>
                      </a:r>
                      <a:r>
                        <a:rPr lang="en-CA" sz="1800" dirty="0" smtClean="0">
                          <a:latin typeface="Helvetica" panose="020B0604020202020204" pitchFamily="34" charset="0"/>
                          <a:cs typeface="Helvetica" panose="020B0604020202020204" pitchFamily="34" charset="0"/>
                        </a:rPr>
                        <a:t>in ways that provide students with access to multiple opportunities for feedback from both their instructor and peers, and sufficient time to undertake a revision process, enabling them to respond to and incorporate that feedback. </a:t>
                      </a:r>
                    </a:p>
                    <a:p>
                      <a:pPr marL="285750" indent="-285750">
                        <a:lnSpc>
                          <a:spcPct val="100000"/>
                        </a:lnSpc>
                        <a:buFont typeface="Arial" panose="020B0604020202020204" pitchFamily="34" charset="0"/>
                        <a:buChar char="•"/>
                      </a:pPr>
                      <a:endParaRPr lang="en-CA" sz="1800" dirty="0" smtClean="0">
                        <a:latin typeface="Helvetica" panose="020B0604020202020204" pitchFamily="34" charset="0"/>
                        <a:cs typeface="Helvetica" panose="020B0604020202020204" pitchFamily="34" charset="0"/>
                      </a:endParaRPr>
                    </a:p>
                    <a:p>
                      <a:pPr marL="285750" indent="-285750">
                        <a:lnSpc>
                          <a:spcPct val="100000"/>
                        </a:lnSpc>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Use scaffolding as a way of </a:t>
                      </a:r>
                      <a:r>
                        <a:rPr lang="en-CA" sz="1800" b="1" dirty="0" smtClean="0">
                          <a:latin typeface="Helvetica" panose="020B0604020202020204" pitchFamily="34" charset="0"/>
                          <a:cs typeface="Helvetica" panose="020B0604020202020204" pitchFamily="34" charset="0"/>
                        </a:rPr>
                        <a:t>encouraging their understanding of writing as a process. </a:t>
                      </a:r>
                      <a:endParaRPr lang="en-CA" b="1" dirty="0"/>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2608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sz="2600" dirty="0">
                <a:latin typeface="Helvetica" panose="020B0604020202020204" pitchFamily="34" charset="0"/>
                <a:cs typeface="Helvetica" panose="020B0604020202020204" pitchFamily="34" charset="0"/>
              </a:rPr>
              <a:t/>
            </a:r>
            <a:br>
              <a:rPr lang="en-CA" sz="2600" dirty="0">
                <a:latin typeface="Helvetica" panose="020B0604020202020204" pitchFamily="34" charset="0"/>
                <a:cs typeface="Helvetica" panose="020B0604020202020204" pitchFamily="34" charset="0"/>
              </a:rPr>
            </a:br>
            <a:endParaRPr lang="en-CA" sz="2600" dirty="0">
              <a:latin typeface="Helvetica" panose="020B0604020202020204" pitchFamily="34" charset="0"/>
              <a:cs typeface="Helvetica" panose="020B0604020202020204" pitchFamily="34" charset="0"/>
            </a:endParaRPr>
          </a:p>
          <a:p>
            <a:endParaRPr lang="en-CA" dirty="0"/>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2" name="Rectangle 1"/>
          <p:cNvSpPr/>
          <p:nvPr/>
        </p:nvSpPr>
        <p:spPr>
          <a:xfrm>
            <a:off x="214311" y="1549999"/>
            <a:ext cx="8562975" cy="4942892"/>
          </a:xfrm>
          <a:prstGeom prst="rect">
            <a:avLst/>
          </a:prstGeom>
        </p:spPr>
        <p:txBody>
          <a:bodyPr wrap="square">
            <a:spAutoFit/>
          </a:bodyPr>
          <a:lstStyle/>
          <a:p>
            <a:pPr lvl="0">
              <a:spcBef>
                <a:spcPct val="20000"/>
              </a:spcBef>
            </a:pPr>
            <a:r>
              <a:rPr lang="en-CA" sz="1600" b="1" dirty="0">
                <a:solidFill>
                  <a:prstClr val="black"/>
                </a:solidFill>
                <a:latin typeface="Helvetica" panose="020B0604020202020204" pitchFamily="34" charset="0"/>
                <a:cs typeface="Helvetica" panose="020B0604020202020204" pitchFamily="34" charset="0"/>
              </a:rPr>
              <a:t>Time-saving Tips! (for Scaffolding Assignments</a:t>
            </a:r>
            <a:r>
              <a:rPr lang="en-CA" sz="1600" b="1" dirty="0" smtClean="0">
                <a:solidFill>
                  <a:prstClr val="black"/>
                </a:solidFill>
                <a:latin typeface="Helvetica" panose="020B0604020202020204" pitchFamily="34" charset="0"/>
                <a:cs typeface="Helvetica" panose="020B0604020202020204" pitchFamily="34" charset="0"/>
              </a:rPr>
              <a:t>)</a:t>
            </a:r>
            <a:endParaRPr lang="en-CA" sz="16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Take </a:t>
            </a:r>
            <a:r>
              <a:rPr lang="en-CA" sz="1400" dirty="0">
                <a:solidFill>
                  <a:prstClr val="black"/>
                </a:solidFill>
                <a:latin typeface="Helvetica" panose="020B0604020202020204" pitchFamily="34" charset="0"/>
                <a:cs typeface="Helvetica" panose="020B0604020202020204" pitchFamily="34" charset="0"/>
              </a:rPr>
              <a:t>advantage of technology. Blackboard can help you assess/manage assignments.</a:t>
            </a:r>
          </a:p>
          <a:p>
            <a:pPr marL="342900" lvl="0" indent="-342900">
              <a:spcBef>
                <a:spcPct val="20000"/>
              </a:spcBef>
              <a:buFont typeface="+mj-lt"/>
              <a:buAutoNum type="arabicPeriod"/>
            </a:pPr>
            <a:endParaRPr lang="en-CA" sz="14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If </a:t>
            </a:r>
            <a:r>
              <a:rPr lang="en-CA" sz="1400" dirty="0">
                <a:solidFill>
                  <a:prstClr val="black"/>
                </a:solidFill>
                <a:latin typeface="Helvetica" panose="020B0604020202020204" pitchFamily="34" charset="0"/>
                <a:cs typeface="Helvetica" panose="020B0604020202020204" pitchFamily="34" charset="0"/>
              </a:rPr>
              <a:t>students are submitting drafts, give most of your feedback early on, so students can benefit from it, and produce better assignments. Then, for final drafts, simply assign grades.</a:t>
            </a:r>
          </a:p>
          <a:p>
            <a:pPr marL="342900" lvl="0" indent="-342900">
              <a:spcBef>
                <a:spcPct val="20000"/>
              </a:spcBef>
              <a:buFont typeface="+mj-lt"/>
              <a:buAutoNum type="arabicPeriod"/>
            </a:pPr>
            <a:endParaRPr lang="en-CA" sz="14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Give </a:t>
            </a:r>
            <a:r>
              <a:rPr lang="en-CA" sz="1400" dirty="0">
                <a:solidFill>
                  <a:prstClr val="black"/>
                </a:solidFill>
                <a:latin typeface="Helvetica" panose="020B0604020202020204" pitchFamily="34" charset="0"/>
                <a:cs typeface="Helvetica" panose="020B0604020202020204" pitchFamily="34" charset="0"/>
              </a:rPr>
              <a:t>only pass/fail grades for the smaller, less consequential steps. This can be done very quickly through Blackboard and will leave time for marking the larger pieces. </a:t>
            </a:r>
          </a:p>
          <a:p>
            <a:pPr marL="342900" lvl="0" indent="-342900">
              <a:spcBef>
                <a:spcPct val="20000"/>
              </a:spcBef>
              <a:buFont typeface="+mj-lt"/>
              <a:buAutoNum type="arabicPeriod"/>
            </a:pPr>
            <a:endParaRPr lang="en-CA" sz="14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Focus </a:t>
            </a:r>
            <a:r>
              <a:rPr lang="en-CA" sz="1400" dirty="0">
                <a:solidFill>
                  <a:prstClr val="black"/>
                </a:solidFill>
                <a:latin typeface="Helvetica" panose="020B0604020202020204" pitchFamily="34" charset="0"/>
                <a:cs typeface="Helvetica" panose="020B0604020202020204" pitchFamily="34" charset="0"/>
              </a:rPr>
              <a:t>feedback on your specific learning objectives. For example, if your goal is to develop students’ skills at critical thinking, don’t waste time correcting grammar - focus on content and how well the student is meeting your expectations. </a:t>
            </a:r>
          </a:p>
          <a:p>
            <a:pPr marL="342900" lvl="0" indent="-342900">
              <a:spcBef>
                <a:spcPct val="20000"/>
              </a:spcBef>
              <a:buFont typeface="+mj-lt"/>
              <a:buAutoNum type="arabicPeriod"/>
            </a:pPr>
            <a:endParaRPr lang="en-CA" sz="14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Stagger </a:t>
            </a:r>
            <a:r>
              <a:rPr lang="en-CA" sz="1400" dirty="0">
                <a:solidFill>
                  <a:prstClr val="black"/>
                </a:solidFill>
                <a:latin typeface="Helvetica" panose="020B0604020202020204" pitchFamily="34" charset="0"/>
                <a:cs typeface="Helvetica" panose="020B0604020202020204" pitchFamily="34" charset="0"/>
              </a:rPr>
              <a:t>assignments. Give students a choice of which assignments they can do, with different deadlines. This will stagger marking duties over the semester.</a:t>
            </a:r>
          </a:p>
          <a:p>
            <a:pPr marL="342900" lvl="0" indent="-342900">
              <a:spcBef>
                <a:spcPct val="20000"/>
              </a:spcBef>
              <a:buFont typeface="+mj-lt"/>
              <a:buAutoNum type="arabicPeriod"/>
            </a:pPr>
            <a:endParaRPr lang="en-CA" sz="1400" dirty="0">
              <a:solidFill>
                <a:prstClr val="black"/>
              </a:solidFill>
              <a:latin typeface="Helvetica" panose="020B0604020202020204" pitchFamily="34" charset="0"/>
              <a:cs typeface="Helvetica" panose="020B0604020202020204" pitchFamily="34" charset="0"/>
            </a:endParaRPr>
          </a:p>
          <a:p>
            <a:pPr marL="342900" lvl="0" indent="-342900">
              <a:spcBef>
                <a:spcPct val="20000"/>
              </a:spcBef>
              <a:buFont typeface="+mj-lt"/>
              <a:buAutoNum type="arabicPeriod"/>
            </a:pPr>
            <a:r>
              <a:rPr lang="en-CA" sz="1400" dirty="0" smtClean="0">
                <a:solidFill>
                  <a:prstClr val="black"/>
                </a:solidFill>
                <a:latin typeface="Helvetica" panose="020B0604020202020204" pitchFamily="34" charset="0"/>
                <a:cs typeface="Helvetica" panose="020B0604020202020204" pitchFamily="34" charset="0"/>
              </a:rPr>
              <a:t>Build </a:t>
            </a:r>
            <a:r>
              <a:rPr lang="en-CA" sz="1400" dirty="0">
                <a:solidFill>
                  <a:prstClr val="black"/>
                </a:solidFill>
                <a:latin typeface="Helvetica" panose="020B0604020202020204" pitchFamily="34" charset="0"/>
                <a:cs typeface="Helvetica" panose="020B0604020202020204" pitchFamily="34" charset="0"/>
              </a:rPr>
              <a:t>learning communities or peer groups. Having students give feedback to their peers throughout the process has been shown to improve student learning and transference of skills. Caution: While peer evaluation is a very effective strategy, having any of the marks dependent on that evaluation can be problem</a:t>
            </a:r>
          </a:p>
        </p:txBody>
      </p:sp>
      <p:sp>
        <p:nvSpPr>
          <p:cNvPr id="4" name="TextBox 3"/>
          <p:cNvSpPr txBox="1"/>
          <p:nvPr/>
        </p:nvSpPr>
        <p:spPr>
          <a:xfrm>
            <a:off x="5343525" y="6562725"/>
            <a:ext cx="8496300" cy="230832"/>
          </a:xfrm>
          <a:prstGeom prst="rect">
            <a:avLst/>
          </a:prstGeom>
          <a:noFill/>
        </p:spPr>
        <p:txBody>
          <a:bodyPr wrap="square" rtlCol="0">
            <a:spAutoFit/>
          </a:bodyPr>
          <a:lstStyle/>
          <a:p>
            <a:pPr lvl="0"/>
            <a:r>
              <a:rPr lang="en-CA" sz="900">
                <a:solidFill>
                  <a:prstClr val="black"/>
                </a:solidFill>
                <a:latin typeface="Helvetica" panose="020B0604020202020204" pitchFamily="34" charset="0"/>
                <a:cs typeface="Helvetica" panose="020B0604020202020204" pitchFamily="34" charset="0"/>
              </a:rPr>
              <a:t>https://ctl.utsc.utoronto.ca/technology/sites/default/files/scaffolding.pdf</a:t>
            </a:r>
            <a:endParaRPr lang="en-CA" sz="900" dirty="0">
              <a:solidFill>
                <a:prstClr val="black"/>
              </a:solidFill>
              <a:latin typeface="Helvetica" panose="020B0604020202020204" pitchFamily="34" charset="0"/>
              <a:cs typeface="Helvetica"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8220"/>
            <a:ext cx="9144000" cy="1548384"/>
          </a:xfrm>
          <a:prstGeom prst="rect">
            <a:avLst/>
          </a:prstGeom>
        </p:spPr>
      </p:pic>
    </p:spTree>
    <p:extLst>
      <p:ext uri="{BB962C8B-B14F-4D97-AF65-F5344CB8AC3E}">
        <p14:creationId xmlns:p14="http://schemas.microsoft.com/office/powerpoint/2010/main" val="23341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3" name="Content Placeholder 2"/>
          <p:cNvSpPr>
            <a:spLocks noGrp="1"/>
          </p:cNvSpPr>
          <p:nvPr>
            <p:ph idx="1"/>
          </p:nvPr>
        </p:nvSpPr>
        <p:spPr>
          <a:xfrm>
            <a:off x="300276" y="1956796"/>
            <a:ext cx="8543445" cy="2101857"/>
          </a:xfrm>
        </p:spPr>
        <p:txBody>
          <a:bodyPr>
            <a:noAutofit/>
          </a:bodyPr>
          <a:lstStyle/>
          <a:p>
            <a:pPr marL="0" indent="0">
              <a:buNone/>
            </a:pPr>
            <a:r>
              <a:rPr lang="en-CA" sz="1800" b="1" dirty="0">
                <a:solidFill>
                  <a:schemeClr val="accent2"/>
                </a:solidFill>
              </a:rPr>
              <a:t>Thoughtfully designed assignments </a:t>
            </a:r>
            <a:r>
              <a:rPr lang="en-CA" sz="1800" dirty="0"/>
              <a:t>help students by offering them opportunities to develop skills, use vocabulary, familiarize themselves with conventions, and apply new knowledge in guided and structured </a:t>
            </a:r>
            <a:r>
              <a:rPr lang="en-CA" sz="1800" dirty="0" smtClean="0"/>
              <a:t>ways. </a:t>
            </a:r>
          </a:p>
          <a:p>
            <a:pPr marL="0" indent="0">
              <a:buNone/>
            </a:pPr>
            <a:endParaRPr lang="en-CA" sz="1800" dirty="0"/>
          </a:p>
          <a:p>
            <a:pPr marL="0" indent="0">
              <a:buNone/>
            </a:pPr>
            <a:r>
              <a:rPr lang="en-CA" sz="1800" b="1" dirty="0" smtClean="0"/>
              <a:t>These assignments </a:t>
            </a:r>
            <a:r>
              <a:rPr lang="en-CA" sz="1800" dirty="0" smtClean="0"/>
              <a:t>help </a:t>
            </a:r>
            <a:r>
              <a:rPr lang="en-CA" sz="1800" dirty="0"/>
              <a:t>students understand how their work fits within the bigger picture of their learning in the course and program of study. </a:t>
            </a:r>
            <a:endParaRPr lang="en-CA" sz="1800" dirty="0" smtClean="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33296149"/>
              </p:ext>
            </p:extLst>
          </p:nvPr>
        </p:nvGraphicFramePr>
        <p:xfrm>
          <a:off x="449177" y="4368420"/>
          <a:ext cx="8181475" cy="2103120"/>
        </p:xfrm>
        <a:graphic>
          <a:graphicData uri="http://schemas.openxmlformats.org/drawingml/2006/table">
            <a:tbl>
              <a:tblPr firstRow="1" bandRow="1">
                <a:tableStyleId>{5C22544A-7EE6-4342-B048-85BDC9FD1C3A}</a:tableStyleId>
              </a:tblPr>
              <a:tblGrid>
                <a:gridCol w="8181475">
                  <a:extLst>
                    <a:ext uri="{9D8B030D-6E8A-4147-A177-3AD203B41FA5}">
                      <a16:colId xmlns:a16="http://schemas.microsoft.com/office/drawing/2014/main" val="20000"/>
                    </a:ext>
                  </a:extLst>
                </a:gridCol>
              </a:tblGrid>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Research in the scholarship of teaching and learning has demonstrated that </a:t>
                      </a:r>
                      <a:r>
                        <a:rPr lang="en-CA" sz="1800" dirty="0" smtClean="0">
                          <a:solidFill>
                            <a:schemeClr val="accent5">
                              <a:lumMod val="20000"/>
                              <a:lumOff val="80000"/>
                            </a:schemeClr>
                          </a:solidFill>
                          <a:latin typeface="Helvetica" panose="020B0604020202020204" pitchFamily="34" charset="0"/>
                          <a:cs typeface="Helvetica" panose="020B0604020202020204" pitchFamily="34" charset="0"/>
                        </a:rPr>
                        <a:t>students learn best </a:t>
                      </a:r>
                      <a:r>
                        <a:rPr lang="en-CA" sz="1800" dirty="0" smtClean="0">
                          <a:latin typeface="Helvetica" panose="020B0604020202020204" pitchFamily="34" charset="0"/>
                          <a:cs typeface="Helvetica" panose="020B0604020202020204" pitchFamily="34" charset="0"/>
                        </a:rPr>
                        <a:t>when: </a:t>
                      </a:r>
                    </a:p>
                  </a:txBody>
                  <a:tcPr>
                    <a:solidFill>
                      <a:schemeClr val="tx2">
                        <a:lumMod val="50000"/>
                      </a:schemeClr>
                    </a:solidFill>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teaching and learning activities are explicitly and directly connected to the learning outcomes of the course.</a:t>
                      </a:r>
                    </a:p>
                    <a:p>
                      <a:pPr marL="285750" lvl="0" indent="-285750">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assessment methods clearly evaluate how students have achieved the goals articulated in the course learning outcomes. </a:t>
                      </a:r>
                    </a:p>
                    <a:p>
                      <a:endParaRPr lang="en-CA"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8926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46458798"/>
              </p:ext>
            </p:extLst>
          </p:nvPr>
        </p:nvGraphicFramePr>
        <p:xfrm>
          <a:off x="471487" y="2381659"/>
          <a:ext cx="8077200" cy="265176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pPr algn="l"/>
                      <a:r>
                        <a:rPr lang="en-CA" sz="1800" kern="1200" dirty="0" smtClean="0">
                          <a:solidFill>
                            <a:schemeClr val="dk1"/>
                          </a:solidFill>
                          <a:effectLst/>
                          <a:latin typeface="Helvetica" panose="020B0604020202020204" pitchFamily="34" charset="0"/>
                          <a:ea typeface="+mn-ea"/>
                          <a:cs typeface="Helvetica" panose="020B0604020202020204" pitchFamily="34" charset="0"/>
                        </a:rPr>
                        <a:t>“Scaffolding takes </a:t>
                      </a:r>
                    </a:p>
                    <a:p>
                      <a:pPr algn="l"/>
                      <a:r>
                        <a:rPr lang="en-CA" sz="1800" kern="1200" dirty="0" smtClean="0">
                          <a:solidFill>
                            <a:schemeClr val="dk1"/>
                          </a:solidFill>
                          <a:effectLst/>
                          <a:latin typeface="Helvetica" panose="020B0604020202020204" pitchFamily="34" charset="0"/>
                          <a:ea typeface="+mn-ea"/>
                          <a:cs typeface="Helvetica" panose="020B0604020202020204" pitchFamily="34" charset="0"/>
                        </a:rPr>
                        <a:t>too much time.”</a:t>
                      </a:r>
                    </a:p>
                    <a:p>
                      <a:pPr algn="l"/>
                      <a:endParaRPr lang="en-CA" sz="1800" dirty="0">
                        <a:latin typeface="Helvetica" panose="020B0604020202020204" pitchFamily="34" charset="0"/>
                        <a:cs typeface="Helvetica" panose="020B0604020202020204" pitchFamily="34" charset="0"/>
                      </a:endParaRPr>
                    </a:p>
                  </a:txBody>
                  <a:tcPr>
                    <a:solidFill>
                      <a:schemeClr val="bg2"/>
                    </a:solidFill>
                  </a:tcPr>
                </a:tc>
                <a:tc>
                  <a:txBody>
                    <a:bodyPr/>
                    <a:lstStyle/>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Yes, it takes time in design, but it will save time and most importantly frustration when grading, particularly large final assignments. </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Use technology</a:t>
                      </a:r>
                      <a:r>
                        <a:rPr lang="en-CA" sz="1800" kern="1200" baseline="0" dirty="0" smtClean="0">
                          <a:solidFill>
                            <a:schemeClr val="dk1"/>
                          </a:solidFill>
                          <a:effectLst/>
                          <a:latin typeface="Helvetica" panose="020B0604020202020204" pitchFamily="34" charset="0"/>
                          <a:ea typeface="+mn-ea"/>
                          <a:cs typeface="Helvetica" panose="020B0604020202020204" pitchFamily="34" charset="0"/>
                        </a:rPr>
                        <a:t> -</a:t>
                      </a:r>
                      <a:r>
                        <a:rPr lang="en-CA" sz="1800" kern="1200" dirty="0" smtClean="0">
                          <a:solidFill>
                            <a:schemeClr val="dk1"/>
                          </a:solidFill>
                          <a:effectLst/>
                          <a:latin typeface="Helvetica" panose="020B0604020202020204" pitchFamily="34" charset="0"/>
                          <a:ea typeface="+mn-ea"/>
                          <a:cs typeface="Helvetica" panose="020B0604020202020204" pitchFamily="34" charset="0"/>
                        </a:rPr>
                        <a:t>Blackboard</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Build learning communities in the class so peers can offer one another feedback</a:t>
                      </a:r>
                    </a:p>
                    <a:p>
                      <a:pPr marL="285750" indent="-285750">
                        <a:lnSpc>
                          <a:spcPct val="100000"/>
                        </a:lnSpc>
                        <a:buFont typeface="Arial" panose="020B0604020202020204" pitchFamily="34" charset="0"/>
                        <a:buChar char="•"/>
                      </a:pPr>
                      <a:endParaRPr lang="en-CA" b="1" dirty="0"/>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137846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47915410"/>
              </p:ext>
            </p:extLst>
          </p:nvPr>
        </p:nvGraphicFramePr>
        <p:xfrm>
          <a:off x="471487" y="2381659"/>
          <a:ext cx="8077200" cy="292608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kern="1200" dirty="0" smtClean="0">
                          <a:solidFill>
                            <a:schemeClr val="dk1"/>
                          </a:solidFill>
                          <a:effectLst/>
                          <a:latin typeface="Helvetica" panose="020B0604020202020204" pitchFamily="34" charset="0"/>
                          <a:ea typeface="+mn-ea"/>
                          <a:cs typeface="Helvetica" panose="020B0604020202020204" pitchFamily="34" charset="0"/>
                        </a:rPr>
                        <a:t>“My students don’t like a lot of small </a:t>
                      </a:r>
                    </a:p>
                    <a:p>
                      <a:r>
                        <a:rPr lang="en-CA" sz="1800" kern="1200" dirty="0" smtClean="0">
                          <a:solidFill>
                            <a:schemeClr val="dk1"/>
                          </a:solidFill>
                          <a:effectLst/>
                          <a:latin typeface="Helvetica" panose="020B0604020202020204" pitchFamily="34" charset="0"/>
                          <a:ea typeface="+mn-ea"/>
                          <a:cs typeface="Helvetica" panose="020B0604020202020204" pitchFamily="34" charset="0"/>
                        </a:rPr>
                        <a:t>assignments. They complain it’s too </a:t>
                      </a:r>
                    </a:p>
                    <a:p>
                      <a:r>
                        <a:rPr lang="en-CA" sz="1800" kern="1200" dirty="0" smtClean="0">
                          <a:solidFill>
                            <a:schemeClr val="dk1"/>
                          </a:solidFill>
                          <a:effectLst/>
                          <a:latin typeface="Helvetica" panose="020B0604020202020204" pitchFamily="34" charset="0"/>
                          <a:ea typeface="+mn-ea"/>
                          <a:cs typeface="Helvetica" panose="020B0604020202020204" pitchFamily="34" charset="0"/>
                        </a:rPr>
                        <a:t>much work.”</a:t>
                      </a:r>
                    </a:p>
                  </a:txBody>
                  <a:tcPr>
                    <a:solidFill>
                      <a:schemeClr val="bg2"/>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kern="1200" dirty="0" smtClean="0">
                          <a:solidFill>
                            <a:schemeClr val="dk1"/>
                          </a:solidFill>
                          <a:effectLst/>
                          <a:latin typeface="Helvetica" panose="020B0604020202020204" pitchFamily="34" charset="0"/>
                          <a:ea typeface="+mn-ea"/>
                          <a:cs typeface="Helvetica" panose="020B0604020202020204" pitchFamily="34" charset="0"/>
                        </a:rPr>
                        <a:t>Be explicit about process and value of working step by step towards goals; explain that it isn't really MORE work, just organized differently</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Students report that scaffolding reduces stress</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Emphasize connections to course learning objectives</a:t>
                      </a:r>
                    </a:p>
                    <a:p>
                      <a:pPr marL="285750" indent="-285750">
                        <a:buFont typeface="Arial" panose="020B0604020202020204" pitchFamily="34" charset="0"/>
                        <a:buChar char="•"/>
                      </a:pPr>
                      <a:endParaRPr lang="en-CA" sz="1800" dirty="0" smtClean="0">
                        <a:latin typeface="Helvetica" panose="020B0604020202020204" pitchFamily="34" charset="0"/>
                        <a:cs typeface="Helvetica" panose="020B0604020202020204" pitchFamily="34" charset="0"/>
                      </a:endParaRPr>
                    </a:p>
                    <a:p>
                      <a:pPr marL="285750" indent="-285750">
                        <a:lnSpc>
                          <a:spcPct val="100000"/>
                        </a:lnSpc>
                        <a:buFont typeface="Arial" panose="020B0604020202020204" pitchFamily="34" charset="0"/>
                        <a:buChar char="•"/>
                      </a:pPr>
                      <a:endParaRPr lang="en-CA" b="1" dirty="0"/>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127893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74053116"/>
              </p:ext>
            </p:extLst>
          </p:nvPr>
        </p:nvGraphicFramePr>
        <p:xfrm>
          <a:off x="471487" y="2381659"/>
          <a:ext cx="8077200" cy="347472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kern="1200" dirty="0" smtClean="0">
                          <a:solidFill>
                            <a:schemeClr val="dk1"/>
                          </a:solidFill>
                          <a:effectLst/>
                          <a:latin typeface="Helvetica" panose="020B0604020202020204" pitchFamily="34" charset="0"/>
                          <a:ea typeface="+mn-ea"/>
                          <a:cs typeface="Helvetica" panose="020B0604020202020204" pitchFamily="34" charset="0"/>
                        </a:rPr>
                        <a:t>“It adds too much to </a:t>
                      </a:r>
                    </a:p>
                    <a:p>
                      <a:r>
                        <a:rPr lang="en-CA" sz="1800" kern="1200" dirty="0" smtClean="0">
                          <a:solidFill>
                            <a:schemeClr val="dk1"/>
                          </a:solidFill>
                          <a:effectLst/>
                          <a:latin typeface="Helvetica" panose="020B0604020202020204" pitchFamily="34" charset="0"/>
                          <a:ea typeface="+mn-ea"/>
                          <a:cs typeface="Helvetica" panose="020B0604020202020204" pitchFamily="34" charset="0"/>
                        </a:rPr>
                        <a:t>my marking load. I</a:t>
                      </a:r>
                      <a:r>
                        <a:rPr lang="en-CA" sz="1800" kern="1200" baseline="0" dirty="0" smtClean="0">
                          <a:solidFill>
                            <a:schemeClr val="dk1"/>
                          </a:solidFill>
                          <a:effectLst/>
                          <a:latin typeface="Helvetica" panose="020B0604020202020204" pitchFamily="34" charset="0"/>
                          <a:ea typeface="+mn-ea"/>
                          <a:cs typeface="Helvetica" panose="020B0604020202020204" pitchFamily="34" charset="0"/>
                        </a:rPr>
                        <a:t> don’t</a:t>
                      </a:r>
                      <a:r>
                        <a:rPr lang="en-CA" sz="1800" kern="1200" dirty="0" smtClean="0">
                          <a:solidFill>
                            <a:schemeClr val="dk1"/>
                          </a:solidFill>
                          <a:effectLst/>
                          <a:latin typeface="Helvetica" panose="020B0604020202020204" pitchFamily="34" charset="0"/>
                          <a:ea typeface="+mn-ea"/>
                          <a:cs typeface="Helvetica" panose="020B0604020202020204" pitchFamily="34" charset="0"/>
                        </a:rPr>
                        <a:t> have time!”</a:t>
                      </a:r>
                    </a:p>
                  </a:txBody>
                  <a:tcPr>
                    <a:solidFill>
                      <a:schemeClr val="bg2"/>
                    </a:solidFill>
                  </a:tcPr>
                </a:tc>
                <a:tc>
                  <a:txBody>
                    <a:bodyPr/>
                    <a:lstStyle/>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Not everything has to be marked, or marked individually: give group feedback</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Give pass/fail grades for less consequential assignments. </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Stagger assignments</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Give early feedback</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Have students review their peers papers</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Focus feedback on learning objectives</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Develop grading rubrics to facilitate marking</a:t>
                      </a:r>
                      <a:endParaRPr lang="en-CA" sz="1800" dirty="0" smtClean="0">
                        <a:latin typeface="Helvetica" panose="020B0604020202020204" pitchFamily="34" charset="0"/>
                        <a:cs typeface="Helvetica" panose="020B0604020202020204" pitchFamily="34" charset="0"/>
                      </a:endParaRPr>
                    </a:p>
                    <a:p>
                      <a:pPr marL="285750" indent="-285750">
                        <a:lnSpc>
                          <a:spcPct val="100000"/>
                        </a:lnSpc>
                        <a:buFont typeface="Arial" panose="020B0604020202020204" pitchFamily="34" charset="0"/>
                        <a:buChar char="•"/>
                      </a:pPr>
                      <a:endParaRPr lang="en-CA" b="1" dirty="0"/>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3706697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96104907"/>
              </p:ext>
            </p:extLst>
          </p:nvPr>
        </p:nvGraphicFramePr>
        <p:xfrm>
          <a:off x="471487" y="2381659"/>
          <a:ext cx="8077200" cy="320040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b="0" kern="1200" dirty="0" smtClean="0">
                          <a:solidFill>
                            <a:schemeClr val="tx1"/>
                          </a:solidFill>
                          <a:effectLst/>
                          <a:latin typeface="Helvetica" panose="020B0604020202020204" pitchFamily="34" charset="0"/>
                          <a:ea typeface="+mn-ea"/>
                          <a:cs typeface="Helvetica" panose="020B0604020202020204" pitchFamily="34" charset="0"/>
                        </a:rPr>
                        <a:t>“I tried grading and giving feedback on</a:t>
                      </a:r>
                      <a:r>
                        <a:rPr lang="en-CA" sz="1800" b="0" kern="1200" baseline="0" dirty="0" smtClean="0">
                          <a:solidFill>
                            <a:schemeClr val="tx1"/>
                          </a:solidFill>
                          <a:effectLst/>
                          <a:latin typeface="Helvetica" panose="020B0604020202020204" pitchFamily="34" charset="0"/>
                          <a:ea typeface="+mn-ea"/>
                          <a:cs typeface="Helvetica" panose="020B0604020202020204" pitchFamily="34" charset="0"/>
                        </a:rPr>
                        <a:t> </a:t>
                      </a:r>
                      <a:r>
                        <a:rPr lang="en-CA" sz="1800" b="0" kern="1200" dirty="0" smtClean="0">
                          <a:solidFill>
                            <a:schemeClr val="tx1"/>
                          </a:solidFill>
                          <a:effectLst/>
                          <a:latin typeface="Helvetica" panose="020B0604020202020204" pitchFamily="34" charset="0"/>
                          <a:ea typeface="+mn-ea"/>
                          <a:cs typeface="Helvetica" panose="020B0604020202020204" pitchFamily="34" charset="0"/>
                        </a:rPr>
                        <a:t>early drafts and students just made the specific</a:t>
                      </a:r>
                    </a:p>
                    <a:p>
                      <a:r>
                        <a:rPr lang="en-CA" sz="1800" b="0" kern="1200" dirty="0" smtClean="0">
                          <a:solidFill>
                            <a:schemeClr val="tx1"/>
                          </a:solidFill>
                          <a:effectLst/>
                          <a:latin typeface="Helvetica" panose="020B0604020202020204" pitchFamily="34" charset="0"/>
                          <a:ea typeface="+mn-ea"/>
                          <a:cs typeface="Helvetica" panose="020B0604020202020204" pitchFamily="34" charset="0"/>
                        </a:rPr>
                        <a:t>changes I suggested and expected</a:t>
                      </a:r>
                      <a:r>
                        <a:rPr lang="en-CA" sz="1800" b="0" kern="1200" baseline="0" dirty="0" smtClean="0">
                          <a:solidFill>
                            <a:schemeClr val="tx1"/>
                          </a:solidFill>
                          <a:effectLst/>
                          <a:latin typeface="Helvetica" panose="020B0604020202020204" pitchFamily="34" charset="0"/>
                          <a:ea typeface="+mn-ea"/>
                          <a:cs typeface="Helvetica" panose="020B0604020202020204" pitchFamily="34" charset="0"/>
                        </a:rPr>
                        <a:t> </a:t>
                      </a:r>
                      <a:r>
                        <a:rPr lang="en-CA" sz="1800" b="0" kern="1200" dirty="0" smtClean="0">
                          <a:solidFill>
                            <a:schemeClr val="tx1"/>
                          </a:solidFill>
                          <a:effectLst/>
                          <a:latin typeface="Helvetica" panose="020B0604020202020204" pitchFamily="34" charset="0"/>
                          <a:ea typeface="+mn-ea"/>
                          <a:cs typeface="Helvetica" panose="020B0604020202020204" pitchFamily="34" charset="0"/>
                        </a:rPr>
                        <a:t>better marks.”</a:t>
                      </a:r>
                    </a:p>
                  </a:txBody>
                  <a:tcPr>
                    <a:solidFill>
                      <a:schemeClr val="bg2"/>
                    </a:solidFill>
                  </a:tcPr>
                </a:tc>
                <a:tc>
                  <a:txBody>
                    <a:bodyPr/>
                    <a:lstStyle/>
                    <a:p>
                      <a:pPr marL="285750" indent="-285750">
                        <a:buFont typeface="Arial" panose="020B0604020202020204" pitchFamily="34" charset="0"/>
                        <a:buChar char="•"/>
                      </a:pPr>
                      <a:r>
                        <a:rPr lang="en-CA" sz="1800" b="0" kern="1200" dirty="0" smtClean="0">
                          <a:solidFill>
                            <a:schemeClr val="tx1"/>
                          </a:solidFill>
                          <a:effectLst/>
                          <a:latin typeface="Helvetica" panose="020B0604020202020204" pitchFamily="34" charset="0"/>
                          <a:ea typeface="+mn-ea"/>
                          <a:cs typeface="Helvetica" panose="020B0604020202020204" pitchFamily="34" charset="0"/>
                        </a:rPr>
                        <a:t>Give pass/fail grades for early drafts—or take off grades if students don’t submit a draft.</a:t>
                      </a:r>
                    </a:p>
                    <a:p>
                      <a:pPr marL="285750" indent="-285750">
                        <a:buFont typeface="Arial" panose="020B0604020202020204" pitchFamily="34" charset="0"/>
                        <a:buChar char="•"/>
                      </a:pPr>
                      <a:r>
                        <a:rPr lang="en-CA" sz="1800" b="0" kern="1200" dirty="0" smtClean="0">
                          <a:solidFill>
                            <a:schemeClr val="tx1"/>
                          </a:solidFill>
                          <a:effectLst/>
                          <a:latin typeface="Helvetica" panose="020B0604020202020204" pitchFamily="34" charset="0"/>
                          <a:ea typeface="+mn-ea"/>
                          <a:cs typeface="Helvetica" panose="020B0604020202020204" pitchFamily="34" charset="0"/>
                        </a:rPr>
                        <a:t>Make clear criteria for actually getting a better mark (</a:t>
                      </a:r>
                      <a:r>
                        <a:rPr lang="en-CA" sz="1800" b="0" kern="1200" dirty="0" err="1" smtClean="0">
                          <a:solidFill>
                            <a:schemeClr val="tx1"/>
                          </a:solidFill>
                          <a:effectLst/>
                          <a:latin typeface="Helvetica" panose="020B0604020202020204" pitchFamily="34" charset="0"/>
                          <a:ea typeface="+mn-ea"/>
                          <a:cs typeface="Helvetica" panose="020B0604020202020204" pitchFamily="34" charset="0"/>
                        </a:rPr>
                        <a:t>e.x</a:t>
                      </a:r>
                      <a:r>
                        <a:rPr lang="en-CA" sz="1800" b="0" kern="1200" dirty="0" smtClean="0">
                          <a:solidFill>
                            <a:schemeClr val="tx1"/>
                          </a:solidFill>
                          <a:effectLst/>
                          <a:latin typeface="Helvetica" panose="020B0604020202020204" pitchFamily="34" charset="0"/>
                          <a:ea typeface="+mn-ea"/>
                          <a:cs typeface="Helvetica" panose="020B0604020202020204" pitchFamily="34" charset="0"/>
                        </a:rPr>
                        <a:t>. a revision rubric)</a:t>
                      </a:r>
                    </a:p>
                    <a:p>
                      <a:pPr marL="285750" indent="-285750">
                        <a:buFont typeface="Arial" panose="020B0604020202020204" pitchFamily="34" charset="0"/>
                        <a:buChar char="•"/>
                      </a:pPr>
                      <a:r>
                        <a:rPr lang="en-CA" sz="1800" b="0" kern="1200" dirty="0" smtClean="0">
                          <a:solidFill>
                            <a:schemeClr val="tx1"/>
                          </a:solidFill>
                          <a:effectLst/>
                          <a:latin typeface="Helvetica" panose="020B0604020202020204" pitchFamily="34" charset="0"/>
                          <a:ea typeface="+mn-ea"/>
                          <a:cs typeface="Helvetica" panose="020B0604020202020204" pitchFamily="34" charset="0"/>
                        </a:rPr>
                        <a:t>Define revision and discuss process and expectations explicitly—show examples of drafts of your own writing</a:t>
                      </a:r>
                    </a:p>
                    <a:p>
                      <a:pPr marL="285750" indent="-285750">
                        <a:buFont typeface="Arial" panose="020B0604020202020204" pitchFamily="34" charset="0"/>
                        <a:buChar char="•"/>
                      </a:pPr>
                      <a:r>
                        <a:rPr lang="en-CA" sz="1800" b="0" kern="1200" dirty="0" smtClean="0">
                          <a:solidFill>
                            <a:schemeClr val="tx1"/>
                          </a:solidFill>
                          <a:effectLst/>
                          <a:latin typeface="Helvetica" panose="020B0604020202020204" pitchFamily="34" charset="0"/>
                          <a:ea typeface="+mn-ea"/>
                          <a:cs typeface="Helvetica" panose="020B0604020202020204" pitchFamily="34" charset="0"/>
                        </a:rPr>
                        <a:t>Make final step worth the bulk of the marks</a:t>
                      </a:r>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454798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18818455"/>
              </p:ext>
            </p:extLst>
          </p:nvPr>
        </p:nvGraphicFramePr>
        <p:xfrm>
          <a:off x="471487" y="2381659"/>
          <a:ext cx="8077200" cy="265176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kern="1200" dirty="0" smtClean="0">
                          <a:solidFill>
                            <a:schemeClr val="dk1"/>
                          </a:solidFill>
                          <a:effectLst/>
                          <a:latin typeface="Helvetica" panose="020B0604020202020204" pitchFamily="34" charset="0"/>
                          <a:ea typeface="+mn-ea"/>
                          <a:cs typeface="Helvetica" panose="020B0604020202020204" pitchFamily="34" charset="0"/>
                        </a:rPr>
                        <a:t>“I like the idea of </a:t>
                      </a:r>
                      <a:r>
                        <a:rPr lang="en-CA" sz="1800" b="1" kern="1200" dirty="0" smtClean="0">
                          <a:solidFill>
                            <a:schemeClr val="dk1"/>
                          </a:solidFill>
                          <a:effectLst/>
                          <a:latin typeface="Helvetica" panose="020B0604020202020204" pitchFamily="34" charset="0"/>
                          <a:ea typeface="+mn-ea"/>
                          <a:cs typeface="Helvetica" panose="020B0604020202020204" pitchFamily="34" charset="0"/>
                        </a:rPr>
                        <a:t>peer review </a:t>
                      </a:r>
                      <a:r>
                        <a:rPr lang="en-CA" sz="1800" kern="1200" dirty="0" smtClean="0">
                          <a:solidFill>
                            <a:schemeClr val="dk1"/>
                          </a:solidFill>
                          <a:effectLst/>
                          <a:latin typeface="Helvetica" panose="020B0604020202020204" pitchFamily="34" charset="0"/>
                          <a:ea typeface="+mn-ea"/>
                          <a:cs typeface="Helvetica" panose="020B0604020202020204" pitchFamily="34" charset="0"/>
                        </a:rPr>
                        <a:t>but I’m afraid that students won’t take it seriously.”</a:t>
                      </a:r>
                    </a:p>
                  </a:txBody>
                  <a:tcPr>
                    <a:solidFill>
                      <a:schemeClr val="bg2"/>
                    </a:solidFill>
                  </a:tcPr>
                </a:tc>
                <a:tc>
                  <a:txBody>
                    <a:bodyPr/>
                    <a:lstStyle/>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Do it in class and introduce by discussing the professional peer review process</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Ask student reviewers to answer specific questions on a handout (broad Qs around thesis, argument, and organization tend to be better than grammar) and give you a copy of this feedback. You can then mark the feedback—</a:t>
                      </a:r>
                      <a:r>
                        <a:rPr lang="en-CA" sz="1800" kern="1200" baseline="0" dirty="0" smtClean="0">
                          <a:solidFill>
                            <a:schemeClr val="dk1"/>
                          </a:solidFill>
                          <a:effectLst/>
                          <a:latin typeface="Helvetica" panose="020B0604020202020204" pitchFamily="34" charset="0"/>
                          <a:ea typeface="+mn-ea"/>
                          <a:cs typeface="Helvetica" panose="020B0604020202020204" pitchFamily="34" charset="0"/>
                        </a:rPr>
                        <a:t> </a:t>
                      </a:r>
                      <a:r>
                        <a:rPr lang="en-CA" sz="1800" kern="1200" dirty="0" smtClean="0">
                          <a:solidFill>
                            <a:schemeClr val="dk1"/>
                          </a:solidFill>
                          <a:effectLst/>
                          <a:latin typeface="Helvetica" panose="020B0604020202020204" pitchFamily="34" charset="0"/>
                          <a:ea typeface="+mn-ea"/>
                          <a:cs typeface="Helvetica" panose="020B0604020202020204" pitchFamily="34" charset="0"/>
                        </a:rPr>
                        <a:t>Pass / Fail</a:t>
                      </a:r>
                      <a:endParaRPr lang="en-CA" sz="1800" dirty="0">
                        <a:latin typeface="Helvetica" panose="020B0604020202020204" pitchFamily="34" charset="0"/>
                        <a:cs typeface="Helvetica" panose="020B0604020202020204" pitchFamily="34" charset="0"/>
                      </a:endParaRPr>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177363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lnSpc>
                <a:spcPct val="120000"/>
              </a:lnSpc>
              <a:buNone/>
            </a:pPr>
            <a:r>
              <a:rPr lang="en-US" sz="2000" b="1" dirty="0">
                <a:solidFill>
                  <a:schemeClr val="tx2">
                    <a:lumMod val="75000"/>
                  </a:schemeClr>
                </a:solidFill>
              </a:rPr>
              <a:t>Troubleshooting Scaffolding</a:t>
            </a:r>
            <a:endParaRPr lang="en-CA" sz="2000" b="1" dirty="0" smtClean="0">
              <a:solidFill>
                <a:schemeClr val="tx2">
                  <a:lumMod val="75000"/>
                </a:schemeClr>
              </a:solidFill>
            </a:endParaRPr>
          </a:p>
        </p:txBody>
      </p:sp>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35113332"/>
              </p:ext>
            </p:extLst>
          </p:nvPr>
        </p:nvGraphicFramePr>
        <p:xfrm>
          <a:off x="471487" y="2381659"/>
          <a:ext cx="8077200" cy="2651760"/>
        </p:xfrm>
        <a:graphic>
          <a:graphicData uri="http://schemas.openxmlformats.org/drawingml/2006/table">
            <a:tbl>
              <a:tblPr firstRow="1" bandRow="1">
                <a:tableStyleId>{5C22544A-7EE6-4342-B048-85BDC9FD1C3A}</a:tableStyleId>
              </a:tblPr>
              <a:tblGrid>
                <a:gridCol w="2287755">
                  <a:extLst>
                    <a:ext uri="{9D8B030D-6E8A-4147-A177-3AD203B41FA5}">
                      <a16:colId xmlns:a16="http://schemas.microsoft.com/office/drawing/2014/main" val="20000"/>
                    </a:ext>
                  </a:extLst>
                </a:gridCol>
                <a:gridCol w="5789445">
                  <a:extLst>
                    <a:ext uri="{9D8B030D-6E8A-4147-A177-3AD203B41FA5}">
                      <a16:colId xmlns:a16="http://schemas.microsoft.com/office/drawing/2014/main" val="20001"/>
                    </a:ext>
                  </a:extLst>
                </a:gridCol>
              </a:tblGrid>
              <a:tr h="370840">
                <a:tc>
                  <a:txBody>
                    <a:bodyPr/>
                    <a:lstStyle/>
                    <a:p>
                      <a:r>
                        <a:rPr lang="en-US" sz="1800" dirty="0" smtClean="0">
                          <a:solidFill>
                            <a:schemeClr val="bg1"/>
                          </a:solidFill>
                          <a:latin typeface="Helvetica" panose="020B0604020202020204" pitchFamily="34" charset="0"/>
                          <a:cs typeface="Helvetica" panose="020B0604020202020204" pitchFamily="34" charset="0"/>
                        </a:rPr>
                        <a:t>CONCERN</a:t>
                      </a:r>
                      <a:endParaRPr lang="en-CA" dirty="0">
                        <a:solidFill>
                          <a:schemeClr val="bg1"/>
                        </a:solidFill>
                      </a:endParaRPr>
                    </a:p>
                  </a:txBody>
                  <a:tcPr>
                    <a:solidFill>
                      <a:schemeClr val="tx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latin typeface="Helvetica" panose="020B0604020202020204" pitchFamily="34" charset="0"/>
                          <a:cs typeface="Helvetica" panose="020B0604020202020204" pitchFamily="34" charset="0"/>
                        </a:rPr>
                        <a:t>SOME RESPONSES</a:t>
                      </a:r>
                      <a:endParaRPr lang="en-CA" sz="1800" dirty="0" smtClean="0">
                        <a:solidFill>
                          <a:schemeClr val="bg1"/>
                        </a:solidFill>
                        <a:latin typeface="Helvetica" panose="020B0604020202020204" pitchFamily="34" charset="0"/>
                        <a:cs typeface="Helvetica" panose="020B0604020202020204" pitchFamily="34" charset="0"/>
                      </a:endParaRPr>
                    </a:p>
                    <a:p>
                      <a:endParaRPr lang="en-CA" dirty="0">
                        <a:solidFill>
                          <a:schemeClr val="bg1"/>
                        </a:solidFill>
                      </a:endParaRPr>
                    </a:p>
                  </a:txBody>
                  <a:tcPr>
                    <a:solidFill>
                      <a:schemeClr val="tx2">
                        <a:lumMod val="75000"/>
                      </a:schemeClr>
                    </a:solidFill>
                  </a:tcPr>
                </a:tc>
                <a:extLst>
                  <a:ext uri="{0D108BD9-81ED-4DB2-BD59-A6C34878D82A}">
                    <a16:rowId xmlns:a16="http://schemas.microsoft.com/office/drawing/2014/main" val="10000"/>
                  </a:ext>
                </a:extLst>
              </a:tr>
              <a:tr h="370840">
                <a:tc>
                  <a:txBody>
                    <a:bodyPr/>
                    <a:lstStyle/>
                    <a:p>
                      <a:r>
                        <a:rPr lang="en-CA" sz="1800" kern="1200" dirty="0" smtClean="0">
                          <a:solidFill>
                            <a:schemeClr val="dk1"/>
                          </a:solidFill>
                          <a:effectLst/>
                          <a:latin typeface="Helvetica" panose="020B0604020202020204" pitchFamily="34" charset="0"/>
                          <a:ea typeface="+mn-ea"/>
                          <a:cs typeface="Helvetica" panose="020B0604020202020204" pitchFamily="34" charset="0"/>
                        </a:rPr>
                        <a:t>“Scaffolding makes it too easy and will </a:t>
                      </a:r>
                    </a:p>
                    <a:p>
                      <a:r>
                        <a:rPr lang="en-CA" sz="1800" kern="1200" dirty="0" smtClean="0">
                          <a:solidFill>
                            <a:schemeClr val="dk1"/>
                          </a:solidFill>
                          <a:effectLst/>
                          <a:latin typeface="Helvetica" panose="020B0604020202020204" pitchFamily="34" charset="0"/>
                          <a:ea typeface="+mn-ea"/>
                          <a:cs typeface="Helvetica" panose="020B0604020202020204" pitchFamily="34" charset="0"/>
                        </a:rPr>
                        <a:t>alienate the brighter students.”</a:t>
                      </a:r>
                    </a:p>
                    <a:p>
                      <a:endParaRPr lang="en-CA" dirty="0"/>
                    </a:p>
                  </a:txBody>
                  <a:tcPr>
                    <a:solidFill>
                      <a:schemeClr val="bg2"/>
                    </a:solidFill>
                  </a:tcPr>
                </a:tc>
                <a:tc>
                  <a:txBody>
                    <a:bodyPr/>
                    <a:lstStyle/>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If every stage has a learning goal, even the brightest students can push themselves further at each stage.</a:t>
                      </a:r>
                    </a:p>
                    <a:p>
                      <a:pPr marL="285750" indent="-285750">
                        <a:buFont typeface="Arial" panose="020B0604020202020204" pitchFamily="34" charset="0"/>
                        <a:buChar char="•"/>
                      </a:pPr>
                      <a:r>
                        <a:rPr lang="en-CA" sz="1800" kern="1200" dirty="0" smtClean="0">
                          <a:solidFill>
                            <a:schemeClr val="dk1"/>
                          </a:solidFill>
                          <a:effectLst/>
                          <a:latin typeface="Helvetica" panose="020B0604020202020204" pitchFamily="34" charset="0"/>
                          <a:ea typeface="+mn-ea"/>
                          <a:cs typeface="Helvetica" panose="020B0604020202020204" pitchFamily="34" charset="0"/>
                        </a:rPr>
                        <a:t>With the structure scaffolding provides, you can make assignments much harder and more interesting, which will challenge and satisfy the best students, while still making</a:t>
                      </a:r>
                      <a:r>
                        <a:rPr lang="en-CA" sz="1800" kern="1200" baseline="0" dirty="0" smtClean="0">
                          <a:solidFill>
                            <a:schemeClr val="dk1"/>
                          </a:solidFill>
                          <a:effectLst/>
                          <a:latin typeface="Helvetica" panose="020B0604020202020204" pitchFamily="34" charset="0"/>
                          <a:ea typeface="+mn-ea"/>
                          <a:cs typeface="Helvetica" panose="020B0604020202020204" pitchFamily="34" charset="0"/>
                        </a:rPr>
                        <a:t> </a:t>
                      </a:r>
                      <a:r>
                        <a:rPr lang="en-CA" sz="1800" kern="1200" dirty="0" smtClean="0">
                          <a:solidFill>
                            <a:schemeClr val="dk1"/>
                          </a:solidFill>
                          <a:effectLst/>
                          <a:latin typeface="Helvetica" panose="020B0604020202020204" pitchFamily="34" charset="0"/>
                          <a:ea typeface="+mn-ea"/>
                          <a:cs typeface="Helvetica" panose="020B0604020202020204" pitchFamily="34" charset="0"/>
                        </a:rPr>
                        <a:t>it possible for everyone to succeed</a:t>
                      </a:r>
                    </a:p>
                  </a:txBody>
                  <a:tcPr>
                    <a:solidFill>
                      <a:schemeClr val="bg2">
                        <a:lumMod val="90000"/>
                      </a:schemeClr>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404812" y="6627168"/>
            <a:ext cx="8143875" cy="230832"/>
          </a:xfrm>
          <a:prstGeom prst="rect">
            <a:avLst/>
          </a:prstGeom>
          <a:noFill/>
        </p:spPr>
        <p:txBody>
          <a:bodyPr wrap="square" rtlCol="0">
            <a:spAutoFit/>
          </a:bodyPr>
          <a:lstStyle/>
          <a:p>
            <a:pPr lvl="0"/>
            <a:r>
              <a:rPr lang="en-CA" sz="900" dirty="0">
                <a:solidFill>
                  <a:prstClr val="black"/>
                </a:solidFill>
                <a:latin typeface="Helvetica" panose="020B0604020202020204" pitchFamily="34" charset="0"/>
                <a:cs typeface="Helvetica" panose="020B0604020202020204" pitchFamily="34" charset="0"/>
              </a:rPr>
              <a:t>https://ctl.utsc.utoronto.ca/technology/sites/default/files/scaffolding.pdf</a:t>
            </a:r>
          </a:p>
        </p:txBody>
      </p:sp>
    </p:spTree>
    <p:extLst>
      <p:ext uri="{BB962C8B-B14F-4D97-AF65-F5344CB8AC3E}">
        <p14:creationId xmlns:p14="http://schemas.microsoft.com/office/powerpoint/2010/main" val="2764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3" name="Content Placeholder 2"/>
          <p:cNvSpPr>
            <a:spLocks noGrp="1"/>
          </p:cNvSpPr>
          <p:nvPr>
            <p:ph idx="1"/>
          </p:nvPr>
        </p:nvSpPr>
        <p:spPr>
          <a:xfrm>
            <a:off x="297025" y="2271243"/>
            <a:ext cx="8229600" cy="1218494"/>
          </a:xfrm>
          <a:ln>
            <a:solidFill>
              <a:schemeClr val="accent1">
                <a:lumMod val="50000"/>
              </a:schemeClr>
            </a:solidFill>
          </a:ln>
        </p:spPr>
        <p:txBody>
          <a:bodyPr>
            <a:normAutofit lnSpcReduction="10000"/>
          </a:bodyPr>
          <a:lstStyle/>
          <a:p>
            <a:pPr marL="0" indent="0">
              <a:buNone/>
            </a:pPr>
            <a:r>
              <a:rPr lang="en-CA" sz="2000" dirty="0">
                <a:latin typeface="Helvetica" panose="020B0604020202020204" pitchFamily="34" charset="0"/>
                <a:cs typeface="Helvetica" panose="020B0604020202020204" pitchFamily="34" charset="0"/>
              </a:rPr>
              <a:t>Blumberg (2009) states that “</a:t>
            </a:r>
            <a:r>
              <a:rPr lang="en-CA" sz="2000" i="1" dirty="0">
                <a:latin typeface="Helvetica" panose="020B0604020202020204" pitchFamily="34" charset="0"/>
                <a:cs typeface="Helvetica" panose="020B0604020202020204" pitchFamily="34" charset="0"/>
              </a:rPr>
              <a:t>instructors can maximize student learning by viewing objectives as the unifying and driving force </a:t>
            </a:r>
            <a:r>
              <a:rPr lang="en-CA" sz="2000" i="1" dirty="0" smtClean="0">
                <a:latin typeface="Helvetica" panose="020B0604020202020204" pitchFamily="34" charset="0"/>
                <a:cs typeface="Helvetica" panose="020B0604020202020204" pitchFamily="34" charset="0"/>
              </a:rPr>
              <a:t>for teaching…When class </a:t>
            </a:r>
            <a:r>
              <a:rPr lang="en-CA" sz="2000" i="1" dirty="0">
                <a:latin typeface="Helvetica" panose="020B0604020202020204" pitchFamily="34" charset="0"/>
                <a:cs typeface="Helvetica" panose="020B0604020202020204" pitchFamily="34" charset="0"/>
              </a:rPr>
              <a:t>activities </a:t>
            </a:r>
            <a:r>
              <a:rPr lang="en-CA" sz="2000" i="1" dirty="0" smtClean="0">
                <a:latin typeface="Helvetica" panose="020B0604020202020204" pitchFamily="34" charset="0"/>
                <a:cs typeface="Helvetica" panose="020B0604020202020204" pitchFamily="34" charset="0"/>
              </a:rPr>
              <a:t>follow </a:t>
            </a:r>
            <a:r>
              <a:rPr lang="en-CA" sz="2000" i="1" dirty="0">
                <a:latin typeface="Helvetica" panose="020B0604020202020204" pitchFamily="34" charset="0"/>
                <a:cs typeface="Helvetica" panose="020B0604020202020204" pitchFamily="34" charset="0"/>
              </a:rPr>
              <a:t>course goals and objectives, the course is aligned</a:t>
            </a:r>
            <a:r>
              <a:rPr lang="en-CA" sz="2000" dirty="0">
                <a:latin typeface="Helvetica" panose="020B0604020202020204" pitchFamily="34" charset="0"/>
                <a:cs typeface="Helvetica" panose="020B0604020202020204" pitchFamily="34" charset="0"/>
              </a:rPr>
              <a:t>” (p. 102-3</a:t>
            </a:r>
            <a:r>
              <a:rPr lang="en-CA" sz="2000" dirty="0" smtClean="0">
                <a:latin typeface="Helvetica" panose="020B0604020202020204" pitchFamily="34" charset="0"/>
                <a:cs typeface="Helvetica" panose="020B0604020202020204"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
        <p:nvSpPr>
          <p:cNvPr id="4" name="Rectangle 3"/>
          <p:cNvSpPr/>
          <p:nvPr/>
        </p:nvSpPr>
        <p:spPr>
          <a:xfrm>
            <a:off x="297025" y="3955183"/>
            <a:ext cx="4928814" cy="1200329"/>
          </a:xfrm>
          <a:prstGeom prst="rect">
            <a:avLst/>
          </a:prstGeom>
          <a:solidFill>
            <a:schemeClr val="accent5">
              <a:lumMod val="20000"/>
              <a:lumOff val="80000"/>
            </a:schemeClr>
          </a:solidFill>
        </p:spPr>
        <p:txBody>
          <a:bodyPr wrap="square">
            <a:spAutoFit/>
          </a:bodyPr>
          <a:lstStyle/>
          <a:p>
            <a:r>
              <a:rPr lang="en-CA" dirty="0">
                <a:latin typeface="Helvetica" panose="020B0604020202020204" pitchFamily="34" charset="0"/>
                <a:cs typeface="Helvetica" panose="020B0604020202020204" pitchFamily="34" charset="0"/>
              </a:rPr>
              <a:t>This is called </a:t>
            </a:r>
            <a:r>
              <a:rPr lang="en-CA" b="1" dirty="0">
                <a:solidFill>
                  <a:schemeClr val="accent2"/>
                </a:solidFill>
                <a:latin typeface="Helvetica" panose="020B0604020202020204" pitchFamily="34" charset="0"/>
                <a:cs typeface="Helvetica" panose="020B0604020202020204" pitchFamily="34" charset="0"/>
              </a:rPr>
              <a:t>constructive course alignment</a:t>
            </a:r>
            <a:r>
              <a:rPr lang="en-CA" b="1" dirty="0">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and means that all the assignments in a course </a:t>
            </a:r>
            <a:r>
              <a:rPr lang="en-CA" b="1" dirty="0">
                <a:latin typeface="Helvetica" panose="020B0604020202020204" pitchFamily="34" charset="0"/>
                <a:cs typeface="Helvetica" panose="020B0604020202020204" pitchFamily="34" charset="0"/>
              </a:rPr>
              <a:t>clearly relate to the larger learning outcomes</a:t>
            </a:r>
            <a:r>
              <a:rPr lang="en-CA" dirty="0">
                <a:latin typeface="Helvetica" panose="020B0604020202020204" pitchFamily="34" charset="0"/>
                <a:cs typeface="Helvetica" panose="020B0604020202020204" pitchFamily="34" charset="0"/>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4343" y="3304674"/>
            <a:ext cx="3480755" cy="2316284"/>
          </a:xfrm>
          <a:prstGeom prst="rect">
            <a:avLst/>
          </a:prstGeom>
        </p:spPr>
      </p:pic>
    </p:spTree>
    <p:extLst>
      <p:ext uri="{BB962C8B-B14F-4D97-AF65-F5344CB8AC3E}">
        <p14:creationId xmlns:p14="http://schemas.microsoft.com/office/powerpoint/2010/main" val="107442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716505"/>
            <a:ext cx="8229600" cy="705853"/>
          </a:xfrm>
        </p:spPr>
        <p:txBody>
          <a:bodyPr>
            <a:noAutofit/>
          </a:bodyPr>
          <a:lstStyle/>
          <a:p>
            <a:pPr marL="0" indent="0">
              <a:buNone/>
            </a:pPr>
            <a:r>
              <a:rPr lang="en-CA" sz="2000" b="1" dirty="0" smtClean="0">
                <a:latin typeface="Helvetica" panose="020B0604020202020204" pitchFamily="34" charset="0"/>
                <a:cs typeface="Helvetica" panose="020B0604020202020204" pitchFamily="34" charset="0"/>
              </a:rPr>
              <a:t>One </a:t>
            </a:r>
            <a:r>
              <a:rPr lang="en-CA" sz="2000" b="1" dirty="0">
                <a:latin typeface="Helvetica" panose="020B0604020202020204" pitchFamily="34" charset="0"/>
                <a:cs typeface="Helvetica" panose="020B0604020202020204" pitchFamily="34" charset="0"/>
              </a:rPr>
              <a:t>strategy </a:t>
            </a:r>
            <a:r>
              <a:rPr lang="en-CA" sz="2000" dirty="0">
                <a:latin typeface="Helvetica" panose="020B0604020202020204" pitchFamily="34" charset="0"/>
                <a:cs typeface="Helvetica" panose="020B0604020202020204" pitchFamily="34" charset="0"/>
              </a:rPr>
              <a:t>for designing assignments that are well-aligned with </a:t>
            </a:r>
            <a:r>
              <a:rPr lang="en-CA" sz="2000" dirty="0" smtClean="0">
                <a:latin typeface="Helvetica" panose="020B0604020202020204" pitchFamily="34" charset="0"/>
                <a:cs typeface="Helvetica" panose="020B0604020202020204" pitchFamily="34" charset="0"/>
              </a:rPr>
              <a:t>course outcomes </a:t>
            </a:r>
            <a:r>
              <a:rPr lang="en-CA" sz="2000" dirty="0">
                <a:latin typeface="Helvetica" panose="020B0604020202020204" pitchFamily="34" charset="0"/>
                <a:cs typeface="Helvetica" panose="020B0604020202020204" pitchFamily="34" charset="0"/>
              </a:rPr>
              <a:t>is </a:t>
            </a:r>
            <a:r>
              <a:rPr lang="en-CA" sz="2000" b="1" dirty="0">
                <a:solidFill>
                  <a:schemeClr val="accent2"/>
                </a:solidFill>
                <a:latin typeface="Helvetica" panose="020B0604020202020204" pitchFamily="34" charset="0"/>
                <a:cs typeface="Helvetica" panose="020B0604020202020204" pitchFamily="34" charset="0"/>
              </a:rPr>
              <a:t>backwards design</a:t>
            </a:r>
            <a:r>
              <a:rPr lang="en-CA" sz="2000" dirty="0">
                <a:latin typeface="Helvetica" panose="020B0604020202020204" pitchFamily="34" charset="0"/>
                <a:cs typeface="Helvetica" panose="020B0604020202020204" pitchFamily="34" charset="0"/>
              </a:rPr>
              <a:t>. </a:t>
            </a:r>
            <a:r>
              <a:rPr lang="en-CA" sz="2000" dirty="0" smtClean="0">
                <a:latin typeface="Helvetica" panose="020B0604020202020204" pitchFamily="34" charset="0"/>
                <a:cs typeface="Helvetica" panose="020B0604020202020204" pitchFamily="34" charset="0"/>
              </a:rPr>
              <a:t/>
            </a:r>
            <a:br>
              <a:rPr lang="en-CA" sz="2000" dirty="0" smtClean="0">
                <a:latin typeface="Helvetica" panose="020B0604020202020204" pitchFamily="34" charset="0"/>
                <a:cs typeface="Helvetica" panose="020B0604020202020204" pitchFamily="34" charset="0"/>
              </a:rPr>
            </a:br>
            <a:endParaRPr lang="en-CA" sz="2000" dirty="0" smtClean="0">
              <a:latin typeface="Helvetica" panose="020B0604020202020204" pitchFamily="34" charset="0"/>
              <a:cs typeface="Helvetica" panose="020B0604020202020204" pitchFamily="34" charset="0"/>
            </a:endParaRPr>
          </a:p>
        </p:txBody>
      </p:sp>
      <p:sp>
        <p:nvSpPr>
          <p:cNvPr id="4" name="TextBox 3"/>
          <p:cNvSpPr txBox="1"/>
          <p:nvPr/>
        </p:nvSpPr>
        <p:spPr>
          <a:xfrm>
            <a:off x="295275" y="6099589"/>
            <a:ext cx="8553450" cy="584775"/>
          </a:xfrm>
          <a:prstGeom prst="rect">
            <a:avLst/>
          </a:prstGeom>
          <a:noFill/>
          <a:ln>
            <a:solidFill>
              <a:srgbClr val="FF0000"/>
            </a:solidFill>
          </a:ln>
        </p:spPr>
        <p:txBody>
          <a:bodyPr wrap="square" rtlCol="0">
            <a:spAutoFit/>
          </a:bodyPr>
          <a:lstStyle/>
          <a:p>
            <a:r>
              <a:rPr lang="en-US" sz="1600" dirty="0" smtClean="0"/>
              <a:t>A </a:t>
            </a:r>
            <a:r>
              <a:rPr lang="en-US" sz="1600" b="1" dirty="0" smtClean="0"/>
              <a:t>useful resource </a:t>
            </a:r>
            <a:r>
              <a:rPr lang="en-US" sz="1600" dirty="0" smtClean="0"/>
              <a:t>is the downloadable book by Fink (2003) </a:t>
            </a:r>
            <a:r>
              <a:rPr lang="en-US" sz="1600" i="1" dirty="0" smtClean="0"/>
              <a:t>A self-directed guide to designing courses for significant learning </a:t>
            </a:r>
            <a:r>
              <a:rPr lang="en-CA" sz="1600" dirty="0" smtClean="0">
                <a:hlinkClick r:id="rId2"/>
              </a:rPr>
              <a:t>https</a:t>
            </a:r>
            <a:r>
              <a:rPr lang="en-CA" sz="1600" dirty="0">
                <a:hlinkClick r:id="rId2"/>
              </a:rPr>
              <a:t>://</a:t>
            </a:r>
            <a:r>
              <a:rPr lang="en-CA" sz="1600" dirty="0" smtClean="0">
                <a:hlinkClick r:id="rId2"/>
              </a:rPr>
              <a:t>www.deefinkandassociates.com/GuidetoCourseDesignAug05.pdf</a:t>
            </a:r>
            <a:endParaRPr lang="en-CA" sz="1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352550"/>
          </a:xfrm>
          <a:prstGeom prst="rect">
            <a:avLst/>
          </a:prstGeom>
        </p:spPr>
      </p:pic>
      <p:sp>
        <p:nvSpPr>
          <p:cNvPr id="5" name="Rectangle 4"/>
          <p:cNvSpPr/>
          <p:nvPr/>
        </p:nvSpPr>
        <p:spPr>
          <a:xfrm>
            <a:off x="433137" y="4910233"/>
            <a:ext cx="8415588" cy="646331"/>
          </a:xfrm>
          <a:prstGeom prst="rect">
            <a:avLst/>
          </a:prstGeom>
          <a:solidFill>
            <a:schemeClr val="accent5">
              <a:lumMod val="20000"/>
              <a:lumOff val="80000"/>
            </a:schemeClr>
          </a:solidFill>
        </p:spPr>
        <p:txBody>
          <a:bodyPr wrap="square">
            <a:spAutoFit/>
          </a:bodyPr>
          <a:lstStyle/>
          <a:p>
            <a:r>
              <a:rPr lang="en-CA" dirty="0">
                <a:latin typeface="Helvetica" panose="020B0604020202020204" pitchFamily="34" charset="0"/>
                <a:cs typeface="Helvetica" panose="020B0604020202020204" pitchFamily="34" charset="0"/>
              </a:rPr>
              <a:t>As well, in any effective assignment design, </a:t>
            </a:r>
            <a:r>
              <a:rPr lang="en-CA" b="1" dirty="0">
                <a:solidFill>
                  <a:schemeClr val="accent2"/>
                </a:solidFill>
                <a:latin typeface="Helvetica" panose="020B0604020202020204" pitchFamily="34" charset="0"/>
                <a:cs typeface="Helvetica" panose="020B0604020202020204" pitchFamily="34" charset="0"/>
              </a:rPr>
              <a:t>transparency</a:t>
            </a:r>
            <a:r>
              <a:rPr lang="en-CA" dirty="0">
                <a:solidFill>
                  <a:schemeClr val="accent2"/>
                </a:solidFill>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and</a:t>
            </a:r>
            <a:r>
              <a:rPr lang="en-CA" dirty="0">
                <a:solidFill>
                  <a:schemeClr val="accent2"/>
                </a:solidFill>
                <a:latin typeface="Helvetica" panose="020B0604020202020204" pitchFamily="34" charset="0"/>
                <a:cs typeface="Helvetica" panose="020B0604020202020204" pitchFamily="34" charset="0"/>
              </a:rPr>
              <a:t> </a:t>
            </a:r>
            <a:r>
              <a:rPr lang="en-CA" b="1" dirty="0">
                <a:solidFill>
                  <a:schemeClr val="accent2"/>
                </a:solidFill>
                <a:latin typeface="Helvetica" panose="020B0604020202020204" pitchFamily="34" charset="0"/>
                <a:cs typeface="Helvetica" panose="020B0604020202020204" pitchFamily="34" charset="0"/>
              </a:rPr>
              <a:t>clarity</a:t>
            </a:r>
            <a:r>
              <a:rPr lang="en-CA" dirty="0">
                <a:solidFill>
                  <a:schemeClr val="accent2"/>
                </a:solidFill>
                <a:latin typeface="Helvetica" panose="020B0604020202020204" pitchFamily="34" charset="0"/>
                <a:cs typeface="Helvetica" panose="020B0604020202020204" pitchFamily="34" charset="0"/>
              </a:rPr>
              <a:t> </a:t>
            </a:r>
            <a:r>
              <a:rPr lang="en-CA" dirty="0">
                <a:latin typeface="Helvetica" panose="020B0604020202020204" pitchFamily="34" charset="0"/>
                <a:cs typeface="Helvetica" panose="020B0604020202020204" pitchFamily="34" charset="0"/>
              </a:rPr>
              <a:t>must also be considered.</a:t>
            </a:r>
          </a:p>
        </p:txBody>
      </p:sp>
      <p:graphicFrame>
        <p:nvGraphicFramePr>
          <p:cNvPr id="6" name="Table 5"/>
          <p:cNvGraphicFramePr>
            <a:graphicFrameLocks noGrp="1"/>
          </p:cNvGraphicFramePr>
          <p:nvPr>
            <p:extLst>
              <p:ext uri="{D42A27DB-BD31-4B8C-83A1-F6EECF244321}">
                <p14:modId xmlns:p14="http://schemas.microsoft.com/office/powerpoint/2010/main" val="385046169"/>
              </p:ext>
            </p:extLst>
          </p:nvPr>
        </p:nvGraphicFramePr>
        <p:xfrm>
          <a:off x="433137" y="2527713"/>
          <a:ext cx="8415588" cy="2382520"/>
        </p:xfrm>
        <a:graphic>
          <a:graphicData uri="http://schemas.openxmlformats.org/drawingml/2006/table">
            <a:tbl>
              <a:tblPr firstRow="1" bandRow="1">
                <a:tableStyleId>{5C22544A-7EE6-4342-B048-85BDC9FD1C3A}</a:tableStyleId>
              </a:tblPr>
              <a:tblGrid>
                <a:gridCol w="8415588">
                  <a:extLst>
                    <a:ext uri="{9D8B030D-6E8A-4147-A177-3AD203B41FA5}">
                      <a16:colId xmlns:a16="http://schemas.microsoft.com/office/drawing/2014/main" val="20000"/>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b="1" dirty="0" smtClean="0">
                          <a:latin typeface="Helvetica" panose="020B0604020202020204" pitchFamily="34" charset="0"/>
                          <a:cs typeface="Helvetica" panose="020B0604020202020204" pitchFamily="34" charset="0"/>
                        </a:rPr>
                        <a:t>Instructors begin by considering:</a:t>
                      </a:r>
                    </a:p>
                  </a:txBody>
                  <a:tcPr>
                    <a:solidFill>
                      <a:schemeClr val="accent1">
                        <a:lumMod val="75000"/>
                      </a:schemeClr>
                    </a:solidFill>
                  </a:tcPr>
                </a:tc>
                <a:extLst>
                  <a:ext uri="{0D108BD9-81ED-4DB2-BD59-A6C34878D82A}">
                    <a16:rowId xmlns:a16="http://schemas.microsoft.com/office/drawing/2014/main" val="10000"/>
                  </a:ext>
                </a:extLst>
              </a:tr>
              <a:tr h="370840">
                <a:tc>
                  <a:txBody>
                    <a:bodyPr/>
                    <a:lstStyle/>
                    <a:p>
                      <a:pPr marL="342900" lvl="0" indent="-342900">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what students need to be able to accomplish by the end of the course (learning outcomes), </a:t>
                      </a:r>
                    </a:p>
                    <a:p>
                      <a:pPr marL="342900" lvl="0" indent="-342900">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what teacher-led and student-centred activities through the course will help students get there, and </a:t>
                      </a:r>
                    </a:p>
                    <a:p>
                      <a:pPr marL="342900" lvl="0" indent="-342900">
                        <a:buFont typeface="Arial" panose="020B0604020202020204" pitchFamily="34" charset="0"/>
                        <a:buChar char="•"/>
                      </a:pPr>
                      <a:r>
                        <a:rPr lang="en-CA" sz="1800" dirty="0" smtClean="0">
                          <a:latin typeface="Helvetica" panose="020B0604020202020204" pitchFamily="34" charset="0"/>
                          <a:cs typeface="Helvetica" panose="020B0604020202020204" pitchFamily="34" charset="0"/>
                        </a:rPr>
                        <a:t>how assignments will give students opportunities to practice what they’ve learned and measure their progress. </a:t>
                      </a:r>
                    </a:p>
                    <a:p>
                      <a:endParaRPr lang="en-CA" dirty="0"/>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2232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sp>
        <p:nvSpPr>
          <p:cNvPr id="2" name="Content Placeholder 1"/>
          <p:cNvSpPr>
            <a:spLocks noGrp="1"/>
          </p:cNvSpPr>
          <p:nvPr>
            <p:ph idx="1"/>
          </p:nvPr>
        </p:nvSpPr>
        <p:spPr>
          <a:xfrm>
            <a:off x="457200" y="4749420"/>
            <a:ext cx="8229600" cy="1315454"/>
          </a:xfrm>
        </p:spPr>
        <p:txBody>
          <a:bodyPr>
            <a:normAutofit/>
          </a:bodyPr>
          <a:lstStyle/>
          <a:p>
            <a:pPr marL="0" indent="0">
              <a:buNone/>
            </a:pPr>
            <a:r>
              <a:rPr lang="en-CA" sz="1800" dirty="0" smtClean="0">
                <a:latin typeface="Helvetica" panose="020B0604020202020204" pitchFamily="34" charset="0"/>
                <a:cs typeface="Helvetica" panose="020B0604020202020204" pitchFamily="34" charset="0"/>
              </a:rPr>
              <a:t>As students progress </a:t>
            </a:r>
            <a:r>
              <a:rPr lang="en-CA" sz="1800" b="1" dirty="0" smtClean="0">
                <a:latin typeface="Helvetica" panose="020B0604020202020204" pitchFamily="34" charset="0"/>
                <a:cs typeface="Helvetica" panose="020B0604020202020204" pitchFamily="34" charset="0"/>
              </a:rPr>
              <a:t>from beginner or novice </a:t>
            </a:r>
            <a:r>
              <a:rPr lang="en-CA" sz="1800" dirty="0" smtClean="0">
                <a:latin typeface="Helvetica" panose="020B0604020202020204" pitchFamily="34" charset="0"/>
                <a:cs typeface="Helvetica" panose="020B0604020202020204" pitchFamily="34" charset="0"/>
              </a:rPr>
              <a:t>to more advanced or expert writers in their disciplines, they will need less explicit guidance as they come to internalize the expectations or conventions of writing specific to their disciplines and professions. </a:t>
            </a:r>
            <a:endParaRPr lang="en-CA" sz="1800" dirty="0">
              <a:latin typeface="Helvetica" panose="020B0604020202020204" pitchFamily="34" charset="0"/>
              <a:cs typeface="Helvetica"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2283864"/>
              </p:ext>
            </p:extLst>
          </p:nvPr>
        </p:nvGraphicFramePr>
        <p:xfrm>
          <a:off x="457200" y="1905906"/>
          <a:ext cx="8077200" cy="2560320"/>
        </p:xfrm>
        <a:graphic>
          <a:graphicData uri="http://schemas.openxmlformats.org/drawingml/2006/table">
            <a:tbl>
              <a:tblPr firstRow="1" bandRow="1">
                <a:tableStyleId>{5C22544A-7EE6-4342-B048-85BDC9FD1C3A}</a:tableStyleId>
              </a:tblPr>
              <a:tblGrid>
                <a:gridCol w="834189">
                  <a:extLst>
                    <a:ext uri="{9D8B030D-6E8A-4147-A177-3AD203B41FA5}">
                      <a16:colId xmlns:a16="http://schemas.microsoft.com/office/drawing/2014/main" val="20000"/>
                    </a:ext>
                  </a:extLst>
                </a:gridCol>
                <a:gridCol w="7243011">
                  <a:extLst>
                    <a:ext uri="{9D8B030D-6E8A-4147-A177-3AD203B41FA5}">
                      <a16:colId xmlns:a16="http://schemas.microsoft.com/office/drawing/2014/main" val="20001"/>
                    </a:ext>
                  </a:extLst>
                </a:gridCol>
              </a:tblGrid>
              <a:tr h="37084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Assignment instructions should explain </a:t>
                      </a:r>
                      <a:br>
                        <a:rPr lang="en-CA" sz="1800" dirty="0" smtClean="0">
                          <a:latin typeface="Helvetica" panose="020B0604020202020204" pitchFamily="34" charset="0"/>
                          <a:cs typeface="Helvetica" panose="020B0604020202020204" pitchFamily="34" charset="0"/>
                        </a:rPr>
                      </a:br>
                      <a:endParaRPr lang="en-CA" sz="1800" dirty="0" smtClean="0">
                        <a:latin typeface="Helvetica" panose="020B0604020202020204" pitchFamily="34" charset="0"/>
                        <a:cs typeface="Helvetica" panose="020B0604020202020204" pitchFamily="34" charset="0"/>
                      </a:endParaRPr>
                    </a:p>
                  </a:txBody>
                  <a:tcPr>
                    <a:solidFill>
                      <a:schemeClr val="accent1">
                        <a:lumMod val="75000"/>
                      </a:schemeClr>
                    </a:solidFill>
                  </a:tcPr>
                </a:tc>
                <a:tc hMerge="1">
                  <a:txBody>
                    <a:bodyPr/>
                    <a:lstStyle/>
                    <a:p>
                      <a:endParaRPr lang="en-CA"/>
                    </a:p>
                  </a:txBody>
                  <a:tcPr/>
                </a:tc>
                <a:extLst>
                  <a:ext uri="{0D108BD9-81ED-4DB2-BD59-A6C34878D82A}">
                    <a16:rowId xmlns:a16="http://schemas.microsoft.com/office/drawing/2014/main" val="10000"/>
                  </a:ext>
                </a:extLst>
              </a:tr>
              <a:tr h="370840">
                <a:tc>
                  <a:txBody>
                    <a:bodyPr/>
                    <a:lstStyle/>
                    <a:p>
                      <a:pPr algn="ctr"/>
                      <a:r>
                        <a:rPr lang="en-US" b="1" dirty="0" smtClean="0">
                          <a:solidFill>
                            <a:schemeClr val="bg1"/>
                          </a:solidFill>
                          <a:latin typeface="Helvetica" panose="020B0604020202020204" pitchFamily="34" charset="0"/>
                          <a:cs typeface="Helvetica" panose="020B0604020202020204" pitchFamily="34" charset="0"/>
                        </a:rPr>
                        <a:t>1</a:t>
                      </a:r>
                      <a:endParaRPr lang="en-CA" b="1" dirty="0">
                        <a:solidFill>
                          <a:schemeClr val="bg1"/>
                        </a:solidFill>
                        <a:latin typeface="Helvetica" panose="020B0604020202020204" pitchFamily="34" charset="0"/>
                        <a:cs typeface="Helvetica" panose="020B0604020202020204" pitchFamily="34" charset="0"/>
                      </a:endParaRPr>
                    </a:p>
                  </a:txBody>
                  <a:tcPr>
                    <a:solidFill>
                      <a:schemeClr val="tx2">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why students are being asked to write </a:t>
                      </a:r>
                    </a:p>
                    <a:p>
                      <a:endParaRPr lang="en-CA"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1"/>
                  </a:ext>
                </a:extLst>
              </a:tr>
              <a:tr h="370840">
                <a:tc>
                  <a:txBody>
                    <a:bodyPr/>
                    <a:lstStyle/>
                    <a:p>
                      <a:pPr algn="ctr"/>
                      <a:r>
                        <a:rPr lang="en-US" b="1" dirty="0" smtClean="0">
                          <a:solidFill>
                            <a:schemeClr val="bg1"/>
                          </a:solidFill>
                          <a:latin typeface="Helvetica" panose="020B0604020202020204" pitchFamily="34" charset="0"/>
                          <a:cs typeface="Helvetica" panose="020B0604020202020204" pitchFamily="34" charset="0"/>
                        </a:rPr>
                        <a:t>2</a:t>
                      </a:r>
                      <a:endParaRPr lang="en-CA" b="1" dirty="0">
                        <a:solidFill>
                          <a:schemeClr val="bg1"/>
                        </a:solidFill>
                        <a:latin typeface="Helvetica" panose="020B0604020202020204" pitchFamily="34" charset="0"/>
                        <a:cs typeface="Helvetica" panose="020B0604020202020204" pitchFamily="34" charset="0"/>
                      </a:endParaRPr>
                    </a:p>
                  </a:txBody>
                  <a:tcPr>
                    <a:solidFill>
                      <a:schemeClr val="tx2">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how the writing relates to their learning </a:t>
                      </a:r>
                    </a:p>
                    <a:p>
                      <a:endParaRPr lang="en-CA"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2"/>
                  </a:ext>
                </a:extLst>
              </a:tr>
              <a:tr h="370840">
                <a:tc>
                  <a:txBody>
                    <a:bodyPr/>
                    <a:lstStyle/>
                    <a:p>
                      <a:pPr algn="ctr"/>
                      <a:r>
                        <a:rPr lang="en-US" b="1" dirty="0" smtClean="0">
                          <a:solidFill>
                            <a:schemeClr val="bg1"/>
                          </a:solidFill>
                          <a:latin typeface="Helvetica" panose="020B0604020202020204" pitchFamily="34" charset="0"/>
                          <a:cs typeface="Helvetica" panose="020B0604020202020204" pitchFamily="34" charset="0"/>
                        </a:rPr>
                        <a:t>3</a:t>
                      </a:r>
                      <a:endParaRPr lang="en-CA" b="1" dirty="0">
                        <a:solidFill>
                          <a:schemeClr val="bg1"/>
                        </a:solidFill>
                        <a:latin typeface="Helvetica" panose="020B0604020202020204" pitchFamily="34" charset="0"/>
                        <a:cs typeface="Helvetica" panose="020B0604020202020204" pitchFamily="34" charset="0"/>
                      </a:endParaRPr>
                    </a:p>
                  </a:txBody>
                  <a:tcPr>
                    <a:solidFill>
                      <a:schemeClr val="tx2">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800" dirty="0" smtClean="0">
                          <a:latin typeface="Helvetica" panose="020B0604020202020204" pitchFamily="34" charset="0"/>
                          <a:cs typeface="Helvetica" panose="020B0604020202020204" pitchFamily="34" charset="0"/>
                        </a:rPr>
                        <a:t>what they need to do to achieve it. </a:t>
                      </a:r>
                    </a:p>
                    <a:p>
                      <a:endParaRPr lang="en-CA"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306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198005798"/>
              </p:ext>
            </p:extLst>
          </p:nvPr>
        </p:nvGraphicFramePr>
        <p:xfrm>
          <a:off x="405881" y="3205884"/>
          <a:ext cx="8229600" cy="2558472"/>
        </p:xfrm>
        <a:graphic>
          <a:graphicData uri="http://schemas.openxmlformats.org/drawingml/2006/table">
            <a:tbl>
              <a:tblPr firstRow="1" bandRow="1">
                <a:tableStyleId>{85BE263C-DBD7-4A20-BB59-AAB30ACAA65A}</a:tableStyleId>
              </a:tblPr>
              <a:tblGrid>
                <a:gridCol w="2775527">
                  <a:extLst>
                    <a:ext uri="{9D8B030D-6E8A-4147-A177-3AD203B41FA5}">
                      <a16:colId xmlns:a16="http://schemas.microsoft.com/office/drawing/2014/main" val="20000"/>
                    </a:ext>
                  </a:extLst>
                </a:gridCol>
                <a:gridCol w="2623128">
                  <a:extLst>
                    <a:ext uri="{9D8B030D-6E8A-4147-A177-3AD203B41FA5}">
                      <a16:colId xmlns:a16="http://schemas.microsoft.com/office/drawing/2014/main" val="20001"/>
                    </a:ext>
                  </a:extLst>
                </a:gridCol>
                <a:gridCol w="2830945">
                  <a:extLst>
                    <a:ext uri="{9D8B030D-6E8A-4147-A177-3AD203B41FA5}">
                      <a16:colId xmlns:a16="http://schemas.microsoft.com/office/drawing/2014/main" val="20002"/>
                    </a:ext>
                  </a:extLst>
                </a:gridCol>
              </a:tblGrid>
              <a:tr h="775854">
                <a:tc gridSpan="3">
                  <a:txBody>
                    <a:bodyPr/>
                    <a:lstStyle/>
                    <a:p>
                      <a:pPr algn="l"/>
                      <a:r>
                        <a:rPr lang="en-CA" dirty="0" smtClean="0">
                          <a:latin typeface="Helvetica" panose="020B0604020202020204" pitchFamily="34" charset="0"/>
                          <a:cs typeface="Helvetica" panose="020B0604020202020204" pitchFamily="34" charset="0"/>
                        </a:rPr>
                        <a:t>Assignment prompts (or what are you asking your students to do?) </a:t>
                      </a:r>
                    </a:p>
                  </a:txBody>
                  <a:tcPr anchor="ctr">
                    <a:lnL>
                      <a:noFill/>
                    </a:lnL>
                    <a:lnR>
                      <a:noFill/>
                    </a:lnR>
                    <a:lnT w="25400" cmpd="sng">
                      <a:noFill/>
                    </a:lnT>
                    <a:lnB w="25400" cmpd="sng">
                      <a:noFill/>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782618">
                <a:tc>
                  <a:txBody>
                    <a:bodyPr/>
                    <a:lstStyle/>
                    <a:p>
                      <a:pPr algn="ctr"/>
                      <a:r>
                        <a:rPr lang="en-CA" b="1" dirty="0" smtClean="0">
                          <a:latin typeface="Helvetica" panose="020B0604020202020204" pitchFamily="34" charset="0"/>
                          <a:cs typeface="Helvetica" panose="020B0604020202020204" pitchFamily="34" charset="0"/>
                        </a:rPr>
                        <a:t>Less sophisticated </a:t>
                      </a:r>
                    </a:p>
                    <a:p>
                      <a:pPr algn="ctr"/>
                      <a:r>
                        <a:rPr lang="en-CA" dirty="0" smtClean="0">
                          <a:latin typeface="Helvetica" panose="020B0604020202020204" pitchFamily="34" charset="0"/>
                          <a:cs typeface="Helvetica" panose="020B0604020202020204" pitchFamily="34" charset="0"/>
                        </a:rPr>
                        <a:t>define, describe, discuss, summarize, review, outline, show </a:t>
                      </a:r>
                    </a:p>
                    <a:p>
                      <a:pPr algn="ctr"/>
                      <a:endParaRPr lang="en-CA" dirty="0">
                        <a:latin typeface="Helvetica" panose="020B0604020202020204" pitchFamily="34" charset="0"/>
                        <a:cs typeface="Helvetica" panose="020B0604020202020204" pitchFamily="34" charset="0"/>
                      </a:endParaRP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b="1" dirty="0" smtClean="0">
                          <a:latin typeface="Helvetica" panose="020B0604020202020204" pitchFamily="34" charset="0"/>
                          <a:cs typeface="Helvetica" panose="020B0604020202020204" pitchFamily="34" charset="0"/>
                        </a:rPr>
                        <a:t>More sophisticated </a:t>
                      </a:r>
                    </a:p>
                    <a:p>
                      <a:pPr algn="ctr"/>
                      <a:r>
                        <a:rPr lang="en-CA" dirty="0" smtClean="0">
                          <a:latin typeface="Helvetica" panose="020B0604020202020204" pitchFamily="34" charset="0"/>
                          <a:cs typeface="Helvetica" panose="020B0604020202020204" pitchFamily="34" charset="0"/>
                        </a:rPr>
                        <a:t>demonstrate, explain, compare, contrast, comment, support, argue </a:t>
                      </a:r>
                    </a:p>
                    <a:p>
                      <a:pPr algn="ctr"/>
                      <a:endParaRPr lang="en-CA" dirty="0">
                        <a:latin typeface="Helvetica" panose="020B0604020202020204" pitchFamily="34" charset="0"/>
                        <a:cs typeface="Helvetica" panose="020B0604020202020204" pitchFamily="34" charset="0"/>
                      </a:endParaRP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r>
                        <a:rPr lang="en-CA" b="1" dirty="0" smtClean="0">
                          <a:latin typeface="Helvetica" panose="020B0604020202020204" pitchFamily="34" charset="0"/>
                          <a:cs typeface="Helvetica" panose="020B0604020202020204" pitchFamily="34" charset="0"/>
                        </a:rPr>
                        <a:t>Most sophisticated </a:t>
                      </a:r>
                    </a:p>
                    <a:p>
                      <a:pPr algn="ctr"/>
                      <a:r>
                        <a:rPr lang="en-CA" dirty="0" smtClean="0">
                          <a:latin typeface="Helvetica" panose="020B0604020202020204" pitchFamily="34" charset="0"/>
                          <a:cs typeface="Helvetica" panose="020B0604020202020204" pitchFamily="34" charset="0"/>
                        </a:rPr>
                        <a:t>evaluate, analyze, criticize, synthesize, interpret, propose, justify, prove </a:t>
                      </a:r>
                    </a:p>
                    <a:p>
                      <a:pPr algn="ctr"/>
                      <a:endParaRPr lang="en-CA" dirty="0">
                        <a:latin typeface="Helvetica" panose="020B0604020202020204" pitchFamily="34" charset="0"/>
                        <a:cs typeface="Helvetica" panose="020B0604020202020204" pitchFamily="34" charset="0"/>
                      </a:endParaRP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1"/>
                  </a:ext>
                </a:extLst>
              </a:tr>
            </a:tbl>
          </a:graphicData>
        </a:graphic>
      </p:graphicFrame>
      <p:sp>
        <p:nvSpPr>
          <p:cNvPr id="2" name="TextBox 1"/>
          <p:cNvSpPr txBox="1"/>
          <p:nvPr/>
        </p:nvSpPr>
        <p:spPr>
          <a:xfrm>
            <a:off x="457200" y="2087073"/>
            <a:ext cx="8126963" cy="707886"/>
          </a:xfrm>
          <a:prstGeom prst="rect">
            <a:avLst/>
          </a:prstGeom>
          <a:noFill/>
        </p:spPr>
        <p:txBody>
          <a:bodyPr wrap="square" rtlCol="0">
            <a:spAutoFit/>
          </a:bodyPr>
          <a:lstStyle/>
          <a:p>
            <a:r>
              <a:rPr lang="en-CA" sz="2000" b="1" dirty="0">
                <a:latin typeface="Helvetica" panose="020B0604020202020204" pitchFamily="34" charset="0"/>
                <a:cs typeface="Helvetica" panose="020B0604020202020204" pitchFamily="34" charset="0"/>
              </a:rPr>
              <a:t>Assignment prompts </a:t>
            </a:r>
            <a:r>
              <a:rPr lang="en-CA" sz="2000" dirty="0">
                <a:latin typeface="Helvetica" panose="020B0604020202020204" pitchFamily="34" charset="0"/>
                <a:cs typeface="Helvetica" panose="020B0604020202020204" pitchFamily="34" charset="0"/>
              </a:rPr>
              <a:t>like </a:t>
            </a:r>
            <a:r>
              <a:rPr lang="en-CA" sz="2000" dirty="0" smtClean="0">
                <a:solidFill>
                  <a:schemeClr val="accent2"/>
                </a:solidFill>
                <a:latin typeface="Helvetica" panose="020B0604020202020204" pitchFamily="34" charset="0"/>
                <a:cs typeface="Helvetica" panose="020B0604020202020204" pitchFamily="34" charset="0"/>
              </a:rPr>
              <a:t>analyze, describe, argue, compare, summarize, </a:t>
            </a:r>
            <a:r>
              <a:rPr lang="en-CA" sz="2000" dirty="0">
                <a:latin typeface="Helvetica" panose="020B0604020202020204" pitchFamily="34" charset="0"/>
                <a:cs typeface="Helvetica" panose="020B0604020202020204" pitchFamily="34" charset="0"/>
              </a:rPr>
              <a:t>and</a:t>
            </a:r>
            <a:r>
              <a:rPr lang="en-CA" sz="2000" dirty="0">
                <a:solidFill>
                  <a:schemeClr val="accent2"/>
                </a:solidFill>
                <a:latin typeface="Helvetica" panose="020B0604020202020204" pitchFamily="34" charset="0"/>
                <a:cs typeface="Helvetica" panose="020B0604020202020204" pitchFamily="34" charset="0"/>
              </a:rPr>
              <a:t> </a:t>
            </a:r>
            <a:r>
              <a:rPr lang="en-CA" sz="2000" dirty="0" smtClean="0">
                <a:solidFill>
                  <a:schemeClr val="accent2"/>
                </a:solidFill>
                <a:latin typeface="Helvetica" panose="020B0604020202020204" pitchFamily="34" charset="0"/>
                <a:cs typeface="Helvetica" panose="020B0604020202020204" pitchFamily="34" charset="0"/>
              </a:rPr>
              <a:t>evaluate </a:t>
            </a:r>
            <a:r>
              <a:rPr lang="en-CA" sz="2000" dirty="0">
                <a:latin typeface="Helvetica" panose="020B0604020202020204" pitchFamily="34" charset="0"/>
                <a:cs typeface="Helvetica" panose="020B0604020202020204" pitchFamily="34" charset="0"/>
              </a:rPr>
              <a:t>introduce different writing tasks.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4071122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177155" y="5049053"/>
            <a:ext cx="1667212" cy="1667212"/>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4028287485"/>
              </p:ext>
            </p:extLst>
          </p:nvPr>
        </p:nvGraphicFramePr>
        <p:xfrm>
          <a:off x="457200" y="1731044"/>
          <a:ext cx="8229600" cy="4699461"/>
        </p:xfrm>
        <a:graphic>
          <a:graphicData uri="http://schemas.openxmlformats.org/drawingml/2006/table">
            <a:tbl>
              <a:tblPr firstRow="1" bandRow="1">
                <a:tableStyleId>{85BE263C-DBD7-4A20-BB59-AAB30ACAA65A}</a:tableStyleId>
              </a:tblPr>
              <a:tblGrid>
                <a:gridCol w="8229600">
                  <a:extLst>
                    <a:ext uri="{9D8B030D-6E8A-4147-A177-3AD203B41FA5}">
                      <a16:colId xmlns:a16="http://schemas.microsoft.com/office/drawing/2014/main" val="20000"/>
                    </a:ext>
                  </a:extLst>
                </a:gridCol>
              </a:tblGrid>
              <a:tr h="554181">
                <a:tc>
                  <a:txBody>
                    <a:bodyPr/>
                    <a:lstStyle/>
                    <a:p>
                      <a:pPr algn="l"/>
                      <a:r>
                        <a:rPr lang="en-CA" dirty="0" smtClean="0">
                          <a:latin typeface="Helvetica" panose="020B0604020202020204" pitchFamily="34" charset="0"/>
                          <a:cs typeface="Helvetica" panose="020B0604020202020204" pitchFamily="34" charset="0"/>
                        </a:rPr>
                        <a:t>Instructor’s Checklist: </a:t>
                      </a:r>
                    </a:p>
                  </a:txBody>
                  <a:tcPr anchor="ct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99345">
                <a:tc>
                  <a:txBody>
                    <a:bodyPr/>
                    <a:lstStyle/>
                    <a:p>
                      <a:pPr>
                        <a:spcBef>
                          <a:spcPts val="600"/>
                        </a:spcBef>
                        <a:spcAft>
                          <a:spcPts val="0"/>
                        </a:spcAft>
                      </a:pPr>
                      <a:r>
                        <a:rPr lang="en-CA" b="1" i="1" dirty="0" smtClean="0">
                          <a:latin typeface="Helvetica" panose="020B0604020202020204" pitchFamily="34" charset="0"/>
                          <a:cs typeface="Helvetica" panose="020B0604020202020204" pitchFamily="34" charset="0"/>
                        </a:rPr>
                        <a:t>Do your assignment instructions: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identify the task of the writing using appropriate prompts?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identify the genre of the document and the conventions (tone, structure) of this genre?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outline what the document needs to accomplish in order to be successful?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use clear and objective language?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identify the audience of the assignment?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suggest how the student might approach the assignment?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provide formatting guidelines?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state the due date?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describe the </a:t>
                      </a:r>
                      <a:r>
                        <a:rPr lang="en-CA" b="1" dirty="0" smtClean="0">
                          <a:latin typeface="Helvetica" panose="020B0604020202020204" pitchFamily="34" charset="0"/>
                          <a:cs typeface="Helvetica" panose="020B0604020202020204" pitchFamily="34" charset="0"/>
                        </a:rPr>
                        <a:t>criteria</a:t>
                      </a:r>
                      <a:r>
                        <a:rPr lang="en-CA" dirty="0" smtClean="0">
                          <a:latin typeface="Helvetica" panose="020B0604020202020204" pitchFamily="34" charset="0"/>
                          <a:cs typeface="Helvetica" panose="020B0604020202020204" pitchFamily="34" charset="0"/>
                        </a:rPr>
                        <a:t> you will use to evaluate the assignment? </a:t>
                      </a:r>
                    </a:p>
                    <a:p>
                      <a:pPr marL="285750" indent="-285750">
                        <a:spcBef>
                          <a:spcPts val="600"/>
                        </a:spcBef>
                        <a:spcAft>
                          <a:spcPts val="0"/>
                        </a:spcAft>
                        <a:buFont typeface="Arial" panose="020B0604020202020204" pitchFamily="34" charset="0"/>
                        <a:buChar char="•"/>
                      </a:pPr>
                      <a:r>
                        <a:rPr lang="en-CA" dirty="0" smtClean="0">
                          <a:latin typeface="Helvetica" panose="020B0604020202020204" pitchFamily="34" charset="0"/>
                          <a:cs typeface="Helvetica" panose="020B0604020202020204" pitchFamily="34" charset="0"/>
                        </a:rPr>
                        <a:t>identify what percentage of the total grade the assignment is worth? </a:t>
                      </a: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48384"/>
          </a:xfrm>
          <a:prstGeom prst="rect">
            <a:avLst/>
          </a:prstGeom>
        </p:spPr>
      </p:pic>
    </p:spTree>
    <p:extLst>
      <p:ext uri="{BB962C8B-B14F-4D97-AF65-F5344CB8AC3E}">
        <p14:creationId xmlns:p14="http://schemas.microsoft.com/office/powerpoint/2010/main" val="218260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rot="19859889">
            <a:off x="7303280" y="5196197"/>
            <a:ext cx="1667212" cy="1667212"/>
          </a:xfrm>
          <a:prstGeom prst="rect">
            <a:avLst/>
          </a:prstGeom>
        </p:spPr>
      </p:pic>
      <p:sp>
        <p:nvSpPr>
          <p:cNvPr id="2" name="Content Placeholder 1"/>
          <p:cNvSpPr>
            <a:spLocks noGrp="1"/>
          </p:cNvSpPr>
          <p:nvPr>
            <p:ph idx="1"/>
          </p:nvPr>
        </p:nvSpPr>
        <p:spPr>
          <a:xfrm>
            <a:off x="427548" y="1916942"/>
            <a:ext cx="8229600" cy="2622974"/>
          </a:xfrm>
          <a:solidFill>
            <a:schemeClr val="bg2"/>
          </a:solidFill>
        </p:spPr>
        <p:txBody>
          <a:bodyPr>
            <a:noAutofit/>
          </a:bodyPr>
          <a:lstStyle/>
          <a:p>
            <a:pPr marL="0" indent="0">
              <a:lnSpc>
                <a:spcPct val="120000"/>
              </a:lnSpc>
              <a:spcBef>
                <a:spcPts val="600"/>
              </a:spcBef>
              <a:buNone/>
            </a:pPr>
            <a:r>
              <a:rPr lang="en-CA" sz="1800" b="1" dirty="0">
                <a:solidFill>
                  <a:schemeClr val="accent1">
                    <a:lumMod val="75000"/>
                  </a:schemeClr>
                </a:solidFill>
                <a:latin typeface="Helvetica" panose="020B0604020202020204" pitchFamily="34" charset="0"/>
                <a:cs typeface="Helvetica" panose="020B0604020202020204" pitchFamily="34" charset="0"/>
              </a:rPr>
              <a:t>One </a:t>
            </a:r>
            <a:r>
              <a:rPr lang="en-CA" sz="1800" b="1" dirty="0" smtClean="0">
                <a:solidFill>
                  <a:schemeClr val="accent1">
                    <a:lumMod val="75000"/>
                  </a:schemeClr>
                </a:solidFill>
                <a:latin typeface="Helvetica" panose="020B0604020202020204" pitchFamily="34" charset="0"/>
                <a:cs typeface="Helvetica" panose="020B0604020202020204" pitchFamily="34" charset="0"/>
              </a:rPr>
              <a:t>great strategy </a:t>
            </a:r>
            <a:r>
              <a:rPr lang="en-CA" sz="1800" dirty="0" smtClean="0">
                <a:latin typeface="Helvetica" panose="020B0604020202020204" pitchFamily="34" charset="0"/>
                <a:cs typeface="Helvetica" panose="020B0604020202020204" pitchFamily="34" charset="0"/>
              </a:rPr>
              <a:t>to follow for effective assignment design is to “</a:t>
            </a:r>
            <a:r>
              <a:rPr lang="en-CA" sz="1800" b="1" dirty="0" smtClean="0">
                <a:latin typeface="Helvetica" panose="020B0604020202020204" pitchFamily="34" charset="0"/>
                <a:cs typeface="Helvetica" panose="020B0604020202020204" pitchFamily="34" charset="0"/>
              </a:rPr>
              <a:t>SCAFFOLD</a:t>
            </a:r>
            <a:r>
              <a:rPr lang="en-CA" sz="1800" dirty="0" smtClean="0">
                <a:latin typeface="Helvetica" panose="020B0604020202020204" pitchFamily="34" charset="0"/>
                <a:cs typeface="Helvetica" panose="020B0604020202020204" pitchFamily="34" charset="0"/>
              </a:rPr>
              <a:t>” </a:t>
            </a:r>
            <a:r>
              <a:rPr lang="en-CA" sz="1800" b="1" dirty="0" smtClean="0">
                <a:latin typeface="Helvetica" panose="020B0604020202020204" pitchFamily="34" charset="0"/>
                <a:cs typeface="Helvetica" panose="020B0604020202020204" pitchFamily="34" charset="0"/>
              </a:rPr>
              <a:t>complex </a:t>
            </a:r>
            <a:r>
              <a:rPr lang="en-CA" sz="1800" b="1" dirty="0">
                <a:latin typeface="Helvetica" panose="020B0604020202020204" pitchFamily="34" charset="0"/>
                <a:cs typeface="Helvetica" panose="020B0604020202020204" pitchFamily="34" charset="0"/>
              </a:rPr>
              <a:t>activities</a:t>
            </a:r>
            <a:r>
              <a:rPr lang="en-CA" sz="1800" dirty="0">
                <a:latin typeface="Helvetica" panose="020B0604020202020204" pitchFamily="34" charset="0"/>
                <a:cs typeface="Helvetica" panose="020B0604020202020204" pitchFamily="34" charset="0"/>
              </a:rPr>
              <a:t>. </a:t>
            </a:r>
            <a:endParaRPr lang="en-CA" sz="1800" dirty="0" smtClean="0">
              <a:latin typeface="Helvetica" panose="020B0604020202020204" pitchFamily="34" charset="0"/>
              <a:cs typeface="Helvetica" panose="020B0604020202020204" pitchFamily="34" charset="0"/>
            </a:endParaRPr>
          </a:p>
          <a:p>
            <a:pPr marL="0" indent="0">
              <a:lnSpc>
                <a:spcPct val="120000"/>
              </a:lnSpc>
              <a:spcBef>
                <a:spcPts val="600"/>
              </a:spcBef>
              <a:buNone/>
            </a:pPr>
            <a:endParaRPr lang="en-CA" sz="1800" dirty="0" smtClean="0">
              <a:solidFill>
                <a:schemeClr val="accent2"/>
              </a:solidFill>
              <a:latin typeface="Helvetica" panose="020B0604020202020204" pitchFamily="34" charset="0"/>
              <a:cs typeface="Helvetica" panose="020B0604020202020204" pitchFamily="34" charset="0"/>
            </a:endParaRPr>
          </a:p>
          <a:p>
            <a:pPr marL="0" indent="0">
              <a:lnSpc>
                <a:spcPct val="120000"/>
              </a:lnSpc>
              <a:spcBef>
                <a:spcPts val="600"/>
              </a:spcBef>
              <a:buNone/>
            </a:pPr>
            <a:r>
              <a:rPr lang="en-CA" sz="1800" b="1" dirty="0" smtClean="0">
                <a:solidFill>
                  <a:schemeClr val="accent2"/>
                </a:solidFill>
                <a:latin typeface="Helvetica" panose="020B0604020202020204" pitchFamily="34" charset="0"/>
                <a:cs typeface="Helvetica" panose="020B0604020202020204" pitchFamily="34" charset="0"/>
              </a:rPr>
              <a:t>Scaffolding</a:t>
            </a:r>
            <a:r>
              <a:rPr lang="en-CA" sz="1800" dirty="0" smtClean="0">
                <a:latin typeface="Helvetica" panose="020B0604020202020204" pitchFamily="34" charset="0"/>
                <a:cs typeface="Helvetica" panose="020B0604020202020204" pitchFamily="34" charset="0"/>
              </a:rPr>
              <a:t> </a:t>
            </a:r>
            <a:r>
              <a:rPr lang="en-CA" sz="1800" dirty="0">
                <a:latin typeface="Helvetica" panose="020B0604020202020204" pitchFamily="34" charset="0"/>
                <a:cs typeface="Helvetica" panose="020B0604020202020204" pitchFamily="34" charset="0"/>
              </a:rPr>
              <a:t>refers to </a:t>
            </a:r>
            <a:r>
              <a:rPr lang="en-CA" sz="1800" b="1" dirty="0">
                <a:latin typeface="Helvetica" panose="020B0604020202020204" pitchFamily="34" charset="0"/>
                <a:cs typeface="Helvetica" panose="020B0604020202020204" pitchFamily="34" charset="0"/>
              </a:rPr>
              <a:t>any kind of support </a:t>
            </a:r>
            <a:r>
              <a:rPr lang="en-CA" sz="1800" dirty="0">
                <a:latin typeface="Helvetica" panose="020B0604020202020204" pitchFamily="34" charset="0"/>
                <a:cs typeface="Helvetica" panose="020B0604020202020204" pitchFamily="34" charset="0"/>
              </a:rPr>
              <a:t>in which an </a:t>
            </a:r>
            <a:r>
              <a:rPr lang="en-CA" sz="1800" dirty="0" smtClean="0">
                <a:latin typeface="Helvetica" panose="020B0604020202020204" pitchFamily="34" charset="0"/>
                <a:cs typeface="Helvetica" panose="020B0604020202020204" pitchFamily="34" charset="0"/>
              </a:rPr>
              <a:t>e</a:t>
            </a:r>
            <a:r>
              <a:rPr lang="en-CA" sz="1800" b="1" dirty="0" smtClean="0">
                <a:latin typeface="Helvetica" panose="020B0604020202020204" pitchFamily="34" charset="0"/>
                <a:cs typeface="Helvetica" panose="020B0604020202020204" pitchFamily="34" charset="0"/>
              </a:rPr>
              <a:t>xpert </a:t>
            </a:r>
            <a:r>
              <a:rPr lang="en-CA" sz="1800" b="1" dirty="0">
                <a:latin typeface="Helvetica" panose="020B0604020202020204" pitchFamily="34" charset="0"/>
                <a:cs typeface="Helvetica" panose="020B0604020202020204" pitchFamily="34" charset="0"/>
              </a:rPr>
              <a:t>provides a framework </a:t>
            </a:r>
            <a:r>
              <a:rPr lang="en-CA" sz="1800" dirty="0">
                <a:latin typeface="Helvetica" panose="020B0604020202020204" pitchFamily="34" charset="0"/>
                <a:cs typeface="Helvetica" panose="020B0604020202020204" pitchFamily="34" charset="0"/>
              </a:rPr>
              <a:t>that assimilates more difficult skills and concepts in order to allow the </a:t>
            </a:r>
            <a:r>
              <a:rPr lang="en-CA" sz="1800" dirty="0" smtClean="0">
                <a:latin typeface="Helvetica" panose="020B0604020202020204" pitchFamily="34" charset="0"/>
                <a:cs typeface="Helvetica" panose="020B0604020202020204" pitchFamily="34" charset="0"/>
              </a:rPr>
              <a:t>novice </a:t>
            </a:r>
            <a:r>
              <a:rPr lang="en-CA" sz="1800" dirty="0">
                <a:latin typeface="Helvetica" panose="020B0604020202020204" pitchFamily="34" charset="0"/>
                <a:cs typeface="Helvetica" panose="020B0604020202020204" pitchFamily="34" charset="0"/>
              </a:rPr>
              <a:t>to focus on a specific skill or concept that might otherwise be difficult for them to access or understand.</a:t>
            </a:r>
          </a:p>
          <a:p>
            <a:pPr marL="0" indent="0">
              <a:buNone/>
            </a:pPr>
            <a:endParaRPr lang="en-CA"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550"/>
            <a:ext cx="9144000" cy="1548384"/>
          </a:xfrm>
          <a:prstGeom prst="rect">
            <a:avLst/>
          </a:prstGeom>
        </p:spPr>
      </p:pic>
    </p:spTree>
    <p:extLst>
      <p:ext uri="{BB962C8B-B14F-4D97-AF65-F5344CB8AC3E}">
        <p14:creationId xmlns:p14="http://schemas.microsoft.com/office/powerpoint/2010/main" val="216355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1716565413"/>
              </p:ext>
            </p:extLst>
          </p:nvPr>
        </p:nvGraphicFramePr>
        <p:xfrm>
          <a:off x="427546" y="1957250"/>
          <a:ext cx="8315400" cy="3505200"/>
        </p:xfrm>
        <a:graphic>
          <a:graphicData uri="http://schemas.openxmlformats.org/drawingml/2006/table">
            <a:tbl>
              <a:tblPr firstRow="1" bandRow="1">
                <a:tableStyleId>{85BE263C-DBD7-4A20-BB59-AAB30ACAA65A}</a:tableStyleId>
              </a:tblPr>
              <a:tblGrid>
                <a:gridCol w="4930517">
                  <a:extLst>
                    <a:ext uri="{9D8B030D-6E8A-4147-A177-3AD203B41FA5}">
                      <a16:colId xmlns:a16="http://schemas.microsoft.com/office/drawing/2014/main" val="20000"/>
                    </a:ext>
                  </a:extLst>
                </a:gridCol>
                <a:gridCol w="3384883">
                  <a:extLst>
                    <a:ext uri="{9D8B030D-6E8A-4147-A177-3AD203B41FA5}">
                      <a16:colId xmlns:a16="http://schemas.microsoft.com/office/drawing/2014/main" val="20001"/>
                    </a:ext>
                  </a:extLst>
                </a:gridCol>
              </a:tblGrid>
              <a:tr h="337678">
                <a:tc gridSpan="2">
                  <a:txBody>
                    <a:bodyPr/>
                    <a:lstStyle/>
                    <a:p>
                      <a:pPr algn="l"/>
                      <a:r>
                        <a:rPr lang="en-CA" sz="1800" dirty="0" smtClean="0">
                          <a:latin typeface="Helvetica" panose="020B0604020202020204" pitchFamily="34" charset="0"/>
                          <a:cs typeface="Helvetica" panose="020B0604020202020204" pitchFamily="34" charset="0"/>
                        </a:rPr>
                        <a:t>What is a </a:t>
                      </a:r>
                      <a:r>
                        <a:rPr lang="en-CA" sz="1800" dirty="0" err="1" smtClean="0">
                          <a:latin typeface="Helvetica" panose="020B0604020202020204" pitchFamily="34" charset="0"/>
                          <a:cs typeface="Helvetica" panose="020B0604020202020204" pitchFamily="34" charset="0"/>
                        </a:rPr>
                        <a:t>Scaffolded</a:t>
                      </a:r>
                      <a:r>
                        <a:rPr lang="en-CA" sz="1800" dirty="0" smtClean="0">
                          <a:latin typeface="Helvetica" panose="020B0604020202020204" pitchFamily="34" charset="0"/>
                          <a:cs typeface="Helvetica" panose="020B0604020202020204" pitchFamily="34" charset="0"/>
                        </a:rPr>
                        <a:t> Assignment? </a:t>
                      </a:r>
                    </a:p>
                  </a:txBody>
                  <a:tcPr anchor="ctr">
                    <a:lnL>
                      <a:noFill/>
                    </a:lnL>
                    <a:lnR>
                      <a:noFill/>
                    </a:lnR>
                    <a:lnT w="25400" cmpd="sng">
                      <a:noFill/>
                    </a:lnT>
                    <a:lnB w="25400" cmpd="sng">
                      <a:noFill/>
                    </a:lnB>
                    <a:lnTlToBr w="12700" cmpd="sng">
                      <a:noFill/>
                      <a:prstDash val="solid"/>
                    </a:lnTlToBr>
                    <a:lnBlToTr w="12700" cmpd="sng">
                      <a:noFill/>
                      <a:prstDash val="solid"/>
                    </a:lnBlToTr>
                    <a:solidFill>
                      <a:schemeClr val="accent2">
                        <a:lumMod val="75000"/>
                      </a:schemeClr>
                    </a:solidFill>
                  </a:tcPr>
                </a:tc>
                <a:tc hMerge="1">
                  <a:txBody>
                    <a:bodyPr/>
                    <a:lstStyle/>
                    <a:p>
                      <a:pPr algn="l"/>
                      <a:endParaRPr lang="en-CA" sz="1800" dirty="0" smtClean="0">
                        <a:latin typeface="Helvetica" panose="020B0604020202020204" pitchFamily="34" charset="0"/>
                        <a:cs typeface="Helvetica" panose="020B0604020202020204" pitchFamily="34" charset="0"/>
                      </a:endParaRPr>
                    </a:p>
                  </a:txBody>
                  <a:tcPr anchor="ctr">
                    <a:lnL>
                      <a:noFill/>
                    </a:lnL>
                    <a:lnR>
                      <a:noFill/>
                    </a:lnR>
                    <a:lnT w="25400" cmpd="sng">
                      <a:noFill/>
                    </a:lnT>
                    <a:lnB w="25400" cmpd="sng">
                      <a:noFill/>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10000"/>
                  </a:ext>
                </a:extLst>
              </a:tr>
              <a:tr h="1699798">
                <a:tc>
                  <a:txBody>
                    <a:bodyPr/>
                    <a:lstStyle/>
                    <a:p>
                      <a:pPr>
                        <a:lnSpc>
                          <a:spcPct val="100000"/>
                        </a:lnSpc>
                        <a:spcBef>
                          <a:spcPts val="600"/>
                        </a:spcBef>
                        <a:spcAft>
                          <a:spcPts val="600"/>
                        </a:spcAft>
                      </a:pPr>
                      <a:r>
                        <a:rPr lang="en-CA" sz="1800" b="1" dirty="0" smtClean="0">
                          <a:latin typeface="Helvetica" panose="020B0604020202020204" pitchFamily="34" charset="0"/>
                          <a:cs typeface="Helvetica" panose="020B0604020202020204" pitchFamily="34" charset="0"/>
                        </a:rPr>
                        <a:t>Scaffolding</a:t>
                      </a:r>
                      <a:r>
                        <a:rPr lang="en-CA" sz="1800" dirty="0" smtClean="0">
                          <a:latin typeface="Helvetica" panose="020B0604020202020204" pitchFamily="34" charset="0"/>
                          <a:cs typeface="Helvetica" panose="020B0604020202020204" pitchFamily="34" charset="0"/>
                        </a:rPr>
                        <a:t> an assignment </a:t>
                      </a:r>
                      <a:r>
                        <a:rPr lang="en-CA" sz="1800" b="1" dirty="0" smtClean="0">
                          <a:latin typeface="Helvetica" panose="020B0604020202020204" pitchFamily="34" charset="0"/>
                          <a:cs typeface="Helvetica" panose="020B0604020202020204" pitchFamily="34" charset="0"/>
                        </a:rPr>
                        <a:t>means breaking down the assignment </a:t>
                      </a:r>
                      <a:r>
                        <a:rPr lang="en-CA" sz="1800" dirty="0" smtClean="0">
                          <a:latin typeface="Helvetica" panose="020B0604020202020204" pitchFamily="34" charset="0"/>
                          <a:cs typeface="Helvetica" panose="020B0604020202020204" pitchFamily="34" charset="0"/>
                        </a:rPr>
                        <a:t>so that students are able to develop it in clear, logical stages. </a:t>
                      </a:r>
                    </a:p>
                    <a:p>
                      <a:pPr>
                        <a:lnSpc>
                          <a:spcPct val="100000"/>
                        </a:lnSpc>
                        <a:spcBef>
                          <a:spcPts val="600"/>
                        </a:spcBef>
                        <a:spcAft>
                          <a:spcPts val="600"/>
                        </a:spcAft>
                      </a:pPr>
                      <a:r>
                        <a:rPr lang="en-CA" sz="1800" b="1" dirty="0" smtClean="0">
                          <a:latin typeface="Helvetica" panose="020B0604020202020204" pitchFamily="34" charset="0"/>
                          <a:cs typeface="Helvetica" panose="020B0604020202020204" pitchFamily="34" charset="0"/>
                        </a:rPr>
                        <a:t>A </a:t>
                      </a:r>
                      <a:r>
                        <a:rPr lang="en-CA" sz="1800" b="1" dirty="0" err="1" smtClean="0">
                          <a:latin typeface="Helvetica" panose="020B0604020202020204" pitchFamily="34" charset="0"/>
                          <a:cs typeface="Helvetica" panose="020B0604020202020204" pitchFamily="34" charset="0"/>
                        </a:rPr>
                        <a:t>scaffolded</a:t>
                      </a:r>
                      <a:r>
                        <a:rPr lang="en-CA" sz="1800" b="1" dirty="0" smtClean="0">
                          <a:latin typeface="Helvetica" panose="020B0604020202020204" pitchFamily="34" charset="0"/>
                          <a:cs typeface="Helvetica" panose="020B0604020202020204" pitchFamily="34" charset="0"/>
                        </a:rPr>
                        <a:t> writing assignment </a:t>
                      </a:r>
                      <a:r>
                        <a:rPr lang="en-CA" sz="1800" dirty="0" smtClean="0">
                          <a:latin typeface="Helvetica" panose="020B0604020202020204" pitchFamily="34" charset="0"/>
                          <a:cs typeface="Helvetica" panose="020B0604020202020204" pitchFamily="34" charset="0"/>
                        </a:rPr>
                        <a:t>might ask students to propose a topic for a writing assignment, create a reference page of research related to the topic, prepare a draft, and finally, revise their draft before submitting their work for grading. </a:t>
                      </a:r>
                    </a:p>
                    <a:p>
                      <a:pPr>
                        <a:lnSpc>
                          <a:spcPct val="100000"/>
                        </a:lnSpc>
                        <a:spcBef>
                          <a:spcPts val="600"/>
                        </a:spcBef>
                        <a:spcAft>
                          <a:spcPts val="600"/>
                        </a:spcAft>
                      </a:pPr>
                      <a:endParaRPr lang="en-CA" sz="1800" dirty="0" smtClean="0">
                        <a:latin typeface="Helvetica" panose="020B0604020202020204" pitchFamily="34" charset="0"/>
                        <a:cs typeface="Helvetica" panose="020B0604020202020204" pitchFamily="34" charset="0"/>
                      </a:endParaRP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nSpc>
                          <a:spcPct val="100000"/>
                        </a:lnSpc>
                        <a:spcBef>
                          <a:spcPts val="600"/>
                        </a:spcBef>
                        <a:spcAft>
                          <a:spcPts val="600"/>
                        </a:spcAft>
                      </a:pPr>
                      <a:endParaRPr lang="en-CA" sz="1800" dirty="0" smtClean="0">
                        <a:latin typeface="Helvetica" panose="020B0604020202020204" pitchFamily="34" charset="0"/>
                        <a:cs typeface="Helvetica" panose="020B0604020202020204" pitchFamily="34" charset="0"/>
                      </a:endParaRPr>
                    </a:p>
                  </a:txBody>
                  <a:tcPr>
                    <a:lnL>
                      <a:noFill/>
                    </a:lnL>
                    <a:lnR>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550"/>
            <a:ext cx="9144000" cy="154838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9006"/>
          <a:stretch/>
        </p:blipFill>
        <p:spPr>
          <a:xfrm>
            <a:off x="5550569" y="2342147"/>
            <a:ext cx="3192378" cy="2883096"/>
          </a:xfrm>
          <a:prstGeom prst="rect">
            <a:avLst/>
          </a:prstGeom>
        </p:spPr>
      </p:pic>
    </p:spTree>
    <p:extLst>
      <p:ext uri="{BB962C8B-B14F-4D97-AF65-F5344CB8AC3E}">
        <p14:creationId xmlns:p14="http://schemas.microsoft.com/office/powerpoint/2010/main" val="3227714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2060</Words>
  <Application>Microsoft Office PowerPoint</Application>
  <PresentationFormat>On-screen Show (4:3)</PresentationFormat>
  <Paragraphs>182</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Helvetica</vt:lpstr>
      <vt:lpstr>Times New Roman</vt:lpstr>
      <vt:lpstr>Office Theme</vt:lpstr>
      <vt:lpstr>Effective Assignment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Brief commentary on scaffolding by University of Toronto instructor.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Confederation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J Andersen</dc:creator>
  <cp:lastModifiedBy>Jenn Andersen</cp:lastModifiedBy>
  <cp:revision>77</cp:revision>
  <dcterms:created xsi:type="dcterms:W3CDTF">2016-05-10T17:15:49Z</dcterms:created>
  <dcterms:modified xsi:type="dcterms:W3CDTF">2020-01-23T14:59:51Z</dcterms:modified>
</cp:coreProperties>
</file>