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61" r:id="rId4"/>
    <p:sldId id="262" r:id="rId5"/>
    <p:sldId id="275" r:id="rId6"/>
    <p:sldId id="263" r:id="rId7"/>
    <p:sldId id="264" r:id="rId8"/>
    <p:sldId id="265" r:id="rId9"/>
    <p:sldId id="266" r:id="rId10"/>
    <p:sldId id="273" r:id="rId11"/>
    <p:sldId id="267" r:id="rId12"/>
    <p:sldId id="279" r:id="rId13"/>
    <p:sldId id="268" r:id="rId14"/>
    <p:sldId id="276" r:id="rId15"/>
    <p:sldId id="277"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gutil" initials="i" lastIdx="1" clrIdx="0">
    <p:extLst>
      <p:ext uri="{19B8F6BF-5375-455C-9EA6-DF929625EA0E}">
        <p15:presenceInfo xmlns:p15="http://schemas.microsoft.com/office/powerpoint/2012/main" userId="S-1-5-21-2138664166-620177494-281947949-115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1B11"/>
    <a:srgbClr val="045278"/>
    <a:srgbClr val="99DFD7"/>
    <a:srgbClr val="36AB9C"/>
    <a:srgbClr val="80E1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4602"/>
  </p:normalViewPr>
  <p:slideViewPr>
    <p:cSldViewPr snapToGrid="0" snapToObjects="1">
      <p:cViewPr varScale="1">
        <p:scale>
          <a:sx n="41" d="100"/>
          <a:sy n="41" d="100"/>
        </p:scale>
        <p:origin x="6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D7E84D7-0EBB-8A4D-AF1B-23A30206D7F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395261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7E84D7-0EBB-8A4D-AF1B-23A30206D7F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322597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7E84D7-0EBB-8A4D-AF1B-23A30206D7F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374035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7E84D7-0EBB-8A4D-AF1B-23A30206D7F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13104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D7E84D7-0EBB-8A4D-AF1B-23A30206D7F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99509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D7E84D7-0EBB-8A4D-AF1B-23A30206D7F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323554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D7E84D7-0EBB-8A4D-AF1B-23A30206D7FD}"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242438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D7E84D7-0EBB-8A4D-AF1B-23A30206D7F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26436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84D7-0EBB-8A4D-AF1B-23A30206D7FD}"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31609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D7E84D7-0EBB-8A4D-AF1B-23A30206D7F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281631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D7E84D7-0EBB-8A4D-AF1B-23A30206D7F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1BDD1-9B1D-7D46-9096-5394C83E7833}" type="slidenum">
              <a:rPr lang="en-US" smtClean="0"/>
              <a:t>‹#›</a:t>
            </a:fld>
            <a:endParaRPr lang="en-US"/>
          </a:p>
        </p:txBody>
      </p:sp>
    </p:spTree>
    <p:extLst>
      <p:ext uri="{BB962C8B-B14F-4D97-AF65-F5344CB8AC3E}">
        <p14:creationId xmlns:p14="http://schemas.microsoft.com/office/powerpoint/2010/main" val="202538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84D7-0EBB-8A4D-AF1B-23A30206D7FD}" type="datetimeFigureOut">
              <a:rPr lang="en-US" smtClean="0"/>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1BDD1-9B1D-7D46-9096-5394C83E7833}" type="slidenum">
              <a:rPr lang="en-US" smtClean="0"/>
              <a:t>‹#›</a:t>
            </a:fld>
            <a:endParaRPr lang="en-US"/>
          </a:p>
        </p:txBody>
      </p:sp>
    </p:spTree>
    <p:extLst>
      <p:ext uri="{BB962C8B-B14F-4D97-AF65-F5344CB8AC3E}">
        <p14:creationId xmlns:p14="http://schemas.microsoft.com/office/powerpoint/2010/main" val="263075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waterloo.ca/centre-for-teaching-excellence/teaching-resources/teaching-tips/assessing-student-work/grading-and-feedback/responding-writ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wac.colostate.edu/intro/pop5.c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0488" y="3474693"/>
            <a:ext cx="2355978" cy="2355978"/>
          </a:xfrm>
          <a:prstGeom prst="rect">
            <a:avLst/>
          </a:prstGeom>
        </p:spPr>
      </p:pic>
      <p:sp>
        <p:nvSpPr>
          <p:cNvPr id="2" name="Title 1"/>
          <p:cNvSpPr>
            <a:spLocks noGrp="1"/>
          </p:cNvSpPr>
          <p:nvPr>
            <p:ph type="ctrTitle"/>
          </p:nvPr>
        </p:nvSpPr>
        <p:spPr>
          <a:xfrm>
            <a:off x="2514740" y="2624504"/>
            <a:ext cx="6352031" cy="1150103"/>
          </a:xfrm>
        </p:spPr>
        <p:txBody>
          <a:bodyPr>
            <a:noAutofit/>
          </a:bodyPr>
          <a:lstStyle/>
          <a:p>
            <a:r>
              <a:rPr lang="en-CA" sz="3200" b="1" dirty="0">
                <a:latin typeface="Helvetica" panose="020B0604020202020204" pitchFamily="34" charset="0"/>
                <a:cs typeface="Helvetica" panose="020B0604020202020204" pitchFamily="34" charset="0"/>
              </a:rPr>
              <a:t>Low </a:t>
            </a:r>
            <a:r>
              <a:rPr lang="en-CA" sz="3200" b="1" dirty="0" smtClean="0">
                <a:latin typeface="Helvetica" panose="020B0604020202020204" pitchFamily="34" charset="0"/>
                <a:cs typeface="Helvetica" panose="020B0604020202020204" pitchFamily="34" charset="0"/>
              </a:rPr>
              <a:t>Stakes </a:t>
            </a:r>
            <a:br>
              <a:rPr lang="en-CA" sz="3200" b="1" dirty="0" smtClean="0">
                <a:latin typeface="Helvetica" panose="020B0604020202020204" pitchFamily="34" charset="0"/>
                <a:cs typeface="Helvetica" panose="020B0604020202020204" pitchFamily="34" charset="0"/>
              </a:rPr>
            </a:br>
            <a:r>
              <a:rPr lang="en-CA" sz="3200" b="1" dirty="0" smtClean="0">
                <a:latin typeface="Helvetica" panose="020B0604020202020204" pitchFamily="34" charset="0"/>
                <a:cs typeface="Helvetica" panose="020B0604020202020204" pitchFamily="34" charset="0"/>
              </a:rPr>
              <a:t>Writing Assignments</a:t>
            </a:r>
            <a:endParaRPr lang="en-CA" sz="3200" b="1"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spTree>
    <p:extLst>
      <p:ext uri="{BB962C8B-B14F-4D97-AF65-F5344CB8AC3E}">
        <p14:creationId xmlns:p14="http://schemas.microsoft.com/office/powerpoint/2010/main" val="215943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336" y="6052352"/>
            <a:ext cx="8543925" cy="1143000"/>
          </a:xfrm>
        </p:spPr>
        <p:txBody>
          <a:bodyPr>
            <a:normAutofit/>
          </a:bodyPr>
          <a:lstStyle/>
          <a:p>
            <a:pPr algn="l"/>
            <a:r>
              <a:rPr lang="en-US" sz="1000" dirty="0" smtClean="0">
                <a:latin typeface="Arial" panose="020B0604020202020204" pitchFamily="34" charset="0"/>
                <a:cs typeface="Arial" panose="020B0604020202020204" pitchFamily="34" charset="0"/>
              </a:rPr>
              <a:t>The following Low-Stakes Activities are cited from the </a:t>
            </a:r>
            <a:r>
              <a:rPr lang="en-US" sz="1000" dirty="0">
                <a:latin typeface="Arial" panose="020B0604020202020204" pitchFamily="34" charset="0"/>
                <a:cs typeface="Arial" panose="020B0604020202020204" pitchFamily="34" charset="0"/>
              </a:rPr>
              <a:t>U</a:t>
            </a:r>
            <a:r>
              <a:rPr lang="en-US" sz="1000" dirty="0" smtClean="0">
                <a:latin typeface="Arial" panose="020B0604020202020204" pitchFamily="34" charset="0"/>
                <a:cs typeface="Arial" panose="020B0604020202020204" pitchFamily="34" charset="0"/>
              </a:rPr>
              <a:t>niversity </a:t>
            </a:r>
            <a:r>
              <a:rPr lang="en-US" sz="1000" dirty="0">
                <a:latin typeface="Arial" panose="020B0604020202020204" pitchFamily="34" charset="0"/>
                <a:cs typeface="Arial" panose="020B0604020202020204" pitchFamily="34" charset="0"/>
              </a:rPr>
              <a:t>of </a:t>
            </a:r>
            <a:r>
              <a:rPr lang="en-US" sz="1000" dirty="0" smtClean="0">
                <a:latin typeface="Arial" panose="020B0604020202020204" pitchFamily="34" charset="0"/>
                <a:cs typeface="Arial" panose="020B0604020202020204" pitchFamily="34" charset="0"/>
              </a:rPr>
              <a:t>Waterloo</a:t>
            </a:r>
            <a:r>
              <a:rPr lang="en-US" sz="1000" dirty="0">
                <a:latin typeface="Arial" panose="020B0604020202020204" pitchFamily="34" charset="0"/>
                <a:cs typeface="Arial" panose="020B0604020202020204" pitchFamily="34" charset="0"/>
              </a:rPr>
              <a:t>: https://uwaterloo.ca/centre-for-teaching-excellence/teaching-resources/teaching-tips/developing-assignments/cross-discipline-skills/low-stakes-writing-assignments</a:t>
            </a:r>
            <a:endParaRPr lang="en-CA" sz="1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4324" y="1925732"/>
            <a:ext cx="8229600" cy="994889"/>
          </a:xfrm>
        </p:spPr>
        <p:txBody>
          <a:bodyPr>
            <a:normAutofit/>
          </a:bodyPr>
          <a:lstStyle/>
          <a:p>
            <a:pPr marL="0" indent="0">
              <a:buNone/>
            </a:pPr>
            <a:r>
              <a:rPr lang="en-CA" sz="1800" b="1" dirty="0" smtClean="0">
                <a:latin typeface="Arial" panose="020B0604020202020204" pitchFamily="34" charset="0"/>
                <a:cs typeface="Arial" panose="020B0604020202020204" pitchFamily="34" charset="0"/>
              </a:rPr>
              <a:t>For </a:t>
            </a:r>
            <a:r>
              <a:rPr lang="en-CA" sz="1800" b="1" dirty="0">
                <a:latin typeface="Arial" panose="020B0604020202020204" pitchFamily="34" charset="0"/>
                <a:cs typeface="Arial" panose="020B0604020202020204" pitchFamily="34" charset="0"/>
              </a:rPr>
              <a:t>tips on how to respond to high- and low-stakes writing effectively </a:t>
            </a:r>
            <a:r>
              <a:rPr lang="en-CA" sz="1800" dirty="0">
                <a:latin typeface="Arial" panose="020B0604020202020204" pitchFamily="34" charset="0"/>
                <a:cs typeface="Arial" panose="020B0604020202020204" pitchFamily="34" charset="0"/>
              </a:rPr>
              <a:t>and efficiently, see the </a:t>
            </a:r>
            <a:r>
              <a:rPr lang="en-CA" sz="1800" dirty="0" smtClean="0">
                <a:latin typeface="Arial" panose="020B0604020202020204" pitchFamily="34" charset="0"/>
                <a:cs typeface="Arial" panose="020B0604020202020204" pitchFamily="34" charset="0"/>
              </a:rPr>
              <a:t>University of Waterloo </a:t>
            </a:r>
            <a:r>
              <a:rPr lang="en-CA" sz="1800" dirty="0">
                <a:latin typeface="Arial" panose="020B0604020202020204" pitchFamily="34" charset="0"/>
                <a:cs typeface="Arial" panose="020B0604020202020204" pitchFamily="34" charset="0"/>
              </a:rPr>
              <a:t>teaching </a:t>
            </a:r>
            <a:r>
              <a:rPr lang="en-CA" sz="1800" dirty="0" smtClean="0">
                <a:latin typeface="Arial" panose="020B0604020202020204" pitchFamily="34" charset="0"/>
                <a:cs typeface="Arial" panose="020B0604020202020204" pitchFamily="34" charset="0"/>
              </a:rPr>
              <a:t>tip sheet </a:t>
            </a:r>
            <a:r>
              <a:rPr lang="en-CA" sz="1800" dirty="0">
                <a:latin typeface="Arial" panose="020B0604020202020204" pitchFamily="34" charset="0"/>
                <a:cs typeface="Arial" panose="020B0604020202020204" pitchFamily="34" charset="0"/>
              </a:rPr>
              <a:t>titled “</a:t>
            </a:r>
            <a:r>
              <a:rPr lang="en-CA" sz="1800" dirty="0">
                <a:latin typeface="Arial" panose="020B0604020202020204" pitchFamily="34" charset="0"/>
                <a:cs typeface="Arial" panose="020B0604020202020204" pitchFamily="34" charset="0"/>
                <a:hlinkClick r:id="rId2"/>
              </a:rPr>
              <a:t>Responding to Writing Assignments: Managing the Paper Load</a:t>
            </a:r>
            <a:r>
              <a:rPr lang="en-CA"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sp>
        <p:nvSpPr>
          <p:cNvPr id="5" name="Rectangle 4"/>
          <p:cNvSpPr/>
          <p:nvPr/>
        </p:nvSpPr>
        <p:spPr>
          <a:xfrm>
            <a:off x="395998" y="3134196"/>
            <a:ext cx="8147926" cy="2031325"/>
          </a:xfrm>
          <a:prstGeom prst="rect">
            <a:avLst/>
          </a:prstGeom>
          <a:solidFill>
            <a:schemeClr val="bg2">
              <a:lumMod val="90000"/>
            </a:schemeClr>
          </a:solidFill>
        </p:spPr>
        <p:txBody>
          <a:bodyPr wrap="square">
            <a:spAutoFit/>
          </a:bodyPr>
          <a:lstStyle/>
          <a:p>
            <a:r>
              <a:rPr lang="en-CA" b="1" dirty="0">
                <a:latin typeface="Arial" panose="020B0604020202020204" pitchFamily="34" charset="0"/>
                <a:cs typeface="Arial" panose="020B0604020202020204" pitchFamily="34" charset="0"/>
              </a:rPr>
              <a:t>The following pdf </a:t>
            </a:r>
            <a:r>
              <a:rPr lang="en-CA" dirty="0">
                <a:latin typeface="Arial" panose="020B0604020202020204" pitchFamily="34" charset="0"/>
                <a:cs typeface="Arial" panose="020B0604020202020204" pitchFamily="34" charset="0"/>
              </a:rPr>
              <a:t>explains a number of low-stakes writing activities that may be useful in different classroom settings.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Before you try any of these ideas, consider your students and your course teaching objectives. Just because a writing assignment idea looks like a fun or worthwhile activity does not mean that it will help you reach your teaching goals. </a:t>
            </a:r>
          </a:p>
        </p:txBody>
      </p:sp>
    </p:spTree>
    <p:extLst>
      <p:ext uri="{BB962C8B-B14F-4D97-AF65-F5344CB8AC3E}">
        <p14:creationId xmlns:p14="http://schemas.microsoft.com/office/powerpoint/2010/main" val="284040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sp>
        <p:nvSpPr>
          <p:cNvPr id="7" name="Rectangle 6"/>
          <p:cNvSpPr/>
          <p:nvPr/>
        </p:nvSpPr>
        <p:spPr>
          <a:xfrm>
            <a:off x="455781" y="3314876"/>
            <a:ext cx="8510797" cy="646331"/>
          </a:xfrm>
          <a:prstGeom prst="rect">
            <a:avLst/>
          </a:prstGeom>
          <a:ln w="28575">
            <a:solidFill>
              <a:schemeClr val="accent1">
                <a:lumMod val="75000"/>
              </a:schemeClr>
            </a:solidFill>
          </a:ln>
        </p:spPr>
        <p:txBody>
          <a:bodyPr wrap="square">
            <a:spAutoFit/>
          </a:bodyPr>
          <a:lstStyle/>
          <a:p>
            <a:r>
              <a:rPr lang="en-CA" dirty="0">
                <a:latin typeface="Helvetica" panose="020B0604020202020204" pitchFamily="34" charset="0"/>
                <a:cs typeface="Helvetica" panose="020B0604020202020204" pitchFamily="34" charset="0"/>
              </a:rPr>
              <a:t>Here are </a:t>
            </a:r>
            <a:r>
              <a:rPr lang="en-CA" dirty="0">
                <a:latin typeface="Helvetica" panose="020B0604020202020204" pitchFamily="34" charset="0"/>
                <a:cs typeface="Helvetica" panose="020B0604020202020204" pitchFamily="34" charset="0"/>
                <a:hlinkClick r:id="rId4"/>
              </a:rPr>
              <a:t>19 additional low-stakes activities </a:t>
            </a:r>
            <a:r>
              <a:rPr lang="en-CA" dirty="0">
                <a:latin typeface="Helvetica" panose="020B0604020202020204" pitchFamily="34" charset="0"/>
                <a:cs typeface="Helvetica" panose="020B0604020202020204" pitchFamily="34" charset="0"/>
              </a:rPr>
              <a:t> from the WAC Clearinghouse that you can use in your class to increase students’ writing and daily communication</a:t>
            </a:r>
            <a:r>
              <a:rPr lang="en-CA" dirty="0" smtClean="0">
                <a:latin typeface="Helvetica" panose="020B0604020202020204" pitchFamily="34" charset="0"/>
                <a:cs typeface="Helvetica" panose="020B0604020202020204" pitchFamily="34" charset="0"/>
              </a:rPr>
              <a:t>.</a:t>
            </a:r>
            <a:endParaRPr lang="en-CA" dirty="0"/>
          </a:p>
        </p:txBody>
      </p:sp>
      <p:sp>
        <p:nvSpPr>
          <p:cNvPr id="9" name="Rectangle 8"/>
          <p:cNvSpPr/>
          <p:nvPr/>
        </p:nvSpPr>
        <p:spPr>
          <a:xfrm>
            <a:off x="360247" y="4432833"/>
            <a:ext cx="8510797" cy="646331"/>
          </a:xfrm>
          <a:prstGeom prst="rect">
            <a:avLst/>
          </a:prstGeom>
        </p:spPr>
        <p:txBody>
          <a:bodyPr wrap="square">
            <a:spAutoFit/>
          </a:bodyPr>
          <a:lstStyle/>
          <a:p>
            <a:r>
              <a:rPr lang="en-CA" b="1" dirty="0">
                <a:latin typeface="Helvetica" panose="020B0604020202020204" pitchFamily="34" charset="0"/>
                <a:cs typeface="Helvetica" panose="020B0604020202020204" pitchFamily="34" charset="0"/>
              </a:rPr>
              <a:t>Listed below are some </a:t>
            </a:r>
            <a:r>
              <a:rPr lang="en-CA" b="1" dirty="0">
                <a:solidFill>
                  <a:schemeClr val="tx2">
                    <a:lumMod val="75000"/>
                  </a:schemeClr>
                </a:solidFill>
                <a:latin typeface="Helvetica" panose="020B0604020202020204" pitchFamily="34" charset="0"/>
                <a:cs typeface="Helvetica" panose="020B0604020202020204" pitchFamily="34" charset="0"/>
              </a:rPr>
              <a:t>examples</a:t>
            </a:r>
            <a:r>
              <a:rPr lang="en-CA" b="1" dirty="0">
                <a:latin typeface="Helvetica" panose="020B0604020202020204" pitchFamily="34" charset="0"/>
                <a:cs typeface="Helvetica" panose="020B0604020202020204" pitchFamily="34" charset="0"/>
              </a:rPr>
              <a:t> </a:t>
            </a:r>
            <a:r>
              <a:rPr lang="en-CA" i="1" dirty="0">
                <a:latin typeface="Helvetica" panose="020B0604020202020204" pitchFamily="34" charset="0"/>
                <a:cs typeface="Helvetica" panose="020B0604020202020204" pitchFamily="34" charset="0"/>
              </a:rPr>
              <a:t>(</a:t>
            </a:r>
            <a:r>
              <a:rPr lang="en-CA" sz="1600" i="1" dirty="0">
                <a:latin typeface="Helvetica" panose="020B0604020202020204" pitchFamily="34" charset="0"/>
                <a:cs typeface="Helvetica" panose="020B0604020202020204" pitchFamily="34" charset="0"/>
              </a:rPr>
              <a:t>from the WAC Clearinghouse</a:t>
            </a:r>
            <a:r>
              <a:rPr lang="en-CA" i="1" dirty="0">
                <a:latin typeface="Helvetica" panose="020B0604020202020204" pitchFamily="34" charset="0"/>
                <a:cs typeface="Helvetica" panose="020B0604020202020204" pitchFamily="34" charset="0"/>
              </a:rPr>
              <a:t>) </a:t>
            </a:r>
            <a:r>
              <a:rPr lang="en-CA" b="1" dirty="0">
                <a:latin typeface="Helvetica" panose="020B0604020202020204" pitchFamily="34" charset="0"/>
                <a:cs typeface="Helvetica" panose="020B0604020202020204" pitchFamily="34" charset="0"/>
              </a:rPr>
              <a:t>of </a:t>
            </a:r>
            <a:r>
              <a:rPr lang="en-CA" b="1" dirty="0">
                <a:solidFill>
                  <a:schemeClr val="tx2">
                    <a:lumMod val="75000"/>
                  </a:schemeClr>
                </a:solidFill>
                <a:latin typeface="Helvetica" panose="020B0604020202020204" pitchFamily="34" charset="0"/>
                <a:cs typeface="Helvetica" panose="020B0604020202020204" pitchFamily="34" charset="0"/>
              </a:rPr>
              <a:t>Low-Stakes writing activities</a:t>
            </a:r>
            <a:r>
              <a:rPr lang="en-CA" b="1" dirty="0">
                <a:latin typeface="Helvetica" panose="020B0604020202020204" pitchFamily="34" charset="0"/>
                <a:cs typeface="Helvetica" panose="020B0604020202020204" pitchFamily="34" charset="0"/>
              </a:rPr>
              <a:t> for day to day classes</a:t>
            </a:r>
            <a:endParaRPr lang="en-CA" dirty="0"/>
          </a:p>
        </p:txBody>
      </p:sp>
      <p:sp>
        <p:nvSpPr>
          <p:cNvPr id="2" name="TextBox 1"/>
          <p:cNvSpPr txBox="1"/>
          <p:nvPr/>
        </p:nvSpPr>
        <p:spPr>
          <a:xfrm>
            <a:off x="3193576" y="2043505"/>
            <a:ext cx="2164054" cy="646331"/>
          </a:xfrm>
          <a:prstGeom prst="rect">
            <a:avLst/>
          </a:prstGeom>
          <a:noFill/>
        </p:spPr>
        <p:txBody>
          <a:bodyPr wrap="none" rtlCol="0">
            <a:spAutoFit/>
          </a:bodyPr>
          <a:lstStyle/>
          <a:p>
            <a:r>
              <a:rPr lang="en-US" sz="3600" dirty="0" smtClean="0">
                <a:solidFill>
                  <a:schemeClr val="tx2">
                    <a:lumMod val="75000"/>
                  </a:schemeClr>
                </a:solidFill>
              </a:rPr>
              <a:t>Examples?</a:t>
            </a:r>
            <a:endParaRPr lang="en-CA" sz="3600" dirty="0">
              <a:solidFill>
                <a:schemeClr val="tx2">
                  <a:lumMod val="75000"/>
                </a:schemeClr>
              </a:solidFill>
            </a:endParaRPr>
          </a:p>
        </p:txBody>
      </p:sp>
    </p:spTree>
    <p:extLst>
      <p:ext uri="{BB962C8B-B14F-4D97-AF65-F5344CB8AC3E}">
        <p14:creationId xmlns:p14="http://schemas.microsoft.com/office/powerpoint/2010/main" val="292157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32865733"/>
              </p:ext>
            </p:extLst>
          </p:nvPr>
        </p:nvGraphicFramePr>
        <p:xfrm>
          <a:off x="360247" y="2060264"/>
          <a:ext cx="8510797" cy="4023360"/>
        </p:xfrm>
        <a:graphic>
          <a:graphicData uri="http://schemas.openxmlformats.org/drawingml/2006/table">
            <a:tbl>
              <a:tblPr firstRow="1" bandRow="1">
                <a:tableStyleId>{5C22544A-7EE6-4342-B048-85BDC9FD1C3A}</a:tableStyleId>
              </a:tblPr>
              <a:tblGrid>
                <a:gridCol w="568109">
                  <a:extLst>
                    <a:ext uri="{9D8B030D-6E8A-4147-A177-3AD203B41FA5}">
                      <a16:colId xmlns:a16="http://schemas.microsoft.com/office/drawing/2014/main" val="20000"/>
                    </a:ext>
                  </a:extLst>
                </a:gridCol>
                <a:gridCol w="7942688">
                  <a:extLst>
                    <a:ext uri="{9D8B030D-6E8A-4147-A177-3AD203B41FA5}">
                      <a16:colId xmlns:a16="http://schemas.microsoft.com/office/drawing/2014/main" val="20001"/>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Helvetica" panose="020B0604020202020204" pitchFamily="34" charset="0"/>
                          <a:cs typeface="Helvetica" panose="020B0604020202020204" pitchFamily="34" charset="0"/>
                        </a:rPr>
                        <a:t>1</a:t>
                      </a:r>
                      <a:endParaRPr lang="en-CA" sz="1800" dirty="0" smtClean="0">
                        <a:solidFill>
                          <a:schemeClr val="bg1"/>
                        </a:solidFill>
                        <a:latin typeface="Helvetica" panose="020B0604020202020204" pitchFamily="34" charset="0"/>
                        <a:cs typeface="Helvetica" panose="020B0604020202020204" pitchFamily="34" charset="0"/>
                      </a:endParaRPr>
                    </a:p>
                  </a:txBody>
                  <a:tcPr anchor="ctr">
                    <a:solidFill>
                      <a:schemeClr val="accent3">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solidFill>
                            <a:schemeClr val="bg1"/>
                          </a:solidFill>
                          <a:latin typeface="Helvetica" panose="020B0604020202020204" pitchFamily="34" charset="0"/>
                          <a:cs typeface="Helvetica" panose="020B0604020202020204" pitchFamily="34" charset="0"/>
                        </a:rPr>
                        <a:t/>
                      </a:r>
                      <a:br>
                        <a:rPr lang="en-CA" sz="1800" dirty="0" smtClean="0">
                          <a:solidFill>
                            <a:schemeClr val="bg1"/>
                          </a:solidFill>
                          <a:latin typeface="Helvetica" panose="020B0604020202020204" pitchFamily="34" charset="0"/>
                          <a:cs typeface="Helvetica" panose="020B0604020202020204" pitchFamily="34" charset="0"/>
                        </a:rPr>
                      </a:br>
                      <a:r>
                        <a:rPr lang="en-CA" sz="1800" dirty="0" smtClean="0">
                          <a:solidFill>
                            <a:schemeClr val="bg1"/>
                          </a:solidFill>
                          <a:latin typeface="Helvetica" panose="020B0604020202020204" pitchFamily="34" charset="0"/>
                          <a:cs typeface="Helvetica" panose="020B0604020202020204" pitchFamily="34" charset="0"/>
                        </a:rPr>
                        <a:t>Unassessed Writing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800" dirty="0" smtClean="0">
                        <a:solidFill>
                          <a:schemeClr val="bg1"/>
                        </a:solidFill>
                        <a:latin typeface="Helvetica" panose="020B0604020202020204" pitchFamily="34" charset="0"/>
                        <a:cs typeface="Helvetica" panose="020B0604020202020204" pitchFamily="34" charset="0"/>
                      </a:endParaRPr>
                    </a:p>
                  </a:txBody>
                  <a:tcPr anchor="ctr">
                    <a:solidFill>
                      <a:schemeClr val="accent3">
                        <a:lumMod val="75000"/>
                      </a:schemeClr>
                    </a:solidFill>
                  </a:tcPr>
                </a:tc>
                <a:extLst>
                  <a:ext uri="{0D108BD9-81ED-4DB2-BD59-A6C34878D82A}">
                    <a16:rowId xmlns:a16="http://schemas.microsoft.com/office/drawing/2014/main" val="10000"/>
                  </a:ext>
                </a:extLst>
              </a:tr>
              <a:tr h="370840">
                <a:tc gridSpan="2">
                  <a:txBody>
                    <a:bodyPr/>
                    <a:lstStyle/>
                    <a:p>
                      <a:pPr marL="285750" indent="-285750">
                        <a:buFont typeface="Arial" panose="020B0604020202020204" pitchFamily="34" charset="0"/>
                        <a:buChar char="•"/>
                      </a:pPr>
                      <a:r>
                        <a:rPr lang="en-CA" sz="1800" b="1" dirty="0" smtClean="0">
                          <a:latin typeface="Arial" panose="020B0604020202020204" pitchFamily="34" charset="0"/>
                          <a:cs typeface="Arial" panose="020B0604020202020204" pitchFamily="34" charset="0"/>
                        </a:rPr>
                        <a:t>Unassessed activities </a:t>
                      </a:r>
                      <a:r>
                        <a:rPr lang="en-CA" sz="1800" dirty="0" smtClean="0">
                          <a:latin typeface="Arial" panose="020B0604020202020204" pitchFamily="34" charset="0"/>
                          <a:cs typeface="Arial" panose="020B0604020202020204" pitchFamily="34" charset="0"/>
                        </a:rPr>
                        <a:t>are typically informal and are often built into day-to-day teaching. </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These exercises can give students an opportunity to reflect on their acquisition of course concepts or to brainstorm new ideas. For example, a free-writing exercise might ask students to brainstorm ideas or concepts in writing before sharing them in a group discussion. </a:t>
                      </a:r>
                    </a:p>
                    <a:p>
                      <a:pPr marL="285750" indent="-285750">
                        <a:buFont typeface="Arial" panose="020B0604020202020204" pitchFamily="34" charset="0"/>
                        <a:buChar char="•"/>
                      </a:pPr>
                      <a:r>
                        <a:rPr lang="en-CA" sz="1800" dirty="0" smtClean="0">
                          <a:latin typeface="Arial" panose="020B0604020202020204" pitchFamily="34" charset="0"/>
                          <a:cs typeface="Arial" panose="020B0604020202020204" pitchFamily="34" charset="0"/>
                        </a:rPr>
                        <a:t>The purpose is not to test students’ knowledge or mastery of subject matter, but one side benefit may be an opportunity for the instructor to diagnose whether students have learned and are able to apply course concepts or whether additional discussion is warranted. </a:t>
                      </a:r>
                    </a:p>
                    <a:p>
                      <a:pPr marL="285750" indent="-285750">
                        <a:buFont typeface="Arial" panose="020B0604020202020204" pitchFamily="34" charset="0"/>
                        <a:buChar char="•"/>
                      </a:pPr>
                      <a:endParaRPr lang="en-CA" sz="1800" dirty="0" smtClean="0">
                        <a:latin typeface="Arial" panose="020B0604020202020204" pitchFamily="34" charset="0"/>
                        <a:cs typeface="Arial" panose="020B0604020202020204" pitchFamily="34" charset="0"/>
                      </a:endParaRPr>
                    </a:p>
                  </a:txBody>
                  <a:tcPr anchor="ctr"/>
                </a:tc>
                <a:tc hMerge="1">
                  <a:txBody>
                    <a:bodyPr/>
                    <a:lstStyle/>
                    <a:p>
                      <a:pPr marL="0" indent="0" algn="ctr">
                        <a:buFont typeface="Arial" panose="020B0604020202020204" pitchFamily="34" charset="0"/>
                        <a:buNone/>
                      </a:pPr>
                      <a:endParaRPr lang="en-CA" sz="2400" b="1"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8879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564029433"/>
              </p:ext>
            </p:extLst>
          </p:nvPr>
        </p:nvGraphicFramePr>
        <p:xfrm>
          <a:off x="361666" y="1818564"/>
          <a:ext cx="8229600" cy="4572000"/>
        </p:xfrm>
        <a:graphic>
          <a:graphicData uri="http://schemas.openxmlformats.org/drawingml/2006/table">
            <a:tbl>
              <a:tblPr firstRow="1" bandRow="1">
                <a:tableStyleId>{5C22544A-7EE6-4342-B048-85BDC9FD1C3A}</a:tableStyleId>
              </a:tblPr>
              <a:tblGrid>
                <a:gridCol w="593677">
                  <a:extLst>
                    <a:ext uri="{9D8B030D-6E8A-4147-A177-3AD203B41FA5}">
                      <a16:colId xmlns:a16="http://schemas.microsoft.com/office/drawing/2014/main" val="20000"/>
                    </a:ext>
                  </a:extLst>
                </a:gridCol>
                <a:gridCol w="7635923">
                  <a:extLst>
                    <a:ext uri="{9D8B030D-6E8A-4147-A177-3AD203B41FA5}">
                      <a16:colId xmlns:a16="http://schemas.microsoft.com/office/drawing/2014/main" val="20001"/>
                    </a:ext>
                  </a:extLst>
                </a:gridCol>
              </a:tblGrid>
              <a:tr h="370840">
                <a:tc>
                  <a:txBody>
                    <a:bodyPr/>
                    <a:lstStyle/>
                    <a:p>
                      <a:pPr algn="ctr"/>
                      <a:r>
                        <a:rPr lang="en-US" sz="2400" dirty="0" smtClean="0">
                          <a:solidFill>
                            <a:schemeClr val="bg1"/>
                          </a:solidFill>
                        </a:rPr>
                        <a:t>2</a:t>
                      </a:r>
                      <a:endParaRPr lang="en-CA" sz="2400" dirty="0">
                        <a:solidFill>
                          <a:schemeClr val="bg1"/>
                        </a:solidFill>
                      </a:endParaRPr>
                    </a:p>
                  </a:txBody>
                  <a:tcPr anchor="ctr">
                    <a:solidFill>
                      <a:schemeClr val="accent3">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bg1"/>
                          </a:solidFill>
                          <a:latin typeface="Helvetica" panose="020B0604020202020204" pitchFamily="34" charset="0"/>
                          <a:cs typeface="Helvetica" panose="020B0604020202020204" pitchFamily="34" charset="0"/>
                        </a:rPr>
                        <a:t/>
                      </a:r>
                      <a:br>
                        <a:rPr lang="en-CA" dirty="0" smtClean="0">
                          <a:solidFill>
                            <a:schemeClr val="bg1"/>
                          </a:solidFill>
                          <a:latin typeface="Helvetica" panose="020B0604020202020204" pitchFamily="34" charset="0"/>
                          <a:cs typeface="Helvetica" panose="020B0604020202020204" pitchFamily="34" charset="0"/>
                        </a:rPr>
                      </a:br>
                      <a:r>
                        <a:rPr lang="en-CA" dirty="0" smtClean="0">
                          <a:solidFill>
                            <a:schemeClr val="bg1"/>
                          </a:solidFill>
                          <a:latin typeface="Helvetica" panose="020B0604020202020204" pitchFamily="34" charset="0"/>
                          <a:cs typeface="Helvetica" panose="020B0604020202020204" pitchFamily="34" charset="0"/>
                        </a:rPr>
                        <a:t>The Minute Paper</a:t>
                      </a:r>
                      <a:br>
                        <a:rPr lang="en-CA" dirty="0" smtClean="0">
                          <a:solidFill>
                            <a:schemeClr val="bg1"/>
                          </a:solidFill>
                          <a:latin typeface="Helvetica" panose="020B0604020202020204" pitchFamily="34" charset="0"/>
                          <a:cs typeface="Helvetica" panose="020B0604020202020204" pitchFamily="34" charset="0"/>
                        </a:rPr>
                      </a:br>
                      <a:endParaRPr lang="en-CA" dirty="0" smtClean="0">
                        <a:solidFill>
                          <a:schemeClr val="bg1"/>
                        </a:solidFill>
                        <a:latin typeface="Helvetica" panose="020B0604020202020204" pitchFamily="34" charset="0"/>
                        <a:cs typeface="Helvetica" panose="020B0604020202020204" pitchFamily="34" charset="0"/>
                      </a:endParaRPr>
                    </a:p>
                  </a:txBody>
                  <a:tcPr anchor="ctr">
                    <a:solidFill>
                      <a:schemeClr val="accent3">
                        <a:lumMod val="75000"/>
                      </a:schemeClr>
                    </a:solidFill>
                  </a:tcPr>
                </a:tc>
                <a:extLst>
                  <a:ext uri="{0D108BD9-81ED-4DB2-BD59-A6C34878D82A}">
                    <a16:rowId xmlns:a16="http://schemas.microsoft.com/office/drawing/2014/main" val="10000"/>
                  </a:ext>
                </a:extLst>
              </a:tr>
              <a:tr h="370840">
                <a:tc gridSpan="2">
                  <a:txBody>
                    <a:bodyPr/>
                    <a:lstStyle/>
                    <a:p>
                      <a:pPr marL="0" indent="0">
                        <a:buNone/>
                      </a:pPr>
                      <a:r>
                        <a:rPr lang="en-CA" b="1" dirty="0" smtClean="0">
                          <a:latin typeface="Helvetica" panose="020B0604020202020204" pitchFamily="34" charset="0"/>
                          <a:cs typeface="Helvetica" panose="020B0604020202020204" pitchFamily="34" charset="0"/>
                        </a:rPr>
                        <a:t>The minute paper </a:t>
                      </a:r>
                      <a:r>
                        <a:rPr lang="en-CA" dirty="0" smtClean="0">
                          <a:latin typeface="Helvetica" panose="020B0604020202020204" pitchFamily="34" charset="0"/>
                          <a:cs typeface="Helvetica" panose="020B0604020202020204" pitchFamily="34" charset="0"/>
                        </a:rPr>
                        <a:t>is a burst of short writing, usually conducted at the beginning of the class as a bridge linking back to the preceding class, or at the end of the class, offering students the opportunity to respond to concepts, readings or ideas presented that day. </a:t>
                      </a:r>
                    </a:p>
                    <a:p>
                      <a:pPr marL="0" indent="0">
                        <a:buNone/>
                      </a:pPr>
                      <a:endParaRPr lang="en-CA" dirty="0" smtClean="0">
                        <a:latin typeface="Helvetica" panose="020B0604020202020204" pitchFamily="34" charset="0"/>
                        <a:cs typeface="Helvetica" panose="020B0604020202020204" pitchFamily="34" charset="0"/>
                      </a:endParaRPr>
                    </a:p>
                    <a:p>
                      <a:pPr marL="0" indent="0">
                        <a:buNone/>
                      </a:pPr>
                      <a:r>
                        <a:rPr lang="en-CA" dirty="0" smtClean="0">
                          <a:latin typeface="Helvetica" panose="020B0604020202020204" pitchFamily="34" charset="0"/>
                          <a:cs typeface="Helvetica" panose="020B0604020202020204" pitchFamily="34" charset="0"/>
                        </a:rPr>
                        <a:t>Minute papers may also </a:t>
                      </a:r>
                      <a:r>
                        <a:rPr lang="en-CA" b="1" dirty="0" smtClean="0">
                          <a:latin typeface="Helvetica" panose="020B0604020202020204" pitchFamily="34" charset="0"/>
                          <a:cs typeface="Helvetica" panose="020B0604020202020204" pitchFamily="34" charset="0"/>
                        </a:rPr>
                        <a:t>break up a longer class session</a:t>
                      </a:r>
                      <a:r>
                        <a:rPr lang="en-CA" dirty="0" smtClean="0">
                          <a:latin typeface="Helvetica" panose="020B0604020202020204" pitchFamily="34" charset="0"/>
                          <a:cs typeface="Helvetica" panose="020B0604020202020204" pitchFamily="34" charset="0"/>
                        </a:rPr>
                        <a:t>, offering a change of pace. The minute paper may involve students free-writing on a blank paper in response to a question or prompt posted on a PowerPoint or jotted more spontaneously on the blackboard. </a:t>
                      </a:r>
                    </a:p>
                    <a:p>
                      <a:pPr marL="0" indent="0">
                        <a:buNone/>
                      </a:pPr>
                      <a:endParaRPr lang="en-CA" dirty="0" smtClean="0">
                        <a:latin typeface="Helvetica" panose="020B0604020202020204" pitchFamily="34" charset="0"/>
                        <a:cs typeface="Helvetica" panose="020B0604020202020204" pitchFamily="34" charset="0"/>
                      </a:endParaRPr>
                    </a:p>
                    <a:p>
                      <a:pPr marL="0" indent="0">
                        <a:buNone/>
                      </a:pPr>
                      <a:r>
                        <a:rPr lang="en-CA" dirty="0" smtClean="0">
                          <a:latin typeface="Helvetica" panose="020B0604020202020204" pitchFamily="34" charset="0"/>
                          <a:cs typeface="Helvetica" panose="020B0604020202020204" pitchFamily="34" charset="0"/>
                        </a:rPr>
                        <a:t>On the other hand, the instructor may wish to prepare a handout for distribution where questions and spaces for answers appear on the same page. </a:t>
                      </a:r>
                    </a:p>
                    <a:p>
                      <a:endParaRPr lang="en-CA" dirty="0"/>
                    </a:p>
                  </a:txBody>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59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608765720"/>
              </p:ext>
            </p:extLst>
          </p:nvPr>
        </p:nvGraphicFramePr>
        <p:xfrm>
          <a:off x="361666" y="1818564"/>
          <a:ext cx="8229600" cy="2651760"/>
        </p:xfrm>
        <a:graphic>
          <a:graphicData uri="http://schemas.openxmlformats.org/drawingml/2006/table">
            <a:tbl>
              <a:tblPr firstRow="1" bandRow="1">
                <a:tableStyleId>{5C22544A-7EE6-4342-B048-85BDC9FD1C3A}</a:tableStyleId>
              </a:tblPr>
              <a:tblGrid>
                <a:gridCol w="593677">
                  <a:extLst>
                    <a:ext uri="{9D8B030D-6E8A-4147-A177-3AD203B41FA5}">
                      <a16:colId xmlns:a16="http://schemas.microsoft.com/office/drawing/2014/main" val="20000"/>
                    </a:ext>
                  </a:extLst>
                </a:gridCol>
                <a:gridCol w="7635923">
                  <a:extLst>
                    <a:ext uri="{9D8B030D-6E8A-4147-A177-3AD203B41FA5}">
                      <a16:colId xmlns:a16="http://schemas.microsoft.com/office/drawing/2014/main" val="20001"/>
                    </a:ext>
                  </a:extLst>
                </a:gridCol>
              </a:tblGrid>
              <a:tr h="370840">
                <a:tc>
                  <a:txBody>
                    <a:bodyPr/>
                    <a:lstStyle/>
                    <a:p>
                      <a:pPr algn="ctr"/>
                      <a:r>
                        <a:rPr lang="en-US" sz="2400" dirty="0" smtClean="0">
                          <a:solidFill>
                            <a:schemeClr val="bg1"/>
                          </a:solidFill>
                        </a:rPr>
                        <a:t>3</a:t>
                      </a:r>
                      <a:endParaRPr lang="en-CA" sz="2400" dirty="0">
                        <a:solidFill>
                          <a:schemeClr val="bg1"/>
                        </a:solidFill>
                      </a:endParaRPr>
                    </a:p>
                  </a:txBody>
                  <a:tcPr anchor="ctr">
                    <a:solidFill>
                      <a:schemeClr val="accent3">
                        <a:lumMod val="75000"/>
                      </a:schemeClr>
                    </a:solidFill>
                  </a:tcPr>
                </a:tc>
                <a:tc>
                  <a:txBody>
                    <a:bodyPr/>
                    <a:lstStyle/>
                    <a:p>
                      <a:pPr marL="0" indent="0">
                        <a:buNone/>
                      </a:pPr>
                      <a:r>
                        <a:rPr lang="en-CA" dirty="0" smtClean="0">
                          <a:solidFill>
                            <a:schemeClr val="bg1"/>
                          </a:solidFill>
                          <a:latin typeface="Helvetica" panose="020B0604020202020204" pitchFamily="34" charset="0"/>
                          <a:cs typeface="Helvetica" panose="020B0604020202020204" pitchFamily="34" charset="0"/>
                        </a:rPr>
                        <a:t/>
                      </a:r>
                      <a:br>
                        <a:rPr lang="en-CA" dirty="0" smtClean="0">
                          <a:solidFill>
                            <a:schemeClr val="bg1"/>
                          </a:solidFill>
                          <a:latin typeface="Helvetica" panose="020B0604020202020204" pitchFamily="34" charset="0"/>
                          <a:cs typeface="Helvetica" panose="020B0604020202020204" pitchFamily="34" charset="0"/>
                        </a:rPr>
                      </a:br>
                      <a:r>
                        <a:rPr lang="en-CA" sz="1800" dirty="0" smtClean="0">
                          <a:solidFill>
                            <a:schemeClr val="bg1"/>
                          </a:solidFill>
                          <a:latin typeface="Helvetica" panose="020B0604020202020204" pitchFamily="34" charset="0"/>
                          <a:cs typeface="Helvetica" panose="020B0604020202020204" pitchFamily="34" charset="0"/>
                        </a:rPr>
                        <a:t>The Quick-write</a:t>
                      </a:r>
                    </a:p>
                    <a:p>
                      <a:pPr marL="0" indent="0">
                        <a:buNone/>
                      </a:pPr>
                      <a:endParaRPr lang="en-CA" sz="1800" dirty="0">
                        <a:solidFill>
                          <a:schemeClr val="bg1"/>
                        </a:solidFill>
                        <a:latin typeface="Helvetica" panose="020B0604020202020204" pitchFamily="34" charset="0"/>
                        <a:cs typeface="Helvetica" panose="020B0604020202020204" pitchFamily="34" charset="0"/>
                      </a:endParaRPr>
                    </a:p>
                  </a:txBody>
                  <a:tcPr anchor="ctr">
                    <a:solidFill>
                      <a:schemeClr val="accent3">
                        <a:lumMod val="75000"/>
                      </a:schemeClr>
                    </a:solidFill>
                  </a:tcPr>
                </a:tc>
                <a:extLst>
                  <a:ext uri="{0D108BD9-81ED-4DB2-BD59-A6C34878D82A}">
                    <a16:rowId xmlns:a16="http://schemas.microsoft.com/office/drawing/2014/main" val="10000"/>
                  </a:ext>
                </a:extLst>
              </a:tr>
              <a:tr h="370840">
                <a:tc gridSpan="2">
                  <a:txBody>
                    <a:bodyPr/>
                    <a:lstStyle/>
                    <a:p>
                      <a:pPr marL="0" indent="0">
                        <a:buNone/>
                      </a:pPr>
                      <a:r>
                        <a:rPr lang="en-CA" sz="1800" dirty="0" smtClean="0">
                          <a:latin typeface="Helvetica" panose="020B0604020202020204" pitchFamily="34" charset="0"/>
                          <a:cs typeface="Helvetica" panose="020B0604020202020204" pitchFamily="34" charset="0"/>
                        </a:rPr>
                        <a:t>T</a:t>
                      </a:r>
                      <a:r>
                        <a:rPr lang="en-CA" sz="1800" b="1" dirty="0" smtClean="0">
                          <a:latin typeface="Helvetica" panose="020B0604020202020204" pitchFamily="34" charset="0"/>
                          <a:cs typeface="Helvetica" panose="020B0604020202020204" pitchFamily="34" charset="0"/>
                        </a:rPr>
                        <a:t>he “quick-write” </a:t>
                      </a:r>
                      <a:r>
                        <a:rPr lang="en-CA" sz="1800" dirty="0" smtClean="0">
                          <a:latin typeface="Helvetica" panose="020B0604020202020204" pitchFamily="34" charset="0"/>
                          <a:cs typeface="Helvetica" panose="020B0604020202020204" pitchFamily="34" charset="0"/>
                        </a:rPr>
                        <a:t>is another writing exercise that may help you to integrate informal writing into your course design. While the minute paper is predicated upon the direction or instructions offered by the instructor, the “quick-writing” or “free-writing” exercise may </a:t>
                      </a:r>
                      <a:r>
                        <a:rPr lang="en-CA" sz="1800" b="1" dirty="0" smtClean="0">
                          <a:latin typeface="Helvetica" panose="020B0604020202020204" pitchFamily="34" charset="0"/>
                          <a:cs typeface="Helvetica" panose="020B0604020202020204" pitchFamily="34" charset="0"/>
                        </a:rPr>
                        <a:t>allow students to meditate more spontaneously </a:t>
                      </a:r>
                      <a:r>
                        <a:rPr lang="en-CA" sz="1800" dirty="0" smtClean="0">
                          <a:latin typeface="Helvetica" panose="020B0604020202020204" pitchFamily="34" charset="0"/>
                          <a:cs typeface="Helvetica" panose="020B0604020202020204" pitchFamily="34" charset="0"/>
                        </a:rPr>
                        <a:t>and self-reflexively upon open-ended questions, issues or interpretation. </a:t>
                      </a:r>
                    </a:p>
                    <a:p>
                      <a:endParaRPr lang="en-CA" dirty="0"/>
                    </a:p>
                  </a:txBody>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52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393763304"/>
              </p:ext>
            </p:extLst>
          </p:nvPr>
        </p:nvGraphicFramePr>
        <p:xfrm>
          <a:off x="361666" y="1818564"/>
          <a:ext cx="8229600" cy="4572000"/>
        </p:xfrm>
        <a:graphic>
          <a:graphicData uri="http://schemas.openxmlformats.org/drawingml/2006/table">
            <a:tbl>
              <a:tblPr firstRow="1" bandRow="1">
                <a:tableStyleId>{5C22544A-7EE6-4342-B048-85BDC9FD1C3A}</a:tableStyleId>
              </a:tblPr>
              <a:tblGrid>
                <a:gridCol w="593677">
                  <a:extLst>
                    <a:ext uri="{9D8B030D-6E8A-4147-A177-3AD203B41FA5}">
                      <a16:colId xmlns:a16="http://schemas.microsoft.com/office/drawing/2014/main" val="20000"/>
                    </a:ext>
                  </a:extLst>
                </a:gridCol>
                <a:gridCol w="7635923">
                  <a:extLst>
                    <a:ext uri="{9D8B030D-6E8A-4147-A177-3AD203B41FA5}">
                      <a16:colId xmlns:a16="http://schemas.microsoft.com/office/drawing/2014/main" val="20001"/>
                    </a:ext>
                  </a:extLst>
                </a:gridCol>
              </a:tblGrid>
              <a:tr h="370840">
                <a:tc>
                  <a:txBody>
                    <a:bodyPr/>
                    <a:lstStyle/>
                    <a:p>
                      <a:pPr algn="ctr"/>
                      <a:r>
                        <a:rPr lang="en-US" sz="2400" dirty="0" smtClean="0">
                          <a:solidFill>
                            <a:schemeClr val="bg1"/>
                          </a:solidFill>
                        </a:rPr>
                        <a:t>4</a:t>
                      </a:r>
                      <a:endParaRPr lang="en-CA" sz="2400" dirty="0">
                        <a:solidFill>
                          <a:schemeClr val="bg1"/>
                        </a:solidFill>
                      </a:endParaRPr>
                    </a:p>
                  </a:txBody>
                  <a:tcPr anchor="ctr">
                    <a:solidFill>
                      <a:schemeClr val="accent3">
                        <a:lumMod val="75000"/>
                      </a:schemeClr>
                    </a:solidFill>
                  </a:tcPr>
                </a:tc>
                <a:tc>
                  <a:txBody>
                    <a:bodyPr/>
                    <a:lstStyle/>
                    <a:p>
                      <a:pPr marL="0" indent="0">
                        <a:buNone/>
                      </a:pPr>
                      <a:r>
                        <a:rPr lang="en-CA" dirty="0" smtClean="0">
                          <a:solidFill>
                            <a:schemeClr val="bg1"/>
                          </a:solidFill>
                          <a:latin typeface="Helvetica" panose="020B0604020202020204" pitchFamily="34" charset="0"/>
                          <a:cs typeface="Helvetica" panose="020B0604020202020204" pitchFamily="34" charset="0"/>
                        </a:rPr>
                        <a:t/>
                      </a:r>
                      <a:br>
                        <a:rPr lang="en-CA" dirty="0" smtClean="0">
                          <a:solidFill>
                            <a:schemeClr val="bg1"/>
                          </a:solidFill>
                          <a:latin typeface="Helvetica" panose="020B0604020202020204" pitchFamily="34" charset="0"/>
                          <a:cs typeface="Helvetica" panose="020B0604020202020204" pitchFamily="34" charset="0"/>
                        </a:rPr>
                      </a:br>
                      <a:r>
                        <a:rPr lang="en-CA" dirty="0" smtClean="0">
                          <a:solidFill>
                            <a:schemeClr val="bg1"/>
                          </a:solidFill>
                          <a:latin typeface="Helvetica" panose="020B0604020202020204" pitchFamily="34" charset="0"/>
                          <a:cs typeface="Helvetica" panose="020B0604020202020204" pitchFamily="34" charset="0"/>
                        </a:rPr>
                        <a:t>Reading Responses</a:t>
                      </a:r>
                    </a:p>
                    <a:p>
                      <a:pPr marL="0" indent="0">
                        <a:buNone/>
                      </a:pPr>
                      <a:endParaRPr lang="en-CA" sz="1800" dirty="0">
                        <a:solidFill>
                          <a:schemeClr val="bg1"/>
                        </a:solidFill>
                        <a:latin typeface="Helvetica" panose="020B0604020202020204" pitchFamily="34" charset="0"/>
                        <a:cs typeface="Helvetica" panose="020B0604020202020204" pitchFamily="34" charset="0"/>
                      </a:endParaRPr>
                    </a:p>
                  </a:txBody>
                  <a:tcPr anchor="ctr">
                    <a:solidFill>
                      <a:schemeClr val="accent3">
                        <a:lumMod val="75000"/>
                      </a:schemeClr>
                    </a:solidFill>
                  </a:tcPr>
                </a:tc>
                <a:extLst>
                  <a:ext uri="{0D108BD9-81ED-4DB2-BD59-A6C34878D82A}">
                    <a16:rowId xmlns:a16="http://schemas.microsoft.com/office/drawing/2014/main" val="10000"/>
                  </a:ext>
                </a:extLst>
              </a:tr>
              <a:tr h="370840">
                <a:tc gridSpan="2">
                  <a:txBody>
                    <a:bodyPr/>
                    <a:lstStyle/>
                    <a:p>
                      <a:pPr marL="0" indent="0">
                        <a:buNone/>
                      </a:pPr>
                      <a:r>
                        <a:rPr lang="en-CA" dirty="0" smtClean="0">
                          <a:latin typeface="Helvetica" panose="020B0604020202020204" pitchFamily="34" charset="0"/>
                          <a:cs typeface="Helvetica" panose="020B0604020202020204" pitchFamily="34" charset="0"/>
                        </a:rPr>
                        <a:t>A somewhat </a:t>
                      </a:r>
                      <a:r>
                        <a:rPr lang="en-CA" b="1" dirty="0" smtClean="0">
                          <a:latin typeface="Helvetica" panose="020B0604020202020204" pitchFamily="34" charset="0"/>
                          <a:cs typeface="Helvetica" panose="020B0604020202020204" pitchFamily="34" charset="0"/>
                        </a:rPr>
                        <a:t>more structured approach </a:t>
                      </a:r>
                      <a:r>
                        <a:rPr lang="en-CA" dirty="0" smtClean="0">
                          <a:latin typeface="Helvetica" panose="020B0604020202020204" pitchFamily="34" charset="0"/>
                          <a:cs typeface="Helvetica" panose="020B0604020202020204" pitchFamily="34" charset="0"/>
                        </a:rPr>
                        <a:t>to low-stakes writing might require students to respond to class presentations, lectures or assigned readings in short (one or two-paragraph) take-home writing assignments. </a:t>
                      </a:r>
                    </a:p>
                    <a:p>
                      <a:pPr marL="0" indent="0">
                        <a:buNone/>
                      </a:pPr>
                      <a:endParaRPr lang="en-CA" dirty="0" smtClean="0">
                        <a:latin typeface="Helvetica" panose="020B0604020202020204" pitchFamily="34" charset="0"/>
                        <a:cs typeface="Helvetica" panose="020B0604020202020204" pitchFamily="34" charset="0"/>
                      </a:endParaRPr>
                    </a:p>
                    <a:p>
                      <a:pPr marL="0" indent="0">
                        <a:buNone/>
                      </a:pPr>
                      <a:r>
                        <a:rPr lang="en-CA" dirty="0" smtClean="0">
                          <a:latin typeface="Helvetica" panose="020B0604020202020204" pitchFamily="34" charset="0"/>
                          <a:cs typeface="Helvetica" panose="020B0604020202020204" pitchFamily="34" charset="0"/>
                        </a:rPr>
                        <a:t>You might, for example, require students to complete 10 over a 12-week term and make these worth a total of 5% or 10% of the final grade, checking them each week for completion only. </a:t>
                      </a:r>
                    </a:p>
                    <a:p>
                      <a:pPr marL="0" indent="0">
                        <a:buNone/>
                      </a:pPr>
                      <a:endParaRPr lang="en-CA" dirty="0" smtClean="0">
                        <a:latin typeface="Helvetica" panose="020B0604020202020204" pitchFamily="34" charset="0"/>
                        <a:cs typeface="Helvetica" panose="020B0604020202020204" pitchFamily="34" charset="0"/>
                      </a:endParaRPr>
                    </a:p>
                    <a:p>
                      <a:pPr marL="0" indent="0">
                        <a:buNone/>
                      </a:pPr>
                      <a:r>
                        <a:rPr lang="en-CA" dirty="0" smtClean="0">
                          <a:latin typeface="Helvetica" panose="020B0604020202020204" pitchFamily="34" charset="0"/>
                          <a:cs typeface="Helvetica" panose="020B0604020202020204" pitchFamily="34" charset="0"/>
                        </a:rPr>
                        <a:t>In a reading response exercise, a </a:t>
                      </a:r>
                      <a:r>
                        <a:rPr lang="en-CA" b="1" dirty="0" smtClean="0">
                          <a:latin typeface="Helvetica" panose="020B0604020202020204" pitchFamily="34" charset="0"/>
                          <a:cs typeface="Helvetica" panose="020B0604020202020204" pitchFamily="34" charset="0"/>
                        </a:rPr>
                        <a:t>good strategy </a:t>
                      </a:r>
                      <a:r>
                        <a:rPr lang="en-CA" dirty="0" smtClean="0">
                          <a:latin typeface="Helvetica" panose="020B0604020202020204" pitchFamily="34" charset="0"/>
                          <a:cs typeface="Helvetica" panose="020B0604020202020204" pitchFamily="34" charset="0"/>
                        </a:rPr>
                        <a:t>is to ask not for a general response or impression of their reading (though this can be valuable too), but </a:t>
                      </a:r>
                      <a:r>
                        <a:rPr lang="en-CA" b="1" dirty="0" smtClean="0">
                          <a:latin typeface="Helvetica" panose="020B0604020202020204" pitchFamily="34" charset="0"/>
                          <a:cs typeface="Helvetica" panose="020B0604020202020204" pitchFamily="34" charset="0"/>
                        </a:rPr>
                        <a:t>for students to identify or explain something specific </a:t>
                      </a:r>
                      <a:r>
                        <a:rPr lang="en-CA" dirty="0" smtClean="0">
                          <a:latin typeface="Helvetica" panose="020B0604020202020204" pitchFamily="34" charset="0"/>
                          <a:cs typeface="Helvetica" panose="020B0604020202020204" pitchFamily="34" charset="0"/>
                        </a:rPr>
                        <a:t>that requires them to engage closely with the reading. </a:t>
                      </a:r>
                    </a:p>
                    <a:p>
                      <a:endParaRPr lang="en-CA" dirty="0"/>
                    </a:p>
                  </a:txBody>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399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1099356796"/>
              </p:ext>
            </p:extLst>
          </p:nvPr>
        </p:nvGraphicFramePr>
        <p:xfrm>
          <a:off x="361665" y="1668439"/>
          <a:ext cx="8468435" cy="4907280"/>
        </p:xfrm>
        <a:graphic>
          <a:graphicData uri="http://schemas.openxmlformats.org/drawingml/2006/table">
            <a:tbl>
              <a:tblPr firstRow="1" bandRow="1">
                <a:tableStyleId>{5C22544A-7EE6-4342-B048-85BDC9FD1C3A}</a:tableStyleId>
              </a:tblPr>
              <a:tblGrid>
                <a:gridCol w="610906">
                  <a:extLst>
                    <a:ext uri="{9D8B030D-6E8A-4147-A177-3AD203B41FA5}">
                      <a16:colId xmlns:a16="http://schemas.microsoft.com/office/drawing/2014/main" val="20000"/>
                    </a:ext>
                  </a:extLst>
                </a:gridCol>
                <a:gridCol w="7857529">
                  <a:extLst>
                    <a:ext uri="{9D8B030D-6E8A-4147-A177-3AD203B41FA5}">
                      <a16:colId xmlns:a16="http://schemas.microsoft.com/office/drawing/2014/main" val="20001"/>
                    </a:ext>
                  </a:extLst>
                </a:gridCol>
              </a:tblGrid>
              <a:tr h="370840">
                <a:tc>
                  <a:txBody>
                    <a:bodyPr/>
                    <a:lstStyle/>
                    <a:p>
                      <a:pPr algn="ctr"/>
                      <a:r>
                        <a:rPr lang="en-US" sz="2400" dirty="0" smtClean="0">
                          <a:solidFill>
                            <a:schemeClr val="bg1"/>
                          </a:solidFill>
                        </a:rPr>
                        <a:t>5</a:t>
                      </a:r>
                      <a:endParaRPr lang="en-CA" sz="2400" dirty="0">
                        <a:solidFill>
                          <a:schemeClr val="bg1"/>
                        </a:solidFill>
                      </a:endParaRPr>
                    </a:p>
                  </a:txBody>
                  <a:tcPr anchor="ctr">
                    <a:solidFill>
                      <a:schemeClr val="accent3">
                        <a:lumMod val="75000"/>
                      </a:schemeClr>
                    </a:solidFill>
                  </a:tcPr>
                </a:tc>
                <a:tc>
                  <a:txBody>
                    <a:bodyPr/>
                    <a:lstStyle/>
                    <a:p>
                      <a:pPr marL="0" indent="0">
                        <a:buNone/>
                      </a:pPr>
                      <a:r>
                        <a:rPr lang="en-CA" dirty="0" smtClean="0">
                          <a:solidFill>
                            <a:schemeClr val="bg1"/>
                          </a:solidFill>
                          <a:latin typeface="Helvetica" panose="020B0604020202020204" pitchFamily="34" charset="0"/>
                          <a:cs typeface="Helvetica" panose="020B0604020202020204" pitchFamily="34" charset="0"/>
                        </a:rPr>
                        <a:t/>
                      </a:r>
                      <a:br>
                        <a:rPr lang="en-CA" dirty="0" smtClean="0">
                          <a:solidFill>
                            <a:schemeClr val="bg1"/>
                          </a:solidFill>
                          <a:latin typeface="Helvetica" panose="020B0604020202020204" pitchFamily="34" charset="0"/>
                          <a:cs typeface="Helvetica" panose="020B0604020202020204" pitchFamily="34" charset="0"/>
                        </a:rPr>
                      </a:br>
                      <a:r>
                        <a:rPr lang="en-CA" dirty="0" smtClean="0">
                          <a:solidFill>
                            <a:schemeClr val="bg1"/>
                          </a:solidFill>
                          <a:latin typeface="Helvetica" panose="020B0604020202020204" pitchFamily="34" charset="0"/>
                          <a:cs typeface="Helvetica" panose="020B0604020202020204" pitchFamily="34" charset="0"/>
                        </a:rPr>
                        <a:t>Pair and Share</a:t>
                      </a:r>
                    </a:p>
                    <a:p>
                      <a:pPr marL="0" indent="0">
                        <a:buNone/>
                      </a:pPr>
                      <a:endParaRPr lang="en-CA" sz="1800" dirty="0">
                        <a:solidFill>
                          <a:schemeClr val="bg1"/>
                        </a:solidFill>
                        <a:latin typeface="Helvetica" panose="020B0604020202020204" pitchFamily="34" charset="0"/>
                        <a:cs typeface="Helvetica" panose="020B0604020202020204" pitchFamily="34" charset="0"/>
                      </a:endParaRPr>
                    </a:p>
                  </a:txBody>
                  <a:tcPr anchor="ctr">
                    <a:solidFill>
                      <a:schemeClr val="accent3">
                        <a:lumMod val="75000"/>
                      </a:schemeClr>
                    </a:solidFill>
                  </a:tcPr>
                </a:tc>
                <a:extLst>
                  <a:ext uri="{0D108BD9-81ED-4DB2-BD59-A6C34878D82A}">
                    <a16:rowId xmlns:a16="http://schemas.microsoft.com/office/drawing/2014/main" val="10000"/>
                  </a:ext>
                </a:extLst>
              </a:tr>
              <a:tr h="370840">
                <a:tc gridSpan="2">
                  <a:txBody>
                    <a:bodyPr/>
                    <a:lstStyle/>
                    <a:p>
                      <a:r>
                        <a:rPr lang="en-CA" sz="1600" b="1" dirty="0" smtClean="0">
                          <a:latin typeface="Helvetica" panose="020B0604020202020204" pitchFamily="34" charset="0"/>
                          <a:cs typeface="Helvetica" panose="020B0604020202020204" pitchFamily="34" charset="0"/>
                        </a:rPr>
                        <a:t>Students in pairs tell each other their idea for an assignment</a:t>
                      </a:r>
                      <a:r>
                        <a:rPr lang="en-CA" sz="1600" dirty="0" smtClean="0">
                          <a:latin typeface="Helvetica" panose="020B0604020202020204" pitchFamily="34" charset="0"/>
                          <a:cs typeface="Helvetica" panose="020B0604020202020204" pitchFamily="34" charset="0"/>
                        </a:rPr>
                        <a:t>, essay, or what they are working on and the other student writes it down and hands it over to the first student. This is the beginning of an assignment. Often students think that they can’t “begin” a written assignment. But they can verbalize whatever it is that they are thinking about, working on, etc. </a:t>
                      </a:r>
                    </a:p>
                    <a:p>
                      <a:pPr marL="0" indent="0">
                        <a:buNone/>
                      </a:pPr>
                      <a:endParaRPr lang="en-CA" sz="1600" dirty="0" smtClean="0">
                        <a:latin typeface="Helvetica" panose="020B0604020202020204" pitchFamily="34" charset="0"/>
                        <a:cs typeface="Helvetica" panose="020B0604020202020204" pitchFamily="34" charset="0"/>
                      </a:endParaRPr>
                    </a:p>
                    <a:p>
                      <a:r>
                        <a:rPr lang="en-CA" sz="1600" b="1" dirty="0" smtClean="0">
                          <a:latin typeface="Helvetica" panose="020B0604020202020204" pitchFamily="34" charset="0"/>
                          <a:cs typeface="Helvetica" panose="020B0604020202020204" pitchFamily="34" charset="0"/>
                        </a:rPr>
                        <a:t>After 10-15 minutes</a:t>
                      </a:r>
                      <a:r>
                        <a:rPr lang="en-CA" sz="1600" dirty="0" smtClean="0">
                          <a:latin typeface="Helvetica" panose="020B0604020202020204" pitchFamily="34" charset="0"/>
                          <a:cs typeface="Helvetica" panose="020B0604020202020204" pitchFamily="34" charset="0"/>
                        </a:rPr>
                        <a:t>, students switch.</a:t>
                      </a:r>
                    </a:p>
                    <a:p>
                      <a:pPr marL="0" indent="0">
                        <a:buNone/>
                      </a:pPr>
                      <a:r>
                        <a:rPr lang="en-CA" sz="1600" dirty="0" smtClean="0">
                          <a:latin typeface="Helvetica" panose="020B0604020202020204" pitchFamily="34" charset="0"/>
                          <a:cs typeface="Helvetica" panose="020B0604020202020204" pitchFamily="34" charset="0"/>
                        </a:rPr>
                        <a:t> </a:t>
                      </a:r>
                    </a:p>
                    <a:p>
                      <a:r>
                        <a:rPr lang="en-CA" sz="1600" dirty="0" smtClean="0">
                          <a:latin typeface="Helvetica" panose="020B0604020202020204" pitchFamily="34" charset="0"/>
                          <a:cs typeface="Helvetica" panose="020B0604020202020204" pitchFamily="34" charset="0"/>
                        </a:rPr>
                        <a:t>For each written assignment, you can begin like this. While the exercise encourages the students to interact, it also helps them realize that they know what it is they do or want to do, but they don’t know how to begin. When the student hands them their written thoughts, they have begun the assignment. It also instills in the student an understanding that you can (and should) do this all of your life. Talking leads to writing. </a:t>
                      </a:r>
                    </a:p>
                    <a:p>
                      <a:pPr marL="0" indent="0">
                        <a:buNone/>
                      </a:pPr>
                      <a:endParaRPr lang="en-CA" sz="1600" dirty="0" smtClean="0">
                        <a:latin typeface="Helvetica" panose="020B0604020202020204" pitchFamily="34" charset="0"/>
                        <a:cs typeface="Helvetica" panose="020B0604020202020204" pitchFamily="34" charset="0"/>
                      </a:endParaRPr>
                    </a:p>
                    <a:p>
                      <a:r>
                        <a:rPr lang="en-CA" sz="1600" dirty="0" smtClean="0">
                          <a:latin typeface="Helvetica" panose="020B0604020202020204" pitchFamily="34" charset="0"/>
                          <a:cs typeface="Helvetica" panose="020B0604020202020204" pitchFamily="34" charset="0"/>
                        </a:rPr>
                        <a:t>This also works if the student is stuck and needs to verbalize to another person and get input from the class. </a:t>
                      </a:r>
                    </a:p>
                  </a:txBody>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509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413658374"/>
              </p:ext>
            </p:extLst>
          </p:nvPr>
        </p:nvGraphicFramePr>
        <p:xfrm>
          <a:off x="279400" y="1911896"/>
          <a:ext cx="8229600" cy="38481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Helvetica" panose="020B0604020202020204" pitchFamily="34" charset="0"/>
                          <a:cs typeface="Helvetica" panose="020B0604020202020204" pitchFamily="34" charset="0"/>
                        </a:rPr>
                        <a:t>What are low-stakes writing assignments?</a:t>
                      </a:r>
                      <a:endParaRPr lang="en-CA" sz="2000" dirty="0" smtClean="0">
                        <a:latin typeface="Helvetica" panose="020B0604020202020204" pitchFamily="34" charset="0"/>
                        <a:cs typeface="Helvetica" panose="020B0604020202020204" pitchFamily="34" charset="0"/>
                      </a:endParaRPr>
                    </a:p>
                  </a:txBody>
                  <a:tcPr>
                    <a:solidFill>
                      <a:schemeClr val="tx2">
                        <a:lumMod val="75000"/>
                      </a:schemeClr>
                    </a:solidFill>
                  </a:tcPr>
                </a:tc>
                <a:extLst>
                  <a:ext uri="{0D108BD9-81ED-4DB2-BD59-A6C34878D82A}">
                    <a16:rowId xmlns:a16="http://schemas.microsoft.com/office/drawing/2014/main" val="10000"/>
                  </a:ext>
                </a:extLst>
              </a:tr>
              <a:tr h="370840">
                <a:tc>
                  <a:txBody>
                    <a:bodyPr/>
                    <a:lstStyle/>
                    <a:p>
                      <a:pPr marL="285750" indent="-285750">
                        <a:spcBef>
                          <a:spcPts val="300"/>
                        </a:spcBef>
                        <a:spcAft>
                          <a:spcPts val="600"/>
                        </a:spcAft>
                        <a:buFont typeface="Arial" panose="020B0604020202020204" pitchFamily="34" charset="0"/>
                        <a:buChar char="•"/>
                      </a:pPr>
                      <a:r>
                        <a:rPr lang="en-CA" sz="1800" dirty="0" smtClean="0">
                          <a:latin typeface="Helvetica" panose="020B0604020202020204" pitchFamily="34" charset="0"/>
                          <a:cs typeface="Helvetica" panose="020B0604020202020204" pitchFamily="34" charset="0"/>
                        </a:rPr>
                        <a:t>Low-stakes writing assignments are </a:t>
                      </a:r>
                      <a:r>
                        <a:rPr lang="en-CA" sz="1800" b="1" dirty="0" smtClean="0">
                          <a:solidFill>
                            <a:schemeClr val="accent2">
                              <a:lumMod val="75000"/>
                            </a:schemeClr>
                          </a:solidFill>
                          <a:latin typeface="Helvetica" panose="020B0604020202020204" pitchFamily="34" charset="0"/>
                          <a:cs typeface="Helvetica" panose="020B0604020202020204" pitchFamily="34" charset="0"/>
                        </a:rPr>
                        <a:t>routine writing activities integrated into day-to-day teaching or used as take-home preparation or review exercises</a:t>
                      </a:r>
                      <a:r>
                        <a:rPr lang="en-CA" sz="1800" dirty="0" smtClean="0">
                          <a:solidFill>
                            <a:schemeClr val="accent2"/>
                          </a:solidFill>
                          <a:latin typeface="Helvetica" panose="020B0604020202020204" pitchFamily="34" charset="0"/>
                          <a:cs typeface="Helvetica" panose="020B0604020202020204" pitchFamily="34" charset="0"/>
                        </a:rPr>
                        <a:t>. </a:t>
                      </a:r>
                    </a:p>
                    <a:p>
                      <a:pPr marL="285750" indent="-285750">
                        <a:spcBef>
                          <a:spcPts val="300"/>
                        </a:spcBef>
                        <a:spcAft>
                          <a:spcPts val="600"/>
                        </a:spcAft>
                        <a:buFont typeface="Arial" panose="020B0604020202020204" pitchFamily="34" charset="0"/>
                        <a:buChar char="•"/>
                      </a:pPr>
                      <a:r>
                        <a:rPr lang="en-CA" sz="1800" b="1" dirty="0" smtClean="0">
                          <a:latin typeface="Helvetica" panose="020B0604020202020204" pitchFamily="34" charset="0"/>
                          <a:cs typeface="Helvetica" panose="020B0604020202020204" pitchFamily="34" charset="0"/>
                        </a:rPr>
                        <a:t>They provide opportunities </a:t>
                      </a:r>
                      <a:r>
                        <a:rPr lang="en-CA" sz="1800" dirty="0" smtClean="0">
                          <a:latin typeface="Helvetica" panose="020B0604020202020204" pitchFamily="34" charset="0"/>
                          <a:cs typeface="Helvetica" panose="020B0604020202020204" pitchFamily="34" charset="0"/>
                        </a:rPr>
                        <a:t>for students to generate and develop their own concepts and to work through concepts and theories they have learned. </a:t>
                      </a:r>
                    </a:p>
                    <a:p>
                      <a:pPr marL="285750" indent="-285750">
                        <a:spcBef>
                          <a:spcPts val="300"/>
                        </a:spcBef>
                        <a:spcAft>
                          <a:spcPts val="600"/>
                        </a:spcAft>
                        <a:buFont typeface="Arial" panose="020B0604020202020204" pitchFamily="34" charset="0"/>
                        <a:buChar char="•"/>
                      </a:pPr>
                      <a:r>
                        <a:rPr lang="en-CA" sz="1800" dirty="0" smtClean="0">
                          <a:latin typeface="Helvetica" panose="020B0604020202020204" pitchFamily="34" charset="0"/>
                          <a:cs typeface="Helvetica" panose="020B0604020202020204" pitchFamily="34" charset="0"/>
                        </a:rPr>
                        <a:t>In contrast to high-stakes writing assignments, which are formal writing exercises completed outside of class time, low-stakes writing may consist of assignments </a:t>
                      </a:r>
                      <a:r>
                        <a:rPr lang="en-CA" sz="1800" b="1" dirty="0" smtClean="0">
                          <a:latin typeface="Helvetica" panose="020B0604020202020204" pitchFamily="34" charset="0"/>
                          <a:cs typeface="Helvetica" panose="020B0604020202020204" pitchFamily="34" charset="0"/>
                        </a:rPr>
                        <a:t>worth</a:t>
                      </a:r>
                      <a:r>
                        <a:rPr lang="en-CA" sz="1800" dirty="0" smtClean="0">
                          <a:latin typeface="Helvetica" panose="020B0604020202020204" pitchFamily="34" charset="0"/>
                          <a:cs typeface="Helvetica" panose="020B0604020202020204" pitchFamily="34" charset="0"/>
                        </a:rPr>
                        <a:t> </a:t>
                      </a:r>
                      <a:r>
                        <a:rPr lang="en-CA" sz="1800" b="1" dirty="0" smtClean="0">
                          <a:latin typeface="Helvetica" panose="020B0604020202020204" pitchFamily="34" charset="0"/>
                          <a:cs typeface="Helvetica" panose="020B0604020202020204" pitchFamily="34" charset="0"/>
                        </a:rPr>
                        <a:t>small parts </a:t>
                      </a:r>
                      <a:r>
                        <a:rPr lang="en-CA" sz="1800" dirty="0" smtClean="0">
                          <a:latin typeface="Helvetica" panose="020B0604020202020204" pitchFamily="34" charset="0"/>
                          <a:cs typeface="Helvetica" panose="020B0604020202020204" pitchFamily="34" charset="0"/>
                        </a:rPr>
                        <a:t>of the final grade. </a:t>
                      </a:r>
                    </a:p>
                    <a:p>
                      <a:pPr marL="285750" indent="-285750">
                        <a:spcBef>
                          <a:spcPts val="300"/>
                        </a:spcBef>
                        <a:spcAft>
                          <a:spcPts val="600"/>
                        </a:spcAft>
                        <a:buFont typeface="Arial" panose="020B0604020202020204" pitchFamily="34" charset="0"/>
                        <a:buChar char="•"/>
                      </a:pPr>
                      <a:r>
                        <a:rPr lang="en-CA" sz="1800" dirty="0" smtClean="0">
                          <a:latin typeface="Helvetica" panose="020B0604020202020204" pitchFamily="34" charset="0"/>
                          <a:cs typeface="Helvetica" panose="020B0604020202020204" pitchFamily="34" charset="0"/>
                        </a:rPr>
                        <a:t>In fact, </a:t>
                      </a:r>
                      <a:r>
                        <a:rPr lang="en-CA" sz="1800" b="1" dirty="0" smtClean="0">
                          <a:solidFill>
                            <a:schemeClr val="accent2">
                              <a:lumMod val="75000"/>
                            </a:schemeClr>
                          </a:solidFill>
                          <a:latin typeface="Helvetica" panose="020B0604020202020204" pitchFamily="34" charset="0"/>
                          <a:cs typeface="Helvetica" panose="020B0604020202020204" pitchFamily="34" charset="0"/>
                        </a:rPr>
                        <a:t>low-stakes writing does not have to be assessed at all! </a:t>
                      </a:r>
                      <a:r>
                        <a:rPr lang="en-CA" sz="1800" dirty="0" smtClean="0">
                          <a:latin typeface="Helvetica" panose="020B0604020202020204" pitchFamily="34" charset="0"/>
                          <a:cs typeface="Helvetica" panose="020B0604020202020204" pitchFamily="34" charset="0"/>
                        </a:rPr>
                        <a:t>These assignments may be completed during class time or outside class time. </a:t>
                      </a:r>
                      <a:br>
                        <a:rPr lang="en-CA" sz="1800" dirty="0" smtClean="0">
                          <a:latin typeface="Helvetica" panose="020B0604020202020204" pitchFamily="34" charset="0"/>
                          <a:cs typeface="Helvetica" panose="020B0604020202020204" pitchFamily="34" charset="0"/>
                        </a:rPr>
                      </a:br>
                      <a:endParaRPr lang="en-CA" sz="1800" dirty="0" smtClean="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sp>
        <p:nvSpPr>
          <p:cNvPr id="6" name="Rectangle 5"/>
          <p:cNvSpPr/>
          <p:nvPr/>
        </p:nvSpPr>
        <p:spPr>
          <a:xfrm>
            <a:off x="2670949" y="6326037"/>
            <a:ext cx="6728691" cy="477054"/>
          </a:xfrm>
          <a:prstGeom prst="rect">
            <a:avLst/>
          </a:prstGeom>
        </p:spPr>
        <p:txBody>
          <a:bodyPr wrap="square">
            <a:spAutoFit/>
          </a:bodyPr>
          <a:lstStyle/>
          <a:p>
            <a:r>
              <a:rPr lang="en-US" sz="800" dirty="0" err="1">
                <a:latin typeface="Helvetica" panose="020B0604020202020204" pitchFamily="34" charset="0"/>
                <a:cs typeface="Helvetica" panose="020B0604020202020204" pitchFamily="34" charset="0"/>
              </a:rPr>
              <a:t>DiPietro</a:t>
            </a:r>
            <a:r>
              <a:rPr lang="en-US" sz="800" dirty="0">
                <a:latin typeface="Helvetica" panose="020B0604020202020204" pitchFamily="34" charset="0"/>
                <a:cs typeface="Helvetica" panose="020B0604020202020204" pitchFamily="34" charset="0"/>
              </a:rPr>
              <a:t>, C., Janes, D. &amp; </a:t>
            </a:r>
            <a:r>
              <a:rPr lang="en-US" sz="800" dirty="0" err="1">
                <a:latin typeface="Helvetica" panose="020B0604020202020204" pitchFamily="34" charset="0"/>
                <a:cs typeface="Helvetica" panose="020B0604020202020204" pitchFamily="34" charset="0"/>
              </a:rPr>
              <a:t>Brancato</a:t>
            </a:r>
            <a:r>
              <a:rPr lang="en-US" sz="800" dirty="0">
                <a:latin typeface="Helvetica" panose="020B0604020202020204" pitchFamily="34" charset="0"/>
                <a:cs typeface="Helvetica" panose="020B0604020202020204" pitchFamily="34" charset="0"/>
              </a:rPr>
              <a:t>, E.  (2014). </a:t>
            </a:r>
            <a:r>
              <a:rPr lang="en-US" sz="800" i="1" dirty="0">
                <a:latin typeface="Helvetica" panose="020B0604020202020204" pitchFamily="34" charset="0"/>
                <a:cs typeface="Helvetica" panose="020B0604020202020204" pitchFamily="34" charset="0"/>
              </a:rPr>
              <a:t>Including writing in your course: A Toolkit for OCADU Faculty</a:t>
            </a:r>
            <a:r>
              <a:rPr lang="en-US" sz="800" dirty="0">
                <a:latin typeface="Helvetica" panose="020B0604020202020204" pitchFamily="34" charset="0"/>
                <a:cs typeface="Helvetica" panose="020B0604020202020204" pitchFamily="34" charset="0"/>
              </a:rPr>
              <a:t>. Retrieved from http://</a:t>
            </a:r>
            <a:r>
              <a:rPr lang="en-US" sz="800" dirty="0" smtClean="0">
                <a:latin typeface="Helvetica" panose="020B0604020202020204" pitchFamily="34" charset="0"/>
                <a:cs typeface="Helvetica" panose="020B0604020202020204" pitchFamily="34" charset="0"/>
              </a:rPr>
              <a:t>www.ocadu.ca/Assets/content/teaching-learning/WLC/WAC/Including+Writing+in+Your+Course-A+Toolkit+for+OCADU+Faculty.pdf</a:t>
            </a:r>
            <a:endParaRPr lang="en-US" sz="800" dirty="0">
              <a:latin typeface="Helvetica" panose="020B0604020202020204" pitchFamily="34" charset="0"/>
              <a:cs typeface="Helvetica" panose="020B0604020202020204" pitchFamily="34" charset="0"/>
            </a:endParaRPr>
          </a:p>
          <a:p>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7892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sp>
        <p:nvSpPr>
          <p:cNvPr id="3" name="Content Placeholder 2"/>
          <p:cNvSpPr>
            <a:spLocks noGrp="1"/>
          </p:cNvSpPr>
          <p:nvPr>
            <p:ph idx="1"/>
          </p:nvPr>
        </p:nvSpPr>
        <p:spPr>
          <a:xfrm>
            <a:off x="457199" y="2935969"/>
            <a:ext cx="8229600" cy="3041750"/>
          </a:xfrm>
        </p:spPr>
        <p:txBody>
          <a:bodyPr>
            <a:noAutofit/>
          </a:bodyPr>
          <a:lstStyle/>
          <a:p>
            <a:pPr>
              <a:spcAft>
                <a:spcPts val="600"/>
              </a:spcAft>
            </a:pPr>
            <a:r>
              <a:rPr lang="en-CA" sz="1800" b="1" dirty="0" smtClean="0">
                <a:latin typeface="Helvetica" panose="020B0604020202020204" pitchFamily="34" charset="0"/>
                <a:cs typeface="Helvetica" panose="020B0604020202020204" pitchFamily="34" charset="0"/>
              </a:rPr>
              <a:t>Low-stakes </a:t>
            </a:r>
            <a:r>
              <a:rPr lang="en-CA" sz="1800" b="1" dirty="0">
                <a:latin typeface="Helvetica" panose="020B0604020202020204" pitchFamily="34" charset="0"/>
                <a:cs typeface="Helvetica" panose="020B0604020202020204" pitchFamily="34" charset="0"/>
              </a:rPr>
              <a:t>exercises </a:t>
            </a:r>
            <a:r>
              <a:rPr lang="en-CA" sz="1800" dirty="0" smtClean="0">
                <a:latin typeface="Helvetica" panose="020B0604020202020204" pitchFamily="34" charset="0"/>
                <a:cs typeface="Helvetica" panose="020B0604020202020204" pitchFamily="34" charset="0"/>
              </a:rPr>
              <a:t>allow </a:t>
            </a:r>
            <a:r>
              <a:rPr lang="en-CA" sz="1800" dirty="0">
                <a:latin typeface="Helvetica" panose="020B0604020202020204" pitchFamily="34" charset="0"/>
                <a:cs typeface="Helvetica" panose="020B0604020202020204" pitchFamily="34" charset="0"/>
              </a:rPr>
              <a:t>instructors to embed writing assignments </a:t>
            </a:r>
            <a:r>
              <a:rPr lang="en-CA" sz="1800" dirty="0" smtClean="0">
                <a:latin typeface="Helvetica" panose="020B0604020202020204" pitchFamily="34" charset="0"/>
                <a:cs typeface="Helvetica" panose="020B0604020202020204" pitchFamily="34" charset="0"/>
              </a:rPr>
              <a:t>into </a:t>
            </a:r>
            <a:r>
              <a:rPr lang="en-CA" sz="1800" dirty="0">
                <a:latin typeface="Helvetica" panose="020B0604020202020204" pitchFamily="34" charset="0"/>
                <a:cs typeface="Helvetica" panose="020B0604020202020204" pitchFamily="34" charset="0"/>
              </a:rPr>
              <a:t>courses without greatly increasing workload by adding labor-intensive grading. </a:t>
            </a:r>
          </a:p>
          <a:p>
            <a:pPr>
              <a:spcAft>
                <a:spcPts val="600"/>
              </a:spcAft>
            </a:pPr>
            <a:r>
              <a:rPr lang="en-CA" sz="1800" dirty="0">
                <a:latin typeface="Helvetica" panose="020B0604020202020204" pitchFamily="34" charset="0"/>
                <a:cs typeface="Helvetica" panose="020B0604020202020204" pitchFamily="34" charset="0"/>
              </a:rPr>
              <a:t>While </a:t>
            </a:r>
            <a:r>
              <a:rPr lang="en-CA" sz="1800" b="1" dirty="0">
                <a:latin typeface="Helvetica" panose="020B0604020202020204" pitchFamily="34" charset="0"/>
                <a:cs typeface="Helvetica" panose="020B0604020202020204" pitchFamily="34" charset="0"/>
              </a:rPr>
              <a:t>students benefit from feedback that engages with their writing</a:t>
            </a:r>
            <a:r>
              <a:rPr lang="en-CA" sz="1800" dirty="0">
                <a:latin typeface="Helvetica" panose="020B0604020202020204" pitchFamily="34" charset="0"/>
                <a:cs typeface="Helvetica" panose="020B0604020202020204" pitchFamily="34" charset="0"/>
              </a:rPr>
              <a:t>, such feedback can be given flexibly, even </a:t>
            </a:r>
            <a:r>
              <a:rPr lang="en-CA" sz="1800" dirty="0" smtClean="0">
                <a:latin typeface="Helvetica" panose="020B0604020202020204" pitchFamily="34" charset="0"/>
                <a:cs typeface="Helvetica" panose="020B0604020202020204" pitchFamily="34" charset="0"/>
              </a:rPr>
              <a:t>informally, </a:t>
            </a:r>
            <a:r>
              <a:rPr lang="en-CA" sz="1800" dirty="0">
                <a:latin typeface="Helvetica" panose="020B0604020202020204" pitchFamily="34" charset="0"/>
                <a:cs typeface="Helvetica" panose="020B0604020202020204" pitchFamily="34" charset="0"/>
              </a:rPr>
              <a:t>through dialogue or class discussion. </a:t>
            </a:r>
          </a:p>
          <a:p>
            <a:pPr>
              <a:spcAft>
                <a:spcPts val="600"/>
              </a:spcAft>
            </a:pPr>
            <a:r>
              <a:rPr lang="en-CA" sz="1800" dirty="0">
                <a:latin typeface="Helvetica" panose="020B0604020202020204" pitchFamily="34" charset="0"/>
                <a:cs typeface="Helvetica" panose="020B0604020202020204" pitchFamily="34" charset="0"/>
              </a:rPr>
              <a:t>In fact, research in writing pedagogy has demonstrated that </a:t>
            </a:r>
            <a:r>
              <a:rPr lang="en-CA" sz="1800" b="1" dirty="0">
                <a:latin typeface="Helvetica" panose="020B0604020202020204" pitchFamily="34" charset="0"/>
                <a:cs typeface="Helvetica" panose="020B0604020202020204" pitchFamily="34" charset="0"/>
              </a:rPr>
              <a:t>informal and multidimensional responses to student writing </a:t>
            </a:r>
            <a:r>
              <a:rPr lang="en-CA" sz="1800" dirty="0">
                <a:latin typeface="Helvetica" panose="020B0604020202020204" pitchFamily="34" charset="0"/>
                <a:cs typeface="Helvetica" panose="020B0604020202020204" pitchFamily="34" charset="0"/>
              </a:rPr>
              <a:t>often </a:t>
            </a:r>
            <a:r>
              <a:rPr lang="en-CA" sz="1800" b="1" dirty="0">
                <a:solidFill>
                  <a:schemeClr val="tx2">
                    <a:lumMod val="75000"/>
                  </a:schemeClr>
                </a:solidFill>
                <a:latin typeface="Helvetica" panose="020B0604020202020204" pitchFamily="34" charset="0"/>
                <a:cs typeface="Helvetica" panose="020B0604020202020204" pitchFamily="34" charset="0"/>
              </a:rPr>
              <a:t>provide richer contexts for improving literacy </a:t>
            </a:r>
            <a:r>
              <a:rPr lang="en-CA" sz="1800" dirty="0">
                <a:latin typeface="Helvetica" panose="020B0604020202020204" pitchFamily="34" charset="0"/>
                <a:cs typeface="Helvetica" panose="020B0604020202020204" pitchFamily="34" charset="0"/>
              </a:rPr>
              <a:t>than more formal letter and number grading </a:t>
            </a:r>
            <a:r>
              <a:rPr lang="en-CA" sz="1800" dirty="0" smtClean="0">
                <a:latin typeface="Helvetica" panose="020B0604020202020204" pitchFamily="34" charset="0"/>
                <a:cs typeface="Helvetica" panose="020B0604020202020204" pitchFamily="34" charset="0"/>
              </a:rPr>
              <a:t>systems. </a:t>
            </a:r>
            <a:endParaRPr lang="en-CA" sz="1800" dirty="0">
              <a:latin typeface="Helvetica" panose="020B0604020202020204" pitchFamily="34" charset="0"/>
              <a:cs typeface="Helvetica" panose="020B0604020202020204" pitchFamily="34" charset="0"/>
            </a:endParaRPr>
          </a:p>
        </p:txBody>
      </p:sp>
      <p:sp>
        <p:nvSpPr>
          <p:cNvPr id="4" name="Rectangle 3"/>
          <p:cNvSpPr/>
          <p:nvPr/>
        </p:nvSpPr>
        <p:spPr>
          <a:xfrm>
            <a:off x="3350128" y="6473906"/>
            <a:ext cx="6433127" cy="384721"/>
          </a:xfrm>
          <a:prstGeom prst="rect">
            <a:avLst/>
          </a:prstGeom>
        </p:spPr>
        <p:txBody>
          <a:bodyPr wrap="square">
            <a:spAutoFit/>
          </a:bodyPr>
          <a:lstStyle/>
          <a:p>
            <a:r>
              <a:rPr lang="en-US" sz="900" dirty="0" err="1">
                <a:latin typeface="Helvetica" panose="020B0604020202020204" pitchFamily="34" charset="0"/>
                <a:cs typeface="Helvetica" panose="020B0604020202020204" pitchFamily="34" charset="0"/>
              </a:rPr>
              <a:t>Tschudi</a:t>
            </a:r>
            <a:r>
              <a:rPr lang="en-US" sz="900" dirty="0">
                <a:latin typeface="Helvetica" panose="020B0604020202020204" pitchFamily="34" charset="0"/>
                <a:cs typeface="Helvetica" panose="020B0604020202020204" pitchFamily="34" charset="0"/>
              </a:rPr>
              <a:t>, S. (Ed.). (1997). </a:t>
            </a:r>
            <a:r>
              <a:rPr lang="en-US" sz="900" i="1" dirty="0">
                <a:latin typeface="Helvetica" panose="020B0604020202020204" pitchFamily="34" charset="0"/>
                <a:cs typeface="Helvetica" panose="020B0604020202020204" pitchFamily="34" charset="0"/>
              </a:rPr>
              <a:t>Alternatives to student grading. </a:t>
            </a:r>
            <a:r>
              <a:rPr lang="en-US" sz="900" dirty="0">
                <a:latin typeface="Helvetica" panose="020B0604020202020204" pitchFamily="34" charset="0"/>
                <a:cs typeface="Helvetica" panose="020B0604020202020204" pitchFamily="34" charset="0"/>
              </a:rPr>
              <a:t>Urbana, IL: National Council of Teachers of English. </a:t>
            </a:r>
          </a:p>
          <a:p>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46191317"/>
              </p:ext>
            </p:extLst>
          </p:nvPr>
        </p:nvGraphicFramePr>
        <p:xfrm>
          <a:off x="457200" y="1812183"/>
          <a:ext cx="8229599" cy="914400"/>
        </p:xfrm>
        <a:graphic>
          <a:graphicData uri="http://schemas.openxmlformats.org/drawingml/2006/table">
            <a:tbl>
              <a:tblPr firstRow="1" bandRow="1">
                <a:tableStyleId>{5C22544A-7EE6-4342-B048-85BDC9FD1C3A}</a:tableStyleId>
              </a:tblPr>
              <a:tblGrid>
                <a:gridCol w="8229599">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latin typeface="Helvetica" panose="020B0604020202020204" pitchFamily="34" charset="0"/>
                          <a:cs typeface="Helvetica" panose="020B0604020202020204" pitchFamily="34" charset="0"/>
                        </a:rPr>
                        <a:t>Low-stakes writing assignments include: </a:t>
                      </a:r>
                      <a:r>
                        <a:rPr lang="en-CA" sz="1800" dirty="0" smtClean="0">
                          <a:solidFill>
                            <a:schemeClr val="accent2">
                              <a:lumMod val="75000"/>
                            </a:schemeClr>
                          </a:solidFill>
                          <a:latin typeface="Helvetica" panose="020B0604020202020204" pitchFamily="34" charset="0"/>
                          <a:cs typeface="Helvetica" panose="020B0604020202020204" pitchFamily="34" charset="0"/>
                        </a:rPr>
                        <a:t>journals, reading responses, free-writing, brainstorming exercises, think pieces, take-home class preparation assignments and learning logs.</a:t>
                      </a:r>
                    </a:p>
                  </a:txBody>
                  <a:tcP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633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sp>
        <p:nvSpPr>
          <p:cNvPr id="3" name="Content Placeholder 2"/>
          <p:cNvSpPr>
            <a:spLocks noGrp="1"/>
          </p:cNvSpPr>
          <p:nvPr>
            <p:ph idx="1"/>
          </p:nvPr>
        </p:nvSpPr>
        <p:spPr>
          <a:xfrm>
            <a:off x="322729" y="1813039"/>
            <a:ext cx="5102352" cy="2486006"/>
          </a:xfrm>
          <a:solidFill>
            <a:schemeClr val="bg2"/>
          </a:solidFill>
        </p:spPr>
        <p:txBody>
          <a:bodyPr>
            <a:normAutofit fontScale="25000" lnSpcReduction="20000"/>
          </a:bodyPr>
          <a:lstStyle/>
          <a:p>
            <a:pPr marL="0" indent="0">
              <a:lnSpc>
                <a:spcPct val="120000"/>
              </a:lnSpc>
              <a:buNone/>
            </a:pPr>
            <a:r>
              <a:rPr lang="en-CA" sz="7200" i="1" dirty="0">
                <a:latin typeface="Helvetica" panose="020B0604020202020204" pitchFamily="34" charset="0"/>
                <a:cs typeface="Helvetica" panose="020B0604020202020204" pitchFamily="34" charset="0"/>
              </a:rPr>
              <a:t>Elbow</a:t>
            </a:r>
            <a:r>
              <a:rPr lang="en-CA" sz="7200" dirty="0">
                <a:latin typeface="Helvetica" panose="020B0604020202020204" pitchFamily="34" charset="0"/>
                <a:cs typeface="Helvetica" panose="020B0604020202020204" pitchFamily="34" charset="0"/>
              </a:rPr>
              <a:t> (1997) notes that </a:t>
            </a:r>
            <a:r>
              <a:rPr lang="en-CA" sz="7200" b="1" dirty="0">
                <a:solidFill>
                  <a:schemeClr val="tx2">
                    <a:lumMod val="75000"/>
                  </a:schemeClr>
                </a:solidFill>
                <a:latin typeface="Helvetica" panose="020B0604020202020204" pitchFamily="34" charset="0"/>
                <a:cs typeface="Helvetica" panose="020B0604020202020204" pitchFamily="34" charset="0"/>
              </a:rPr>
              <a:t>frequent in-class writing exercises </a:t>
            </a:r>
            <a:r>
              <a:rPr lang="en-CA" sz="7200" dirty="0">
                <a:latin typeface="Helvetica" panose="020B0604020202020204" pitchFamily="34" charset="0"/>
                <a:cs typeface="Helvetica" panose="020B0604020202020204" pitchFamily="34" charset="0"/>
              </a:rPr>
              <a:t>encourage students to </a:t>
            </a:r>
            <a:r>
              <a:rPr lang="en-CA" sz="7200" b="1" dirty="0">
                <a:latin typeface="Helvetica" panose="020B0604020202020204" pitchFamily="34" charset="0"/>
                <a:cs typeface="Helvetica" panose="020B0604020202020204" pitchFamily="34" charset="0"/>
              </a:rPr>
              <a:t>keep up with their readings</a:t>
            </a:r>
            <a:r>
              <a:rPr lang="en-CA" sz="7200" dirty="0">
                <a:latin typeface="Helvetica" panose="020B0604020202020204" pitchFamily="34" charset="0"/>
                <a:cs typeface="Helvetica" panose="020B0604020202020204" pitchFamily="34" charset="0"/>
              </a:rPr>
              <a:t> and be more active and engaged learners. Once the </a:t>
            </a:r>
            <a:r>
              <a:rPr lang="en-CA" sz="7200" b="1" dirty="0">
                <a:latin typeface="Helvetica" panose="020B0604020202020204" pitchFamily="34" charset="0"/>
                <a:cs typeface="Helvetica" panose="020B0604020202020204" pitchFamily="34" charset="0"/>
              </a:rPr>
              <a:t>expectation</a:t>
            </a:r>
            <a:r>
              <a:rPr lang="en-CA" sz="7200" dirty="0">
                <a:latin typeface="Helvetica" panose="020B0604020202020204" pitchFamily="34" charset="0"/>
                <a:cs typeface="Helvetica" panose="020B0604020202020204" pitchFamily="34" charset="0"/>
              </a:rPr>
              <a:t> is established that writing </a:t>
            </a:r>
            <a:r>
              <a:rPr lang="en-CA" sz="7200" dirty="0" smtClean="0">
                <a:latin typeface="Helvetica" panose="020B0604020202020204" pitchFamily="34" charset="0"/>
                <a:cs typeface="Helvetica" panose="020B0604020202020204" pitchFamily="34" charset="0"/>
              </a:rPr>
              <a:t>is </a:t>
            </a:r>
            <a:r>
              <a:rPr lang="en-CA" sz="7200" dirty="0">
                <a:latin typeface="Helvetica" panose="020B0604020202020204" pitchFamily="34" charset="0"/>
                <a:cs typeface="Helvetica" panose="020B0604020202020204" pitchFamily="34" charset="0"/>
              </a:rPr>
              <a:t>a key part of students’ work within a course, they are more likely to ready </a:t>
            </a:r>
            <a:r>
              <a:rPr lang="en-CA" sz="7200" dirty="0" smtClean="0">
                <a:latin typeface="Helvetica" panose="020B0604020202020204" pitchFamily="34" charset="0"/>
                <a:cs typeface="Helvetica" panose="020B0604020202020204" pitchFamily="34" charset="0"/>
              </a:rPr>
              <a:t>themselves </a:t>
            </a:r>
            <a:r>
              <a:rPr lang="en-CA" sz="7200" dirty="0">
                <a:latin typeface="Helvetica" panose="020B0604020202020204" pitchFamily="34" charset="0"/>
                <a:cs typeface="Helvetica" panose="020B0604020202020204" pitchFamily="34" charset="0"/>
              </a:rPr>
              <a:t>by </a:t>
            </a:r>
            <a:r>
              <a:rPr lang="en-CA" sz="7200" b="1" dirty="0" smtClean="0">
                <a:latin typeface="Helvetica" panose="020B0604020202020204" pitchFamily="34" charset="0"/>
                <a:cs typeface="Helvetica" panose="020B0604020202020204" pitchFamily="34" charset="0"/>
              </a:rPr>
              <a:t>preparing </a:t>
            </a:r>
            <a:r>
              <a:rPr lang="en-CA" sz="7200" b="1" dirty="0">
                <a:latin typeface="Helvetica" panose="020B0604020202020204" pitchFamily="34" charset="0"/>
                <a:cs typeface="Helvetica" panose="020B0604020202020204" pitchFamily="34" charset="0"/>
              </a:rPr>
              <a:t>for class </a:t>
            </a:r>
            <a:r>
              <a:rPr lang="en-CA" sz="7200" dirty="0">
                <a:latin typeface="Helvetica" panose="020B0604020202020204" pitchFamily="34" charset="0"/>
                <a:cs typeface="Helvetica" panose="020B0604020202020204" pitchFamily="34" charset="0"/>
              </a:rPr>
              <a:t>and finishing </a:t>
            </a:r>
            <a:r>
              <a:rPr lang="en-CA" sz="7200" dirty="0" smtClean="0">
                <a:latin typeface="Helvetica" panose="020B0604020202020204" pitchFamily="34" charset="0"/>
                <a:cs typeface="Helvetica" panose="020B0604020202020204" pitchFamily="34" charset="0"/>
              </a:rPr>
              <a:t>assigned </a:t>
            </a:r>
            <a:r>
              <a:rPr lang="en-CA" sz="7200" dirty="0">
                <a:latin typeface="Helvetica" panose="020B0604020202020204" pitchFamily="34" charset="0"/>
                <a:cs typeface="Helvetica" panose="020B0604020202020204" pitchFamily="34" charset="0"/>
              </a:rPr>
              <a:t>readings. </a:t>
            </a:r>
          </a:p>
          <a:p>
            <a:endParaRPr lang="en-CA" dirty="0"/>
          </a:p>
        </p:txBody>
      </p:sp>
      <p:sp>
        <p:nvSpPr>
          <p:cNvPr id="4" name="Rectangle 3"/>
          <p:cNvSpPr/>
          <p:nvPr/>
        </p:nvSpPr>
        <p:spPr>
          <a:xfrm>
            <a:off x="143356" y="6346210"/>
            <a:ext cx="5281726" cy="307777"/>
          </a:xfrm>
          <a:prstGeom prst="rect">
            <a:avLst/>
          </a:prstGeom>
        </p:spPr>
        <p:txBody>
          <a:bodyPr wrap="square">
            <a:spAutoFit/>
          </a:bodyPr>
          <a:lstStyle/>
          <a:p>
            <a:r>
              <a:rPr lang="en-US" sz="700" dirty="0">
                <a:latin typeface="Helvetica" panose="020B0604020202020204" pitchFamily="34" charset="0"/>
                <a:ea typeface="Times New Roman" charset="0"/>
                <a:cs typeface="Helvetica" panose="020B0604020202020204" pitchFamily="34" charset="0"/>
              </a:rPr>
              <a:t>Elbow, P. (1997). “High stakes and low stakes in assigning and responding to writing.” In M. </a:t>
            </a:r>
            <a:r>
              <a:rPr lang="en-US" sz="700" dirty="0" err="1">
                <a:latin typeface="Helvetica" panose="020B0604020202020204" pitchFamily="34" charset="0"/>
                <a:ea typeface="Times New Roman" charset="0"/>
                <a:cs typeface="Helvetica" panose="020B0604020202020204" pitchFamily="34" charset="0"/>
              </a:rPr>
              <a:t>Sorcinelli</a:t>
            </a:r>
            <a:r>
              <a:rPr lang="en-US" sz="700" dirty="0">
                <a:latin typeface="Helvetica" panose="020B0604020202020204" pitchFamily="34" charset="0"/>
                <a:ea typeface="Times New Roman" charset="0"/>
                <a:cs typeface="Helvetica" panose="020B0604020202020204" pitchFamily="34" charset="0"/>
              </a:rPr>
              <a:t> and P. Elbow (eds.), </a:t>
            </a:r>
            <a:r>
              <a:rPr lang="en-US" sz="700" i="1" dirty="0">
                <a:latin typeface="Helvetica" panose="020B0604020202020204" pitchFamily="34" charset="0"/>
                <a:ea typeface="Times New Roman" charset="0"/>
                <a:cs typeface="Helvetica" panose="020B0604020202020204" pitchFamily="34" charset="0"/>
              </a:rPr>
              <a:t>Assigning and responding to Writing in the Disciplines. </a:t>
            </a:r>
            <a:r>
              <a:rPr lang="en-US" sz="700" dirty="0">
                <a:latin typeface="Helvetica" panose="020B0604020202020204" pitchFamily="34" charset="0"/>
                <a:ea typeface="Times New Roman" charset="0"/>
                <a:cs typeface="Helvetica" panose="020B0604020202020204" pitchFamily="34" charset="0"/>
              </a:rPr>
              <a:t>San Francisco: </a:t>
            </a:r>
            <a:r>
              <a:rPr lang="en-US" sz="700" dirty="0" err="1">
                <a:latin typeface="Helvetica" panose="020B0604020202020204" pitchFamily="34" charset="0"/>
                <a:ea typeface="Times New Roman" charset="0"/>
                <a:cs typeface="Helvetica" panose="020B0604020202020204" pitchFamily="34" charset="0"/>
              </a:rPr>
              <a:t>Jossey</a:t>
            </a:r>
            <a:r>
              <a:rPr lang="en-US" sz="700" dirty="0">
                <a:latin typeface="Helvetica" panose="020B0604020202020204" pitchFamily="34" charset="0"/>
                <a:ea typeface="Times New Roman" charset="0"/>
                <a:cs typeface="Helvetica" panose="020B0604020202020204" pitchFamily="34" charset="0"/>
              </a:rPr>
              <a:t>-Bass.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081" y="1813039"/>
            <a:ext cx="3127248" cy="4876800"/>
          </a:xfrm>
          <a:prstGeom prst="rect">
            <a:avLst/>
          </a:prstGeom>
        </p:spPr>
      </p:pic>
    </p:spTree>
    <p:extLst>
      <p:ext uri="{BB962C8B-B14F-4D97-AF65-F5344CB8AC3E}">
        <p14:creationId xmlns:p14="http://schemas.microsoft.com/office/powerpoint/2010/main" val="328259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sp>
        <p:nvSpPr>
          <p:cNvPr id="4" name="Rectangle 3"/>
          <p:cNvSpPr/>
          <p:nvPr/>
        </p:nvSpPr>
        <p:spPr>
          <a:xfrm>
            <a:off x="2794711" y="6488668"/>
            <a:ext cx="6734167" cy="369332"/>
          </a:xfrm>
          <a:prstGeom prst="rect">
            <a:avLst/>
          </a:prstGeom>
        </p:spPr>
        <p:txBody>
          <a:bodyPr wrap="square">
            <a:spAutoFit/>
          </a:bodyPr>
          <a:lstStyle/>
          <a:p>
            <a:r>
              <a:rPr lang="en-US" sz="900" dirty="0">
                <a:latin typeface="Helvetica" panose="020B0604020202020204" pitchFamily="34" charset="0"/>
                <a:ea typeface="Times New Roman" charset="0"/>
                <a:cs typeface="Helvetica" panose="020B0604020202020204" pitchFamily="34" charset="0"/>
              </a:rPr>
              <a:t>Elbow, P. (1997). “High stakes and low stakes in assigning and responding to writing.” In M. </a:t>
            </a:r>
            <a:r>
              <a:rPr lang="en-US" sz="900" dirty="0" err="1">
                <a:latin typeface="Helvetica" panose="020B0604020202020204" pitchFamily="34" charset="0"/>
                <a:ea typeface="Times New Roman" charset="0"/>
                <a:cs typeface="Helvetica" panose="020B0604020202020204" pitchFamily="34" charset="0"/>
              </a:rPr>
              <a:t>Sorcinelli</a:t>
            </a:r>
            <a:r>
              <a:rPr lang="en-US" sz="900" dirty="0">
                <a:latin typeface="Helvetica" panose="020B0604020202020204" pitchFamily="34" charset="0"/>
                <a:ea typeface="Times New Roman" charset="0"/>
                <a:cs typeface="Helvetica" panose="020B0604020202020204" pitchFamily="34" charset="0"/>
              </a:rPr>
              <a:t> and P. Elbow (eds.), </a:t>
            </a:r>
            <a:r>
              <a:rPr lang="en-US" sz="900" i="1" dirty="0">
                <a:latin typeface="Helvetica" panose="020B0604020202020204" pitchFamily="34" charset="0"/>
                <a:ea typeface="Times New Roman" charset="0"/>
                <a:cs typeface="Helvetica" panose="020B0604020202020204" pitchFamily="34" charset="0"/>
              </a:rPr>
              <a:t>Assigning and responding to Writing in the Disciplines. </a:t>
            </a:r>
            <a:r>
              <a:rPr lang="en-US" sz="900" dirty="0">
                <a:latin typeface="Helvetica" panose="020B0604020202020204" pitchFamily="34" charset="0"/>
                <a:ea typeface="Times New Roman" charset="0"/>
                <a:cs typeface="Helvetica" panose="020B0604020202020204" pitchFamily="34" charset="0"/>
              </a:rPr>
              <a:t>San Francisco: </a:t>
            </a:r>
            <a:r>
              <a:rPr lang="en-US" sz="900" dirty="0" err="1">
                <a:latin typeface="Helvetica" panose="020B0604020202020204" pitchFamily="34" charset="0"/>
                <a:ea typeface="Times New Roman" charset="0"/>
                <a:cs typeface="Helvetica" panose="020B0604020202020204" pitchFamily="34" charset="0"/>
              </a:rPr>
              <a:t>Jossey</a:t>
            </a:r>
            <a:r>
              <a:rPr lang="en-US" sz="900" dirty="0">
                <a:latin typeface="Helvetica" panose="020B0604020202020204" pitchFamily="34" charset="0"/>
                <a:ea typeface="Times New Roman" charset="0"/>
                <a:cs typeface="Helvetica" panose="020B0604020202020204" pitchFamily="34" charset="0"/>
              </a:rPr>
              <a:t>-Bass.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89052993"/>
              </p:ext>
            </p:extLst>
          </p:nvPr>
        </p:nvGraphicFramePr>
        <p:xfrm>
          <a:off x="514064" y="1935555"/>
          <a:ext cx="8275093" cy="3657600"/>
        </p:xfrm>
        <a:graphic>
          <a:graphicData uri="http://schemas.openxmlformats.org/drawingml/2006/table">
            <a:tbl>
              <a:tblPr firstRow="1" bandRow="1">
                <a:tableStyleId>{5C22544A-7EE6-4342-B048-85BDC9FD1C3A}</a:tableStyleId>
              </a:tblPr>
              <a:tblGrid>
                <a:gridCol w="784282">
                  <a:extLst>
                    <a:ext uri="{9D8B030D-6E8A-4147-A177-3AD203B41FA5}">
                      <a16:colId xmlns:a16="http://schemas.microsoft.com/office/drawing/2014/main" val="20000"/>
                    </a:ext>
                  </a:extLst>
                </a:gridCol>
                <a:gridCol w="7490811">
                  <a:extLst>
                    <a:ext uri="{9D8B030D-6E8A-4147-A177-3AD203B41FA5}">
                      <a16:colId xmlns:a16="http://schemas.microsoft.com/office/drawing/2014/main" val="20001"/>
                    </a:ext>
                  </a:extLst>
                </a:gridCol>
              </a:tblGrid>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latin typeface="Helvetica" panose="020B0604020202020204" pitchFamily="34" charset="0"/>
                          <a:cs typeface="Helvetica" panose="020B0604020202020204" pitchFamily="34" charset="0"/>
                        </a:rPr>
                        <a:t>Elbow suggests that short spurts of writing can be included at different points in class: </a:t>
                      </a:r>
                    </a:p>
                  </a:txBody>
                  <a:tcPr>
                    <a:solidFill>
                      <a:schemeClr val="tx2">
                        <a:lumMod val="50000"/>
                      </a:schemeClr>
                    </a:solidFill>
                  </a:tcPr>
                </a:tc>
                <a:tc hMerge="1">
                  <a:txBody>
                    <a:bodyPr/>
                    <a:lstStyle/>
                    <a:p>
                      <a:endParaRPr lang="en-CA" dirty="0"/>
                    </a:p>
                  </a:txBody>
                  <a:tcPr/>
                </a:tc>
                <a:extLst>
                  <a:ext uri="{0D108BD9-81ED-4DB2-BD59-A6C34878D82A}">
                    <a16:rowId xmlns:a16="http://schemas.microsoft.com/office/drawing/2014/main" val="10000"/>
                  </a:ext>
                </a:extLst>
              </a:tr>
              <a:tr h="370840">
                <a:tc>
                  <a:txBody>
                    <a:bodyPr/>
                    <a:lstStyle/>
                    <a:p>
                      <a:pPr algn="ctr"/>
                      <a:r>
                        <a:rPr lang="en-US" b="1" dirty="0" smtClean="0"/>
                        <a:t>A</a:t>
                      </a:r>
                    </a:p>
                    <a:p>
                      <a:pPr algn="ctr"/>
                      <a:endParaRPr lang="en-CA" b="1" dirty="0"/>
                    </a:p>
                  </a:txBody>
                  <a:tcPr anchor="ctr"/>
                </a:tc>
                <a:tc>
                  <a:txBody>
                    <a:bodyPr/>
                    <a:lstStyle/>
                    <a:p>
                      <a:pPr marL="0" indent="0">
                        <a:buFont typeface="+mj-lt"/>
                        <a:buNone/>
                      </a:pPr>
                      <a:r>
                        <a:rPr lang="en-CA" sz="1800" b="1" dirty="0" smtClean="0">
                          <a:latin typeface="Helvetica" panose="020B0604020202020204" pitchFamily="34" charset="0"/>
                          <a:cs typeface="Helvetica" panose="020B0604020202020204" pitchFamily="34" charset="0"/>
                        </a:rPr>
                        <a:t>5-10 minutes at the beginning </a:t>
                      </a:r>
                      <a:r>
                        <a:rPr lang="en-CA" sz="1800" dirty="0" smtClean="0">
                          <a:latin typeface="Helvetica" panose="020B0604020202020204" pitchFamily="34" charset="0"/>
                          <a:cs typeface="Helvetica" panose="020B0604020202020204" pitchFamily="34" charset="0"/>
                        </a:rPr>
                        <a:t>of class allows students to make connections to a preceding class or to any assigned reading that will be taken up that day; </a:t>
                      </a:r>
                    </a:p>
                  </a:txBody>
                  <a:tcPr/>
                </a:tc>
                <a:extLst>
                  <a:ext uri="{0D108BD9-81ED-4DB2-BD59-A6C34878D82A}">
                    <a16:rowId xmlns:a16="http://schemas.microsoft.com/office/drawing/2014/main" val="10001"/>
                  </a:ext>
                </a:extLst>
              </a:tr>
              <a:tr h="370840">
                <a:tc>
                  <a:txBody>
                    <a:bodyPr/>
                    <a:lstStyle/>
                    <a:p>
                      <a:pPr algn="ctr"/>
                      <a:r>
                        <a:rPr lang="en-US" b="1" dirty="0" smtClean="0"/>
                        <a:t>B</a:t>
                      </a:r>
                      <a:endParaRPr lang="en-CA" b="1" dirty="0"/>
                    </a:p>
                  </a:txBody>
                  <a:tcPr anchor="ctr">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latin typeface="Helvetica" panose="020B0604020202020204" pitchFamily="34" charset="0"/>
                          <a:cs typeface="Helvetica" panose="020B0604020202020204" pitchFamily="34" charset="0"/>
                        </a:rPr>
                        <a:t>5-10 minutes </a:t>
                      </a:r>
                      <a:r>
                        <a:rPr lang="en-CA" sz="1800" b="1" dirty="0" smtClean="0">
                          <a:latin typeface="Helvetica" panose="020B0604020202020204" pitchFamily="34" charset="0"/>
                          <a:cs typeface="Helvetica" panose="020B0604020202020204" pitchFamily="34" charset="0"/>
                        </a:rPr>
                        <a:t>mid-class</a:t>
                      </a:r>
                      <a:r>
                        <a:rPr lang="en-CA" sz="1800" dirty="0" smtClean="0">
                          <a:latin typeface="Helvetica" panose="020B0604020202020204" pitchFamily="34" charset="0"/>
                          <a:cs typeface="Helvetica" panose="020B0604020202020204" pitchFamily="34" charset="0"/>
                        </a:rPr>
                        <a:t> may break up a long or demanding class and give students an opportunity to wrestle with a critical or interpretive problem; </a:t>
                      </a:r>
                    </a:p>
                  </a:txBody>
                  <a:tcP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algn="ctr"/>
                      <a:r>
                        <a:rPr lang="en-US" b="1" dirty="0" smtClean="0"/>
                        <a:t>C</a:t>
                      </a:r>
                      <a:endParaRPr lang="en-CA" b="1" dirty="0"/>
                    </a:p>
                  </a:txBody>
                  <a:tcPr anchor="ctr">
                    <a:solidFill>
                      <a:schemeClr val="accent4">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latin typeface="Helvetica" panose="020B0604020202020204" pitchFamily="34" charset="0"/>
                          <a:cs typeface="Helvetica" panose="020B0604020202020204" pitchFamily="34" charset="0"/>
                        </a:rPr>
                        <a:t>finally, 5-10 minutes </a:t>
                      </a:r>
                      <a:r>
                        <a:rPr lang="en-CA" sz="1800" b="1" dirty="0" smtClean="0">
                          <a:latin typeface="Helvetica" panose="020B0604020202020204" pitchFamily="34" charset="0"/>
                          <a:cs typeface="Helvetica" panose="020B0604020202020204" pitchFamily="34" charset="0"/>
                        </a:rPr>
                        <a:t>towards the end </a:t>
                      </a:r>
                      <a:r>
                        <a:rPr lang="en-CA" sz="1800" dirty="0" smtClean="0">
                          <a:latin typeface="Helvetica" panose="020B0604020202020204" pitchFamily="34" charset="0"/>
                          <a:cs typeface="Helvetica" panose="020B0604020202020204" pitchFamily="34" charset="0"/>
                        </a:rPr>
                        <a:t>of class allows students to respond to the content or readings covered in class, and may also allow them to identify questions or problems to address in the next class meeting. </a:t>
                      </a:r>
                    </a:p>
                  </a:txBody>
                  <a:tcP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538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sp>
        <p:nvSpPr>
          <p:cNvPr id="3" name="Content Placeholder 2"/>
          <p:cNvSpPr>
            <a:spLocks noGrp="1"/>
          </p:cNvSpPr>
          <p:nvPr>
            <p:ph idx="1"/>
          </p:nvPr>
        </p:nvSpPr>
        <p:spPr>
          <a:xfrm>
            <a:off x="394447" y="3091083"/>
            <a:ext cx="8229600" cy="2301783"/>
          </a:xfrm>
        </p:spPr>
        <p:txBody>
          <a:bodyPr>
            <a:normAutofit/>
          </a:bodyPr>
          <a:lstStyle/>
          <a:p>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8"/>
            <a:ext cx="9144000" cy="15483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90820230"/>
              </p:ext>
            </p:extLst>
          </p:nvPr>
        </p:nvGraphicFramePr>
        <p:xfrm>
          <a:off x="461080" y="1845372"/>
          <a:ext cx="8096333" cy="1488323"/>
        </p:xfrm>
        <a:graphic>
          <a:graphicData uri="http://schemas.openxmlformats.org/drawingml/2006/table">
            <a:tbl>
              <a:tblPr firstRow="1" bandRow="1">
                <a:tableStyleId>{5C22544A-7EE6-4342-B048-85BDC9FD1C3A}</a:tableStyleId>
              </a:tblPr>
              <a:tblGrid>
                <a:gridCol w="8096333">
                  <a:extLst>
                    <a:ext uri="{9D8B030D-6E8A-4147-A177-3AD203B41FA5}">
                      <a16:colId xmlns:a16="http://schemas.microsoft.com/office/drawing/2014/main" val="20000"/>
                    </a:ext>
                  </a:extLst>
                </a:gridCol>
              </a:tblGrid>
              <a:tr h="225204">
                <a:tc>
                  <a:txBody>
                    <a:bodyPr/>
                    <a:lstStyle/>
                    <a:p>
                      <a:r>
                        <a:rPr lang="en-US" sz="1800" dirty="0" smtClean="0">
                          <a:latin typeface="Helvetica" panose="020B0604020202020204" pitchFamily="34" charset="0"/>
                          <a:cs typeface="Helvetica" panose="020B0604020202020204" pitchFamily="34" charset="0"/>
                        </a:rPr>
                        <a:t>Why assign low-stakes writing? </a:t>
                      </a:r>
                      <a:endParaRPr lang="en-CA" dirty="0"/>
                    </a:p>
                  </a:txBody>
                  <a:tcPr>
                    <a:solidFill>
                      <a:schemeClr val="tx2">
                        <a:lumMod val="75000"/>
                      </a:schemeClr>
                    </a:solidFill>
                  </a:tcPr>
                </a:tc>
                <a:extLst>
                  <a:ext uri="{0D108BD9-81ED-4DB2-BD59-A6C34878D82A}">
                    <a16:rowId xmlns:a16="http://schemas.microsoft.com/office/drawing/2014/main" val="10000"/>
                  </a:ext>
                </a:extLst>
              </a:tr>
              <a:tr h="1122563">
                <a:tc>
                  <a:txBody>
                    <a:bodyPr/>
                    <a:lstStyle/>
                    <a:p>
                      <a:pPr marL="0" indent="0">
                        <a:buNone/>
                      </a:pPr>
                      <a:r>
                        <a:rPr lang="en-CA" sz="1800" b="1" dirty="0" smtClean="0">
                          <a:solidFill>
                            <a:schemeClr val="accent2">
                              <a:lumMod val="75000"/>
                            </a:schemeClr>
                          </a:solidFill>
                          <a:latin typeface="Helvetica" panose="020B0604020202020204" pitchFamily="34" charset="0"/>
                          <a:cs typeface="Helvetica" panose="020B0604020202020204" pitchFamily="34" charset="0"/>
                        </a:rPr>
                        <a:t>Students learn more and retain more </a:t>
                      </a:r>
                      <a:r>
                        <a:rPr lang="en-CA" sz="1800" dirty="0" smtClean="0">
                          <a:latin typeface="Helvetica" panose="020B0604020202020204" pitchFamily="34" charset="0"/>
                          <a:cs typeface="Helvetica" panose="020B0604020202020204" pitchFamily="34" charset="0"/>
                        </a:rPr>
                        <a:t>when they move from being passive receivers to active producers of their own ideas, interpretations and analyses of course material. </a:t>
                      </a:r>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057" y="2935269"/>
            <a:ext cx="4298397" cy="2912164"/>
          </a:xfrm>
          <a:prstGeom prst="rect">
            <a:avLst/>
          </a:prstGeom>
        </p:spPr>
      </p:pic>
      <p:sp>
        <p:nvSpPr>
          <p:cNvPr id="8" name="Rectangle 7"/>
          <p:cNvSpPr/>
          <p:nvPr/>
        </p:nvSpPr>
        <p:spPr>
          <a:xfrm>
            <a:off x="442215" y="3652545"/>
            <a:ext cx="4041075" cy="2031325"/>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n-CA" b="1" dirty="0">
                <a:latin typeface="Helvetica" panose="020B0604020202020204" pitchFamily="34" charset="0"/>
                <a:cs typeface="Helvetica" panose="020B0604020202020204" pitchFamily="34" charset="0"/>
              </a:rPr>
              <a:t>Writing their way through course concepts</a:t>
            </a:r>
            <a:r>
              <a:rPr lang="en-CA" dirty="0">
                <a:latin typeface="Helvetica" panose="020B0604020202020204" pitchFamily="34" charset="0"/>
                <a:cs typeface="Helvetica" panose="020B0604020202020204" pitchFamily="34" charset="0"/>
              </a:rPr>
              <a:t>, reading and critical debates helps students develop and articulate their understanding of course material and their ability to apply and demonstrate their knowledge. </a:t>
            </a:r>
          </a:p>
        </p:txBody>
      </p:sp>
    </p:spTree>
    <p:extLst>
      <p:ext uri="{BB962C8B-B14F-4D97-AF65-F5344CB8AC3E}">
        <p14:creationId xmlns:p14="http://schemas.microsoft.com/office/powerpoint/2010/main" val="292157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4" y="4745414"/>
            <a:ext cx="1667212" cy="1667212"/>
          </a:xfrm>
          <a:prstGeom prst="rect">
            <a:avLst/>
          </a:prstGeom>
        </p:spPr>
      </p:pic>
      <p:sp>
        <p:nvSpPr>
          <p:cNvPr id="2" name="Title 1"/>
          <p:cNvSpPr>
            <a:spLocks noGrp="1"/>
          </p:cNvSpPr>
          <p:nvPr>
            <p:ph type="title"/>
          </p:nvPr>
        </p:nvSpPr>
        <p:spPr>
          <a:xfrm>
            <a:off x="358589" y="1909804"/>
            <a:ext cx="8229600" cy="501361"/>
          </a:xfrm>
          <a:solidFill>
            <a:schemeClr val="accent3">
              <a:lumMod val="50000"/>
            </a:schemeClr>
          </a:solidFill>
        </p:spPr>
        <p:txBody>
          <a:bodyPr>
            <a:normAutofit/>
          </a:bodyPr>
          <a:lstStyle/>
          <a:p>
            <a:pPr algn="l"/>
            <a:r>
              <a:rPr lang="en-CA" sz="2000" b="1" dirty="0" smtClean="0">
                <a:solidFill>
                  <a:schemeClr val="bg1"/>
                </a:solidFill>
                <a:latin typeface="Helvetica" panose="020B0604020202020204" pitchFamily="34" charset="0"/>
                <a:cs typeface="Helvetica" panose="020B0604020202020204" pitchFamily="34" charset="0"/>
              </a:rPr>
              <a:t>Evaluating Low-stakes Writing </a:t>
            </a:r>
            <a:endParaRPr lang="en-CA" sz="2000" b="1" dirty="0">
              <a:solidFill>
                <a:schemeClr val="bg1"/>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358589" y="2521231"/>
            <a:ext cx="8229600" cy="1054482"/>
          </a:xfrm>
        </p:spPr>
        <p:txBody>
          <a:bodyPr>
            <a:normAutofit/>
          </a:bodyPr>
          <a:lstStyle/>
          <a:p>
            <a:pPr marL="0" indent="0">
              <a:buNone/>
            </a:pPr>
            <a:r>
              <a:rPr lang="en-CA" sz="2000" dirty="0">
                <a:latin typeface="Helvetica" panose="020B0604020202020204" pitchFamily="34" charset="0"/>
                <a:cs typeface="Helvetica" panose="020B0604020202020204" pitchFamily="34" charset="0"/>
              </a:rPr>
              <a:t>Low-stakes writing may be </a:t>
            </a:r>
            <a:r>
              <a:rPr lang="en-CA" sz="2000" b="1" dirty="0">
                <a:latin typeface="Helvetica" panose="020B0604020202020204" pitchFamily="34" charset="0"/>
                <a:cs typeface="Helvetica" panose="020B0604020202020204" pitchFamily="34" charset="0"/>
              </a:rPr>
              <a:t>evaluated on a </a:t>
            </a:r>
            <a:r>
              <a:rPr lang="en-CA" sz="2000" b="1" dirty="0">
                <a:solidFill>
                  <a:schemeClr val="accent2"/>
                </a:solidFill>
                <a:latin typeface="Helvetica" panose="020B0604020202020204" pitchFamily="34" charset="0"/>
                <a:cs typeface="Helvetica" panose="020B0604020202020204" pitchFamily="34" charset="0"/>
              </a:rPr>
              <a:t>complete/incomplete</a:t>
            </a:r>
            <a:r>
              <a:rPr lang="en-CA" sz="2000" b="1" dirty="0">
                <a:latin typeface="Helvetica" panose="020B0604020202020204" pitchFamily="34" charset="0"/>
                <a:cs typeface="Helvetica" panose="020B0604020202020204" pitchFamily="34" charset="0"/>
              </a:rPr>
              <a:t> basis</a:t>
            </a:r>
            <a:r>
              <a:rPr lang="en-CA" sz="2000" dirty="0">
                <a:latin typeface="Helvetica" panose="020B0604020202020204" pitchFamily="34" charset="0"/>
                <a:cs typeface="Helvetica" panose="020B0604020202020204" pitchFamily="34" charset="0"/>
              </a:rPr>
              <a:t>, </a:t>
            </a:r>
            <a:r>
              <a:rPr lang="en-CA" sz="2000" b="1" dirty="0">
                <a:solidFill>
                  <a:schemeClr val="accent1">
                    <a:lumMod val="75000"/>
                  </a:schemeClr>
                </a:solidFill>
                <a:latin typeface="Helvetica" panose="020B0604020202020204" pitchFamily="34" charset="0"/>
                <a:cs typeface="Helvetica" panose="020B0604020202020204" pitchFamily="34" charset="0"/>
              </a:rPr>
              <a:t>or on a simple scale </a:t>
            </a:r>
            <a:r>
              <a:rPr lang="en-CA" sz="2000" dirty="0">
                <a:latin typeface="Helvetica" panose="020B0604020202020204" pitchFamily="34" charset="0"/>
                <a:cs typeface="Helvetica" panose="020B0604020202020204" pitchFamily="34" charset="0"/>
              </a:rPr>
              <a:t>that requires a minimal investment of grading time on the part of the </a:t>
            </a:r>
            <a:r>
              <a:rPr lang="en-CA" sz="2000" dirty="0" smtClean="0">
                <a:latin typeface="Helvetica" panose="020B0604020202020204" pitchFamily="34" charset="0"/>
                <a:cs typeface="Helvetica" panose="020B0604020202020204" pitchFamily="34" charset="0"/>
              </a:rPr>
              <a:t>instructor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44"/>
            <a:ext cx="9144000" cy="154838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163" b="19753"/>
          <a:stretch/>
        </p:blipFill>
        <p:spPr>
          <a:xfrm>
            <a:off x="7243073" y="4999428"/>
            <a:ext cx="1535373" cy="866226"/>
          </a:xfrm>
          <a:prstGeom prst="rect">
            <a:avLst/>
          </a:prstGeom>
        </p:spPr>
      </p:pic>
      <p:sp>
        <p:nvSpPr>
          <p:cNvPr id="7" name="Rectangle 6"/>
          <p:cNvSpPr/>
          <p:nvPr/>
        </p:nvSpPr>
        <p:spPr>
          <a:xfrm>
            <a:off x="454123" y="4999428"/>
            <a:ext cx="6847429" cy="1200329"/>
          </a:xfrm>
          <a:prstGeom prst="rect">
            <a:avLst/>
          </a:prstGeom>
        </p:spPr>
        <p:txBody>
          <a:bodyPr wrap="square">
            <a:spAutoFit/>
          </a:bodyPr>
          <a:lstStyle/>
          <a:p>
            <a:r>
              <a:rPr lang="en-CA" b="1" dirty="0">
                <a:latin typeface="Helvetica" panose="020B0604020202020204" pitchFamily="34" charset="0"/>
                <a:cs typeface="Helvetica" panose="020B0604020202020204" pitchFamily="34" charset="0"/>
              </a:rPr>
              <a:t>Even such cursory grading</a:t>
            </a:r>
            <a:r>
              <a:rPr lang="en-CA" dirty="0">
                <a:latin typeface="Helvetica" panose="020B0604020202020204" pitchFamily="34" charset="0"/>
                <a:cs typeface="Helvetica" panose="020B0604020202020204" pitchFamily="34" charset="0"/>
              </a:rPr>
              <a:t>, if returned early in the term, may give students an indication that they should seek additional guidance in order to better prepare for high- stakes writing later in the term or in other courses. </a:t>
            </a:r>
          </a:p>
        </p:txBody>
      </p:sp>
      <p:graphicFrame>
        <p:nvGraphicFramePr>
          <p:cNvPr id="8" name="Table 7"/>
          <p:cNvGraphicFramePr>
            <a:graphicFrameLocks noGrp="1"/>
          </p:cNvGraphicFramePr>
          <p:nvPr>
            <p:extLst>
              <p:ext uri="{D42A27DB-BD31-4B8C-83A1-F6EECF244321}">
                <p14:modId xmlns:p14="http://schemas.microsoft.com/office/powerpoint/2010/main" val="2054160425"/>
              </p:ext>
            </p:extLst>
          </p:nvPr>
        </p:nvGraphicFramePr>
        <p:xfrm>
          <a:off x="454123" y="3704102"/>
          <a:ext cx="8382800" cy="741680"/>
        </p:xfrm>
        <a:graphic>
          <a:graphicData uri="http://schemas.openxmlformats.org/drawingml/2006/table">
            <a:tbl>
              <a:tblPr firstRow="1" bandRow="1">
                <a:tableStyleId>{5C22544A-7EE6-4342-B048-85BDC9FD1C3A}</a:tableStyleId>
              </a:tblPr>
              <a:tblGrid>
                <a:gridCol w="1483859">
                  <a:extLst>
                    <a:ext uri="{9D8B030D-6E8A-4147-A177-3AD203B41FA5}">
                      <a16:colId xmlns:a16="http://schemas.microsoft.com/office/drawing/2014/main" val="20000"/>
                    </a:ext>
                  </a:extLst>
                </a:gridCol>
                <a:gridCol w="1869261">
                  <a:extLst>
                    <a:ext uri="{9D8B030D-6E8A-4147-A177-3AD203B41FA5}">
                      <a16:colId xmlns:a16="http://schemas.microsoft.com/office/drawing/2014/main" val="20001"/>
                    </a:ext>
                  </a:extLst>
                </a:gridCol>
                <a:gridCol w="1676560">
                  <a:extLst>
                    <a:ext uri="{9D8B030D-6E8A-4147-A177-3AD203B41FA5}">
                      <a16:colId xmlns:a16="http://schemas.microsoft.com/office/drawing/2014/main" val="20002"/>
                    </a:ext>
                  </a:extLst>
                </a:gridCol>
                <a:gridCol w="1676560">
                  <a:extLst>
                    <a:ext uri="{9D8B030D-6E8A-4147-A177-3AD203B41FA5}">
                      <a16:colId xmlns:a16="http://schemas.microsoft.com/office/drawing/2014/main" val="20003"/>
                    </a:ext>
                  </a:extLst>
                </a:gridCol>
                <a:gridCol w="1676560">
                  <a:extLst>
                    <a:ext uri="{9D8B030D-6E8A-4147-A177-3AD203B41FA5}">
                      <a16:colId xmlns:a16="http://schemas.microsoft.com/office/drawing/2014/main" val="20004"/>
                    </a:ext>
                  </a:extLst>
                </a:gridCol>
              </a:tblGrid>
              <a:tr h="370840">
                <a:tc>
                  <a:txBody>
                    <a:bodyPr/>
                    <a:lstStyle/>
                    <a:p>
                      <a:r>
                        <a:rPr lang="en-US" dirty="0" smtClean="0">
                          <a:latin typeface="Arial" panose="020B0604020202020204" pitchFamily="34" charset="0"/>
                          <a:cs typeface="Arial" panose="020B0604020202020204" pitchFamily="34" charset="0"/>
                        </a:rPr>
                        <a:t>Incomplete</a:t>
                      </a:r>
                      <a:endParaRPr lang="en-CA"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CA" dirty="0" smtClean="0">
                          <a:latin typeface="Arial" panose="020B0604020202020204" pitchFamily="34" charset="0"/>
                          <a:cs typeface="Arial" panose="020B0604020202020204" pitchFamily="34" charset="0"/>
                        </a:rPr>
                        <a:t>Unsatisfactory</a:t>
                      </a:r>
                      <a:endParaRPr lang="en-CA"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dirty="0" smtClean="0">
                          <a:latin typeface="Arial" panose="020B0604020202020204" pitchFamily="34" charset="0"/>
                          <a:cs typeface="Arial" panose="020B0604020202020204" pitchFamily="34" charset="0"/>
                        </a:rPr>
                        <a:t>Satisfactory</a:t>
                      </a:r>
                      <a:endParaRPr lang="en-CA"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dirty="0" smtClean="0">
                          <a:latin typeface="Arial" panose="020B0604020202020204" pitchFamily="34" charset="0"/>
                          <a:cs typeface="Arial" panose="020B0604020202020204" pitchFamily="34" charset="0"/>
                        </a:rPr>
                        <a:t>Very</a:t>
                      </a:r>
                      <a:r>
                        <a:rPr lang="en-US" baseline="0" dirty="0" smtClean="0">
                          <a:latin typeface="Arial" panose="020B0604020202020204" pitchFamily="34" charset="0"/>
                          <a:cs typeface="Arial" panose="020B0604020202020204" pitchFamily="34" charset="0"/>
                        </a:rPr>
                        <a:t> Good</a:t>
                      </a:r>
                      <a:endParaRPr lang="en-CA"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dirty="0" smtClean="0">
                          <a:latin typeface="Arial" panose="020B0604020202020204" pitchFamily="34" charset="0"/>
                          <a:cs typeface="Arial" panose="020B0604020202020204" pitchFamily="34" charset="0"/>
                        </a:rPr>
                        <a:t>Excellent</a:t>
                      </a:r>
                      <a:endParaRPr lang="en-CA"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370840">
                <a:tc>
                  <a:txBody>
                    <a:bodyPr/>
                    <a:lstStyle/>
                    <a:p>
                      <a:r>
                        <a:rPr lang="en-US" dirty="0" smtClean="0">
                          <a:latin typeface="Arial" panose="020B0604020202020204" pitchFamily="34" charset="0"/>
                          <a:cs typeface="Arial" panose="020B0604020202020204" pitchFamily="34" charset="0"/>
                        </a:rPr>
                        <a:t>1</a:t>
                      </a:r>
                      <a:r>
                        <a:rPr lang="en-US" baseline="0" dirty="0" smtClean="0">
                          <a:latin typeface="Arial" panose="020B0604020202020204" pitchFamily="34" charset="0"/>
                          <a:cs typeface="Arial" panose="020B0604020202020204" pitchFamily="34" charset="0"/>
                        </a:rPr>
                        <a:t> mark</a:t>
                      </a:r>
                      <a:endParaRPr lang="en-CA"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a:t>
                      </a:r>
                      <a:r>
                        <a:rPr lang="en-US" baseline="0" dirty="0" smtClean="0">
                          <a:latin typeface="Arial" panose="020B0604020202020204" pitchFamily="34" charset="0"/>
                          <a:cs typeface="Arial" panose="020B0604020202020204" pitchFamily="34" charset="0"/>
                        </a:rPr>
                        <a:t> mark</a:t>
                      </a:r>
                      <a:endParaRPr lang="en-CA" dirty="0" smtClean="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3</a:t>
                      </a:r>
                      <a:r>
                        <a:rPr lang="en-US" baseline="0" dirty="0" smtClean="0">
                          <a:latin typeface="Arial" panose="020B0604020202020204" pitchFamily="34" charset="0"/>
                          <a:cs typeface="Arial" panose="020B0604020202020204" pitchFamily="34" charset="0"/>
                        </a:rPr>
                        <a:t> mark</a:t>
                      </a:r>
                      <a:endParaRPr lang="en-CA" dirty="0" smtClean="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4</a:t>
                      </a:r>
                      <a:r>
                        <a:rPr lang="en-US" baseline="0" dirty="0" smtClean="0">
                          <a:latin typeface="Arial" panose="020B0604020202020204" pitchFamily="34" charset="0"/>
                          <a:cs typeface="Arial" panose="020B0604020202020204" pitchFamily="34" charset="0"/>
                        </a:rPr>
                        <a:t> mark</a:t>
                      </a:r>
                      <a:endParaRPr lang="en-CA" dirty="0" smtClean="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5</a:t>
                      </a:r>
                      <a:r>
                        <a:rPr lang="en-US" baseline="0" dirty="0" smtClean="0">
                          <a:latin typeface="Arial" panose="020B0604020202020204" pitchFamily="34" charset="0"/>
                          <a:cs typeface="Arial" panose="020B0604020202020204" pitchFamily="34" charset="0"/>
                        </a:rPr>
                        <a:t> mark</a:t>
                      </a:r>
                      <a:endParaRPr lang="en-CA"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59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sp>
        <p:nvSpPr>
          <p:cNvPr id="3" name="Content Placeholder 2"/>
          <p:cNvSpPr>
            <a:spLocks noGrp="1"/>
          </p:cNvSpPr>
          <p:nvPr>
            <p:ph idx="1"/>
          </p:nvPr>
        </p:nvSpPr>
        <p:spPr>
          <a:xfrm>
            <a:off x="457200" y="2388516"/>
            <a:ext cx="8229600" cy="4035913"/>
          </a:xfrm>
        </p:spPr>
        <p:txBody>
          <a:bodyPr>
            <a:normAutofit fontScale="70000" lnSpcReduction="20000"/>
          </a:bodyPr>
          <a:lstStyle/>
          <a:p>
            <a:pPr marL="0" indent="0">
              <a:lnSpc>
                <a:spcPct val="120000"/>
              </a:lnSpc>
              <a:buNone/>
            </a:pPr>
            <a:r>
              <a:rPr lang="en-CA" sz="2900" dirty="0" smtClean="0">
                <a:latin typeface="Helvetica" panose="020B0604020202020204" pitchFamily="34" charset="0"/>
                <a:cs typeface="Helvetica" panose="020B0604020202020204" pitchFamily="34" charset="0"/>
              </a:rPr>
              <a:t>Instead</a:t>
            </a:r>
            <a:r>
              <a:rPr lang="en-CA" sz="2900" dirty="0">
                <a:latin typeface="Helvetica" panose="020B0604020202020204" pitchFamily="34" charset="0"/>
                <a:cs typeface="Helvetica" panose="020B0604020202020204" pitchFamily="34" charset="0"/>
              </a:rPr>
              <a:t>, you may prefer to </a:t>
            </a:r>
            <a:r>
              <a:rPr lang="en-CA" sz="2900" b="1" dirty="0">
                <a:solidFill>
                  <a:schemeClr val="accent2">
                    <a:lumMod val="75000"/>
                  </a:schemeClr>
                </a:solidFill>
                <a:latin typeface="Helvetica" panose="020B0604020202020204" pitchFamily="34" charset="0"/>
                <a:cs typeface="Helvetica" panose="020B0604020202020204" pitchFamily="34" charset="0"/>
              </a:rPr>
              <a:t>give holistic feedback </a:t>
            </a:r>
            <a:r>
              <a:rPr lang="en-CA" sz="2900" b="1" dirty="0">
                <a:latin typeface="Helvetica" panose="020B0604020202020204" pitchFamily="34" charset="0"/>
                <a:cs typeface="Helvetica" panose="020B0604020202020204" pitchFamily="34" charset="0"/>
              </a:rPr>
              <a:t>to the entire class</a:t>
            </a:r>
            <a:r>
              <a:rPr lang="en-CA" sz="2900" dirty="0">
                <a:latin typeface="Helvetica" panose="020B0604020202020204" pitchFamily="34" charset="0"/>
                <a:cs typeface="Helvetica" panose="020B0604020202020204" pitchFamily="34" charset="0"/>
              </a:rPr>
              <a:t>, responding to the broad trends in the class rather than to individual strengths and weaknesses</a:t>
            </a:r>
            <a:r>
              <a:rPr lang="en-CA" sz="2900" dirty="0" smtClean="0">
                <a:latin typeface="Helvetica" panose="020B0604020202020204" pitchFamily="34" charset="0"/>
                <a:cs typeface="Helvetica" panose="020B0604020202020204" pitchFamily="34" charset="0"/>
              </a:rPr>
              <a:t>.</a:t>
            </a:r>
          </a:p>
          <a:p>
            <a:pPr marL="0" indent="0">
              <a:lnSpc>
                <a:spcPct val="120000"/>
              </a:lnSpc>
              <a:buNone/>
            </a:pPr>
            <a:endParaRPr lang="en-CA" sz="2900" dirty="0">
              <a:latin typeface="Helvetica" panose="020B0604020202020204" pitchFamily="34" charset="0"/>
              <a:cs typeface="Helvetica" panose="020B0604020202020204" pitchFamily="34" charset="0"/>
            </a:endParaRPr>
          </a:p>
          <a:p>
            <a:pPr marL="0" indent="0">
              <a:lnSpc>
                <a:spcPct val="120000"/>
              </a:lnSpc>
              <a:buNone/>
            </a:pPr>
            <a:r>
              <a:rPr lang="en-CA" sz="2900" dirty="0">
                <a:latin typeface="Helvetica" panose="020B0604020202020204" pitchFamily="34" charset="0"/>
                <a:cs typeface="Helvetica" panose="020B0604020202020204" pitchFamily="34" charset="0"/>
              </a:rPr>
              <a:t>Another option for evaluating low-stakes writing completed during class is to devote a portion of the class time to a </a:t>
            </a:r>
            <a:r>
              <a:rPr lang="en-CA" sz="2900" b="1" dirty="0">
                <a:solidFill>
                  <a:schemeClr val="accent1">
                    <a:lumMod val="75000"/>
                  </a:schemeClr>
                </a:solidFill>
                <a:latin typeface="Helvetica" panose="020B0604020202020204" pitchFamily="34" charset="0"/>
                <a:cs typeface="Helvetica" panose="020B0604020202020204" pitchFamily="34" charset="0"/>
              </a:rPr>
              <a:t>peer feedback </a:t>
            </a:r>
            <a:r>
              <a:rPr lang="en-CA" sz="2900" dirty="0">
                <a:latin typeface="Helvetica" panose="020B0604020202020204" pitchFamily="34" charset="0"/>
                <a:cs typeface="Helvetica" panose="020B0604020202020204" pitchFamily="34" charset="0"/>
              </a:rPr>
              <a:t>exercise in which students respond to each other’s writing. Here, the emphasis is not on assigning a grade but rather on opening up the ideas expressed in the writing to conversation in pairs or small groups. Again, the grade for the assignment may be in simple terms such as complete/incomplete. </a:t>
            </a:r>
          </a:p>
          <a:p>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83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319" y="5683631"/>
            <a:ext cx="3163081" cy="1174369"/>
          </a:xfrm>
          <a:prstGeom prst="rect">
            <a:avLst/>
          </a:prstGeom>
        </p:spPr>
      </p:pic>
      <p:sp>
        <p:nvSpPr>
          <p:cNvPr id="6" name="Rectangle 5"/>
          <p:cNvSpPr/>
          <p:nvPr/>
        </p:nvSpPr>
        <p:spPr>
          <a:xfrm>
            <a:off x="457200" y="1783326"/>
            <a:ext cx="8229600" cy="369332"/>
          </a:xfrm>
          <a:prstGeom prst="rect">
            <a:avLst/>
          </a:prstGeom>
          <a:solidFill>
            <a:schemeClr val="accent5">
              <a:lumMod val="20000"/>
              <a:lumOff val="80000"/>
            </a:schemeClr>
          </a:solidFill>
          <a:ln w="28575">
            <a:solidFill>
              <a:schemeClr val="accent5">
                <a:lumMod val="50000"/>
              </a:schemeClr>
            </a:solidFill>
          </a:ln>
        </p:spPr>
        <p:txBody>
          <a:bodyPr wrap="square">
            <a:spAutoFit/>
          </a:bodyPr>
          <a:lstStyle/>
          <a:p>
            <a:r>
              <a:rPr lang="en-CA" b="1" dirty="0">
                <a:solidFill>
                  <a:schemeClr val="tx2">
                    <a:lumMod val="50000"/>
                  </a:schemeClr>
                </a:solidFill>
                <a:latin typeface="Helvetica" panose="020B0604020202020204" pitchFamily="34" charset="0"/>
                <a:cs typeface="Helvetica" panose="020B0604020202020204" pitchFamily="34" charset="0"/>
              </a:rPr>
              <a:t>Low-stakes writing </a:t>
            </a:r>
            <a:r>
              <a:rPr lang="en-CA" b="1" dirty="0">
                <a:solidFill>
                  <a:schemeClr val="accent2">
                    <a:lumMod val="50000"/>
                  </a:schemeClr>
                </a:solidFill>
                <a:latin typeface="Helvetica" panose="020B0604020202020204" pitchFamily="34" charset="0"/>
                <a:cs typeface="Helvetica" panose="020B0604020202020204" pitchFamily="34" charset="0"/>
              </a:rPr>
              <a:t>does not require</a:t>
            </a:r>
            <a:r>
              <a:rPr lang="en-CA" dirty="0">
                <a:latin typeface="Helvetica" panose="020B0604020202020204" pitchFamily="34" charset="0"/>
                <a:cs typeface="Helvetica" panose="020B0604020202020204" pitchFamily="34" charset="0"/>
              </a:rPr>
              <a:t> that you provide </a:t>
            </a:r>
            <a:r>
              <a:rPr lang="en-CA" b="1" dirty="0">
                <a:latin typeface="Helvetica" panose="020B0604020202020204" pitchFamily="34" charset="0"/>
                <a:cs typeface="Helvetica" panose="020B0604020202020204" pitchFamily="34" charset="0"/>
              </a:rPr>
              <a:t>detailed feedback</a:t>
            </a:r>
            <a:r>
              <a:rPr lang="en-CA" dirty="0">
                <a:latin typeface="Helvetica" panose="020B0604020202020204" pitchFamily="34" charset="0"/>
                <a:cs typeface="Helvetica" panose="020B0604020202020204" pitchFamily="34" charset="0"/>
              </a:rPr>
              <a:t>. </a:t>
            </a:r>
            <a:endParaRPr lang="en-CA" dirty="0"/>
          </a:p>
        </p:txBody>
      </p:sp>
    </p:spTree>
    <p:extLst>
      <p:ext uri="{BB962C8B-B14F-4D97-AF65-F5344CB8AC3E}">
        <p14:creationId xmlns:p14="http://schemas.microsoft.com/office/powerpoint/2010/main" val="292157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rot="19859889">
            <a:off x="7177155" y="5049053"/>
            <a:ext cx="1667212" cy="16672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33"/>
            <a:ext cx="9144000" cy="154838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83480284"/>
              </p:ext>
            </p:extLst>
          </p:nvPr>
        </p:nvGraphicFramePr>
        <p:xfrm>
          <a:off x="486770" y="1910874"/>
          <a:ext cx="8206854" cy="4382736"/>
        </p:xfrm>
        <a:graphic>
          <a:graphicData uri="http://schemas.openxmlformats.org/drawingml/2006/table">
            <a:tbl>
              <a:tblPr firstRow="1" bandRow="1">
                <a:tableStyleId>{5C22544A-7EE6-4342-B048-85BDC9FD1C3A}</a:tableStyleId>
              </a:tblPr>
              <a:tblGrid>
                <a:gridCol w="5395415">
                  <a:extLst>
                    <a:ext uri="{9D8B030D-6E8A-4147-A177-3AD203B41FA5}">
                      <a16:colId xmlns:a16="http://schemas.microsoft.com/office/drawing/2014/main" val="20000"/>
                    </a:ext>
                  </a:extLst>
                </a:gridCol>
                <a:gridCol w="2811439">
                  <a:extLst>
                    <a:ext uri="{9D8B030D-6E8A-4147-A177-3AD203B41FA5}">
                      <a16:colId xmlns:a16="http://schemas.microsoft.com/office/drawing/2014/main" val="20001"/>
                    </a:ext>
                  </a:extLst>
                </a:gridCol>
              </a:tblGrid>
              <a:tr h="405096">
                <a:tc gridSpan="2">
                  <a:txBody>
                    <a:bodyPr/>
                    <a:lstStyle/>
                    <a:p>
                      <a:r>
                        <a:rPr lang="en-CA" sz="1800" b="1" dirty="0" smtClean="0">
                          <a:latin typeface="Helvetica" panose="020B0604020202020204" pitchFamily="34" charset="0"/>
                          <a:cs typeface="Helvetica" panose="020B0604020202020204" pitchFamily="34" charset="0"/>
                        </a:rPr>
                        <a:t>Benefits of low stakes writing activities for students</a:t>
                      </a:r>
                      <a:endParaRPr lang="en-CA" dirty="0"/>
                    </a:p>
                  </a:txBody>
                  <a:tcPr>
                    <a:solidFill>
                      <a:schemeClr val="accent2">
                        <a:lumMod val="50000"/>
                      </a:schemeClr>
                    </a:solidFill>
                  </a:tcPr>
                </a:tc>
                <a:tc hMerge="1">
                  <a:txBody>
                    <a:bodyPr/>
                    <a:lstStyle/>
                    <a:p>
                      <a:endParaRPr lang="en-CA" dirty="0"/>
                    </a:p>
                  </a:txBody>
                  <a:tcPr>
                    <a:solidFill>
                      <a:schemeClr val="accent2">
                        <a:lumMod val="50000"/>
                      </a:schemeClr>
                    </a:solidFill>
                  </a:tcPr>
                </a:tc>
                <a:extLst>
                  <a:ext uri="{0D108BD9-81ED-4DB2-BD59-A6C34878D82A}">
                    <a16:rowId xmlns:a16="http://schemas.microsoft.com/office/drawing/2014/main" val="10000"/>
                  </a:ext>
                </a:extLst>
              </a:tr>
              <a:tr h="3279611">
                <a:tc>
                  <a:txBody>
                    <a:bodyPr/>
                    <a:lstStyle/>
                    <a:p>
                      <a:pPr marL="285750" indent="-285750">
                        <a:spcAft>
                          <a:spcPts val="300"/>
                        </a:spcAft>
                        <a:buFont typeface="Arial" panose="020B0604020202020204" pitchFamily="34" charset="0"/>
                        <a:buChar char="•"/>
                      </a:pPr>
                      <a:r>
                        <a:rPr lang="en-CA" sz="1600" dirty="0" smtClean="0">
                          <a:latin typeface="Helvetica" panose="020B0604020202020204" pitchFamily="34" charset="0"/>
                          <a:cs typeface="Helvetica" panose="020B0604020202020204" pitchFamily="34" charset="0"/>
                        </a:rPr>
                        <a:t>Increase students’ likeliness to </a:t>
                      </a:r>
                      <a:r>
                        <a:rPr lang="en-CA" sz="1600" b="1" dirty="0" smtClean="0">
                          <a:latin typeface="Helvetica" panose="020B0604020202020204" pitchFamily="34" charset="0"/>
                          <a:cs typeface="Helvetica" panose="020B0604020202020204" pitchFamily="34" charset="0"/>
                        </a:rPr>
                        <a:t>prepare</a:t>
                      </a:r>
                      <a:r>
                        <a:rPr lang="en-CA" sz="1600" dirty="0" smtClean="0">
                          <a:latin typeface="Helvetica" panose="020B0604020202020204" pitchFamily="34" charset="0"/>
                          <a:cs typeface="Helvetica" panose="020B0604020202020204" pitchFamily="34" charset="0"/>
                        </a:rPr>
                        <a:t> for class </a:t>
                      </a:r>
                    </a:p>
                    <a:p>
                      <a:pPr marL="285750" indent="-285750">
                        <a:spcAft>
                          <a:spcPts val="300"/>
                        </a:spcAft>
                        <a:buFont typeface="Arial" panose="020B0604020202020204" pitchFamily="34" charset="0"/>
                        <a:buChar char="•"/>
                      </a:pPr>
                      <a:r>
                        <a:rPr lang="en-CA" sz="1600" dirty="0" smtClean="0">
                          <a:latin typeface="Helvetica" panose="020B0604020202020204" pitchFamily="34" charset="0"/>
                          <a:cs typeface="Helvetica" panose="020B0604020202020204" pitchFamily="34" charset="0"/>
                        </a:rPr>
                        <a:t>Increase students’ </a:t>
                      </a:r>
                      <a:r>
                        <a:rPr lang="en-CA" sz="1600" b="1" dirty="0" smtClean="0">
                          <a:latin typeface="Helvetica" panose="020B0604020202020204" pitchFamily="34" charset="0"/>
                          <a:cs typeface="Helvetica" panose="020B0604020202020204" pitchFamily="34" charset="0"/>
                        </a:rPr>
                        <a:t>investment in class </a:t>
                      </a:r>
                      <a:r>
                        <a:rPr lang="en-CA" sz="1600" dirty="0" smtClean="0">
                          <a:latin typeface="Helvetica" panose="020B0604020202020204" pitchFamily="34" charset="0"/>
                          <a:cs typeface="Helvetica" panose="020B0604020202020204" pitchFamily="34" charset="0"/>
                        </a:rPr>
                        <a:t>(which may be manifested through improved attendance and course retention) </a:t>
                      </a:r>
                    </a:p>
                    <a:p>
                      <a:pPr marL="285750" indent="-285750">
                        <a:spcAft>
                          <a:spcPts val="300"/>
                        </a:spcAft>
                        <a:buFont typeface="Arial" panose="020B0604020202020204" pitchFamily="34" charset="0"/>
                        <a:buChar char="•"/>
                      </a:pPr>
                      <a:r>
                        <a:rPr lang="en-CA" sz="1600" dirty="0" smtClean="0">
                          <a:latin typeface="Helvetica" panose="020B0604020202020204" pitchFamily="34" charset="0"/>
                          <a:cs typeface="Helvetica" panose="020B0604020202020204" pitchFamily="34" charset="0"/>
                        </a:rPr>
                        <a:t>Increase students’ sense of interpretive and analytic </a:t>
                      </a:r>
                      <a:r>
                        <a:rPr lang="en-CA" sz="1600" b="1" dirty="0" smtClean="0">
                          <a:latin typeface="Helvetica" panose="020B0604020202020204" pitchFamily="34" charset="0"/>
                          <a:cs typeface="Helvetica" panose="020B0604020202020204" pitchFamily="34" charset="0"/>
                        </a:rPr>
                        <a:t>independence</a:t>
                      </a:r>
                    </a:p>
                    <a:p>
                      <a:pPr marL="285750" indent="-285750">
                        <a:spcAft>
                          <a:spcPts val="300"/>
                        </a:spcAft>
                        <a:buFont typeface="Arial" panose="020B0604020202020204" pitchFamily="34" charset="0"/>
                        <a:buChar char="•"/>
                      </a:pPr>
                      <a:r>
                        <a:rPr lang="en-CA" sz="1600" b="1" dirty="0" smtClean="0">
                          <a:latin typeface="Helvetica" panose="020B0604020202020204" pitchFamily="34" charset="0"/>
                          <a:cs typeface="Helvetica" panose="020B0604020202020204" pitchFamily="34" charset="0"/>
                        </a:rPr>
                        <a:t>Improve critical reading, viewing and thinking skills </a:t>
                      </a:r>
                    </a:p>
                    <a:p>
                      <a:pPr marL="285750" indent="-285750">
                        <a:spcAft>
                          <a:spcPts val="300"/>
                        </a:spcAft>
                        <a:buFont typeface="Arial" panose="020B0604020202020204" pitchFamily="34" charset="0"/>
                        <a:buChar char="•"/>
                      </a:pPr>
                      <a:r>
                        <a:rPr lang="en-CA" sz="1600" b="1" dirty="0" smtClean="0">
                          <a:latin typeface="Helvetica" panose="020B0604020202020204" pitchFamily="34" charset="0"/>
                          <a:cs typeface="Helvetica" panose="020B0604020202020204" pitchFamily="34" charset="0"/>
                        </a:rPr>
                        <a:t>Clarify course concepts </a:t>
                      </a:r>
                      <a:r>
                        <a:rPr lang="en-CA" sz="1600" dirty="0" smtClean="0">
                          <a:latin typeface="Helvetica" panose="020B0604020202020204" pitchFamily="34" charset="0"/>
                          <a:cs typeface="Helvetica" panose="020B0604020202020204" pitchFamily="34" charset="0"/>
                        </a:rPr>
                        <a:t>and help students identify their position on an issue or interpretation </a:t>
                      </a:r>
                    </a:p>
                    <a:p>
                      <a:pPr marL="285750" indent="-285750">
                        <a:spcAft>
                          <a:spcPts val="300"/>
                        </a:spcAft>
                        <a:buFont typeface="Arial" panose="020B0604020202020204" pitchFamily="34" charset="0"/>
                        <a:buChar char="•"/>
                      </a:pPr>
                      <a:r>
                        <a:rPr lang="en-CA" sz="1600" dirty="0" smtClean="0">
                          <a:latin typeface="Helvetica" panose="020B0604020202020204" pitchFamily="34" charset="0"/>
                          <a:cs typeface="Helvetica" panose="020B0604020202020204" pitchFamily="34" charset="0"/>
                        </a:rPr>
                        <a:t>Provide opportunities to </a:t>
                      </a:r>
                      <a:r>
                        <a:rPr lang="en-CA" sz="1600" b="1" dirty="0" smtClean="0">
                          <a:latin typeface="Helvetica" panose="020B0604020202020204" pitchFamily="34" charset="0"/>
                          <a:cs typeface="Helvetica" panose="020B0604020202020204" pitchFamily="34" charset="0"/>
                        </a:rPr>
                        <a:t>practice using course-specific vocabularies </a:t>
                      </a:r>
                      <a:r>
                        <a:rPr lang="en-CA" sz="1600" dirty="0" smtClean="0">
                          <a:latin typeface="Helvetica" panose="020B0604020202020204" pitchFamily="34" charset="0"/>
                          <a:cs typeface="Helvetica" panose="020B0604020202020204" pitchFamily="34" charset="0"/>
                        </a:rPr>
                        <a:t>and methodologies </a:t>
                      </a:r>
                    </a:p>
                    <a:p>
                      <a:pPr marL="285750" indent="-285750">
                        <a:spcAft>
                          <a:spcPts val="300"/>
                        </a:spcAft>
                        <a:buFont typeface="Arial" panose="020B0604020202020204" pitchFamily="34" charset="0"/>
                        <a:buChar char="•"/>
                      </a:pPr>
                      <a:r>
                        <a:rPr lang="en-CA" sz="1600" dirty="0" smtClean="0">
                          <a:latin typeface="Helvetica" panose="020B0604020202020204" pitchFamily="34" charset="0"/>
                          <a:cs typeface="Helvetica" panose="020B0604020202020204" pitchFamily="34" charset="0"/>
                        </a:rPr>
                        <a:t>Encourage students to </a:t>
                      </a:r>
                      <a:r>
                        <a:rPr lang="en-CA" sz="1600" b="1" dirty="0" smtClean="0">
                          <a:latin typeface="Helvetica" panose="020B0604020202020204" pitchFamily="34" charset="0"/>
                          <a:cs typeface="Helvetica" panose="020B0604020202020204" pitchFamily="34" charset="0"/>
                        </a:rPr>
                        <a:t>think “outside the box” </a:t>
                      </a:r>
                      <a:r>
                        <a:rPr lang="en-CA" sz="1600" dirty="0" smtClean="0">
                          <a:latin typeface="Helvetica" panose="020B0604020202020204" pitchFamily="34" charset="0"/>
                          <a:cs typeface="Helvetica" panose="020B0604020202020204" pitchFamily="34" charset="0"/>
                        </a:rPr>
                        <a:t>by foregrounding process rather than outcome, leading to a greater willingness to take critical risks </a:t>
                      </a:r>
                    </a:p>
                  </a:txBody>
                  <a:tcPr/>
                </a:tc>
                <a:tc>
                  <a:txBody>
                    <a:bodyPr/>
                    <a:lstStyle/>
                    <a:p>
                      <a:pPr marL="285750" indent="-285750">
                        <a:spcAft>
                          <a:spcPts val="300"/>
                        </a:spcAft>
                        <a:buFont typeface="Arial" panose="020B0604020202020204" pitchFamily="34" charset="0"/>
                        <a:buChar char="•"/>
                      </a:pPr>
                      <a:endParaRPr lang="en-CA" sz="1600" dirty="0" smtClean="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928" r="6516" b="5729"/>
          <a:stretch/>
        </p:blipFill>
        <p:spPr>
          <a:xfrm>
            <a:off x="5952565" y="2320121"/>
            <a:ext cx="2741059" cy="3973489"/>
          </a:xfrm>
          <a:prstGeom prst="rect">
            <a:avLst/>
          </a:prstGeom>
        </p:spPr>
      </p:pic>
    </p:spTree>
    <p:extLst>
      <p:ext uri="{BB962C8B-B14F-4D97-AF65-F5344CB8AC3E}">
        <p14:creationId xmlns:p14="http://schemas.microsoft.com/office/powerpoint/2010/main" val="328259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TotalTime>
  <Words>1680</Words>
  <Application>Microsoft Office PowerPoint</Application>
  <PresentationFormat>On-screen Show (4:3)</PresentationFormat>
  <Paragraphs>89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vt:lpstr>
      <vt:lpstr>Times New Roman</vt:lpstr>
      <vt:lpstr>Office Theme</vt:lpstr>
      <vt:lpstr>Low Stakes  Writing Assignments</vt:lpstr>
      <vt:lpstr>PowerPoint Presentation</vt:lpstr>
      <vt:lpstr>PowerPoint Presentation</vt:lpstr>
      <vt:lpstr>PowerPoint Presentation</vt:lpstr>
      <vt:lpstr>PowerPoint Presentation</vt:lpstr>
      <vt:lpstr>PowerPoint Presentation</vt:lpstr>
      <vt:lpstr>Evaluating Low-stakes Writing </vt:lpstr>
      <vt:lpstr>PowerPoint Presentation</vt:lpstr>
      <vt:lpstr>PowerPoint Presentation</vt:lpstr>
      <vt:lpstr>The following Low-Stakes Activities are cited from the University of Waterloo: https://uwaterloo.ca/centre-for-teaching-excellence/teaching-resources/teaching-tips/developing-assignments/cross-discipline-skills/low-stakes-writing-assignments</vt:lpstr>
      <vt:lpstr>PowerPoint Presentation</vt:lpstr>
      <vt:lpstr>PowerPoint Presentation</vt:lpstr>
      <vt:lpstr>PowerPoint Presentation</vt:lpstr>
      <vt:lpstr>PowerPoint Presentation</vt:lpstr>
      <vt:lpstr>PowerPoint Presentation</vt:lpstr>
      <vt:lpstr>PowerPoint Presentation</vt:lpstr>
    </vt:vector>
  </TitlesOfParts>
  <Company>Confederation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 Andersen</dc:creator>
  <cp:lastModifiedBy>Jenn Andersen</cp:lastModifiedBy>
  <cp:revision>37</cp:revision>
  <dcterms:created xsi:type="dcterms:W3CDTF">2016-05-10T17:15:49Z</dcterms:created>
  <dcterms:modified xsi:type="dcterms:W3CDTF">2020-01-23T15:02:02Z</dcterms:modified>
</cp:coreProperties>
</file>