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33"/>
  </p:handoutMasterIdLst>
  <p:sldIdLst>
    <p:sldId id="256" r:id="rId2"/>
    <p:sldId id="269" r:id="rId3"/>
    <p:sldId id="257" r:id="rId4"/>
    <p:sldId id="258" r:id="rId5"/>
    <p:sldId id="299" r:id="rId6"/>
    <p:sldId id="271" r:id="rId7"/>
    <p:sldId id="272" r:id="rId8"/>
    <p:sldId id="273" r:id="rId9"/>
    <p:sldId id="286" r:id="rId10"/>
    <p:sldId id="295" r:id="rId11"/>
    <p:sldId id="282" r:id="rId12"/>
    <p:sldId id="296" r:id="rId13"/>
    <p:sldId id="281" r:id="rId14"/>
    <p:sldId id="283" r:id="rId15"/>
    <p:sldId id="291" r:id="rId16"/>
    <p:sldId id="297" r:id="rId17"/>
    <p:sldId id="284" r:id="rId18"/>
    <p:sldId id="275" r:id="rId19"/>
    <p:sldId id="260" r:id="rId20"/>
    <p:sldId id="261" r:id="rId21"/>
    <p:sldId id="276" r:id="rId22"/>
    <p:sldId id="280" r:id="rId23"/>
    <p:sldId id="292" r:id="rId24"/>
    <p:sldId id="293" r:id="rId25"/>
    <p:sldId id="294" r:id="rId26"/>
    <p:sldId id="263" r:id="rId27"/>
    <p:sldId id="290" r:id="rId28"/>
    <p:sldId id="288" r:id="rId29"/>
    <p:sldId id="298" r:id="rId30"/>
    <p:sldId id="278" r:id="rId31"/>
    <p:sldId id="270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6C3BAF-5691-46E4-A789-977D550EC9C2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A2AB0F-FB1A-4BA0-B9AD-D89E97D634E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4824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428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294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587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958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656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402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09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006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093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390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173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038D-52D1-4F61-9A44-A183EA041FD1}" type="datetimeFigureOut">
              <a:rPr lang="en-CA" smtClean="0"/>
              <a:t>02/03/2017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89C73-F515-4CE3-88BD-FB15C866B2D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613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.umn.edu/~balbert/humandiversity/grading_rubric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english.purdue.edu/owl/resource/560/01/" TargetMode="External"/><Relationship Id="rId2" Type="http://schemas.openxmlformats.org/officeDocument/2006/relationships/hyperlink" Target="http://www.apastyle.org/index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2543" y="3240782"/>
            <a:ext cx="5181600" cy="149039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Reflective Journals in</a:t>
            </a:r>
            <a:br>
              <a:rPr lang="en-US" b="1" dirty="0" smtClean="0"/>
            </a:br>
            <a:r>
              <a:rPr lang="en-US" b="1" dirty="0" smtClean="0"/>
              <a:t>Post-secondary Education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2543" y="4915449"/>
            <a:ext cx="6196819" cy="1490467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A Writing Across the Curriculum Project </a:t>
            </a:r>
          </a:p>
          <a:p>
            <a:pPr algn="l"/>
            <a:r>
              <a:rPr lang="en-US" dirty="0" smtClean="0"/>
              <a:t>Noreen Bourgeois</a:t>
            </a:r>
            <a:br>
              <a:rPr lang="en-US" dirty="0" smtClean="0"/>
            </a:br>
            <a:r>
              <a:rPr lang="en-US" dirty="0" smtClean="0"/>
              <a:t>January 2017 </a:t>
            </a:r>
          </a:p>
          <a:p>
            <a:pPr algn="l"/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84" y="1841585"/>
            <a:ext cx="4853354" cy="31888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953" y="6037293"/>
            <a:ext cx="3059724" cy="820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4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Tips for Faculty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607"/>
            <a:ext cx="10515600" cy="506139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Start with basic questions and move to more detail </a:t>
            </a:r>
            <a:br>
              <a:rPr lang="en-US" b="1" dirty="0" smtClean="0"/>
            </a:br>
            <a:r>
              <a:rPr lang="en-US" b="1" dirty="0" smtClean="0"/>
              <a:t>(scaffold the learning)</a:t>
            </a:r>
          </a:p>
          <a:p>
            <a:r>
              <a:rPr lang="en-US" b="1" dirty="0" smtClean="0"/>
              <a:t>Provide clear expectations and examples before the students start their reflections</a:t>
            </a:r>
          </a:p>
          <a:p>
            <a:r>
              <a:rPr lang="en-US" b="1" dirty="0" smtClean="0"/>
              <a:t>Make self-reflection a regular part of the learning (key dates)</a:t>
            </a:r>
          </a:p>
          <a:p>
            <a:r>
              <a:rPr lang="en-US" b="1" dirty="0" smtClean="0"/>
              <a:t>Link journaling to other learning experiences </a:t>
            </a:r>
            <a:br>
              <a:rPr lang="en-US" b="1" dirty="0" smtClean="0"/>
            </a:br>
            <a:r>
              <a:rPr lang="en-US" b="1" dirty="0" smtClean="0"/>
              <a:t>(i.e. clinical / theory class)</a:t>
            </a:r>
          </a:p>
          <a:p>
            <a:r>
              <a:rPr lang="en-US" b="1" dirty="0" smtClean="0"/>
              <a:t>Synchronize the questions with specific learning outcomes (i.e. reflection before and after a clinical experience or group project) </a:t>
            </a:r>
          </a:p>
          <a:p>
            <a:r>
              <a:rPr lang="en-US" b="1" dirty="0"/>
              <a:t>Give it value (marks!) so students will do it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Make the assignment easy to write and easy to mark!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035" y="246156"/>
            <a:ext cx="1936376" cy="19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88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Develop a reflective journal assignment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2878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1. Identify what </a:t>
            </a:r>
            <a:r>
              <a:rPr lang="en-CA" b="1" i="1" dirty="0"/>
              <a:t>learning outcomes </a:t>
            </a:r>
            <a:r>
              <a:rPr lang="en-CA" b="1" dirty="0"/>
              <a:t>you are trying to assess, and the students are trying to achieve. </a:t>
            </a:r>
          </a:p>
          <a:p>
            <a:endParaRPr lang="en-CA" b="1" dirty="0"/>
          </a:p>
          <a:p>
            <a:pPr marL="0" indent="0">
              <a:buNone/>
            </a:pPr>
            <a:r>
              <a:rPr lang="en-CA" b="1" dirty="0"/>
              <a:t>2. Identify any </a:t>
            </a:r>
            <a:r>
              <a:rPr lang="en-CA" b="1" i="1" dirty="0"/>
              <a:t>key learning outcomes </a:t>
            </a:r>
            <a:r>
              <a:rPr lang="en-CA" b="1" dirty="0"/>
              <a:t>such as...</a:t>
            </a:r>
          </a:p>
          <a:p>
            <a:r>
              <a:rPr lang="en-CA" b="1" i="1" dirty="0">
                <a:solidFill>
                  <a:srgbClr val="C00000"/>
                </a:solidFill>
              </a:rPr>
              <a:t>- </a:t>
            </a:r>
            <a:r>
              <a:rPr lang="en-CA" b="1" i="1" dirty="0" smtClean="0">
                <a:solidFill>
                  <a:srgbClr val="C00000"/>
                </a:solidFill>
              </a:rPr>
              <a:t>theories	- standards	- </a:t>
            </a:r>
            <a:r>
              <a:rPr lang="en-CA" b="1" i="1" dirty="0">
                <a:solidFill>
                  <a:srgbClr val="C00000"/>
                </a:solidFill>
              </a:rPr>
              <a:t>key </a:t>
            </a:r>
            <a:r>
              <a:rPr lang="en-CA" b="1" i="1" dirty="0" smtClean="0">
                <a:solidFill>
                  <a:srgbClr val="C00000"/>
                </a:solidFill>
              </a:rPr>
              <a:t>skills / processes </a:t>
            </a:r>
            <a:r>
              <a:rPr lang="en-CA" b="1" i="1" dirty="0">
                <a:solidFill>
                  <a:srgbClr val="C00000"/>
                </a:solidFill>
              </a:rPr>
              <a:t>	</a:t>
            </a:r>
          </a:p>
          <a:p>
            <a:r>
              <a:rPr lang="en-CA" b="1" i="1" dirty="0">
                <a:solidFill>
                  <a:srgbClr val="C00000"/>
                </a:solidFill>
              </a:rPr>
              <a:t>- attitudes and </a:t>
            </a:r>
            <a:r>
              <a:rPr lang="en-CA" b="1" i="1" dirty="0" smtClean="0">
                <a:solidFill>
                  <a:srgbClr val="C00000"/>
                </a:solidFill>
              </a:rPr>
              <a:t>beliefs	- </a:t>
            </a:r>
            <a:r>
              <a:rPr lang="en-CA" b="1" i="1" dirty="0">
                <a:solidFill>
                  <a:srgbClr val="C00000"/>
                </a:solidFill>
              </a:rPr>
              <a:t>previous learning</a:t>
            </a:r>
          </a:p>
          <a:p>
            <a:r>
              <a:rPr lang="en-CA" b="1" i="1" dirty="0" smtClean="0">
                <a:solidFill>
                  <a:srgbClr val="C00000"/>
                </a:solidFill>
              </a:rPr>
              <a:t>- </a:t>
            </a:r>
            <a:r>
              <a:rPr lang="en-CA" b="1" i="1" dirty="0">
                <a:solidFill>
                  <a:srgbClr val="C00000"/>
                </a:solidFill>
              </a:rPr>
              <a:t>knowledge and understanding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916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 a reflective journal assignment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959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 smtClean="0"/>
              <a:t>3</a:t>
            </a:r>
            <a:r>
              <a:rPr lang="en-CA" b="1" dirty="0"/>
              <a:t>. Develop </a:t>
            </a:r>
            <a:r>
              <a:rPr lang="en-CA" b="1" i="1" dirty="0">
                <a:solidFill>
                  <a:srgbClr val="C00000"/>
                </a:solidFill>
              </a:rPr>
              <a:t>a learning activity </a:t>
            </a:r>
            <a:r>
              <a:rPr lang="en-CA" b="1" dirty="0"/>
              <a:t>in which the student will learn </a:t>
            </a:r>
            <a:r>
              <a:rPr lang="en-CA" b="1" dirty="0" smtClean="0"/>
              <a:t>about and experience </a:t>
            </a:r>
            <a:r>
              <a:rPr lang="en-CA" b="1" dirty="0"/>
              <a:t>the desired learning outcomes. </a:t>
            </a:r>
            <a:endParaRPr lang="en-CA" b="1" dirty="0" smtClean="0"/>
          </a:p>
          <a:p>
            <a:pPr marL="0" indent="0">
              <a:buNone/>
            </a:pPr>
            <a:r>
              <a:rPr lang="en-CA" b="1" i="1" dirty="0">
                <a:solidFill>
                  <a:srgbClr val="C00000"/>
                </a:solidFill>
              </a:rPr>
              <a:t>(</a:t>
            </a:r>
            <a:r>
              <a:rPr lang="en-CA" b="1" i="1" dirty="0" smtClean="0">
                <a:solidFill>
                  <a:srgbClr val="C00000"/>
                </a:solidFill>
              </a:rPr>
              <a:t>It </a:t>
            </a:r>
            <a:r>
              <a:rPr lang="en-CA" b="1" i="1" dirty="0">
                <a:solidFill>
                  <a:srgbClr val="C00000"/>
                </a:solidFill>
              </a:rPr>
              <a:t>is </a:t>
            </a:r>
            <a:r>
              <a:rPr lang="en-CA" b="1" i="1" dirty="0" smtClean="0">
                <a:solidFill>
                  <a:srgbClr val="C00000"/>
                </a:solidFill>
              </a:rPr>
              <a:t>better </a:t>
            </a:r>
            <a:r>
              <a:rPr lang="en-CA" b="1" i="1" dirty="0">
                <a:solidFill>
                  <a:srgbClr val="C00000"/>
                </a:solidFill>
              </a:rPr>
              <a:t>if the students will encounter the same type of experience several times so that they get used to the process of self-reflection</a:t>
            </a:r>
            <a:r>
              <a:rPr lang="en-CA" b="1" i="1" dirty="0" smtClean="0">
                <a:solidFill>
                  <a:srgbClr val="C00000"/>
                </a:solidFill>
              </a:rPr>
              <a:t>.)</a:t>
            </a:r>
            <a:endParaRPr lang="en-CA" b="1" i="1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29" y="4698918"/>
            <a:ext cx="3465479" cy="151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 a reflective journal assignment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212"/>
            <a:ext cx="10515600" cy="5387788"/>
          </a:xfrm>
        </p:spPr>
        <p:txBody>
          <a:bodyPr>
            <a:normAutofit fontScale="85000" lnSpcReduction="10000"/>
          </a:bodyPr>
          <a:lstStyle/>
          <a:p>
            <a:r>
              <a:rPr lang="en-CA" b="1" dirty="0"/>
              <a:t>4</a:t>
            </a:r>
            <a:r>
              <a:rPr lang="en-CA" sz="3300" b="1" dirty="0"/>
              <a:t>. Once the students have completed the learning activity, have them answer a set of questions about their experience that draws them towards reflection on their newly acquired learning.  </a:t>
            </a:r>
          </a:p>
          <a:p>
            <a:endParaRPr lang="en-CA" b="1" dirty="0"/>
          </a:p>
          <a:p>
            <a:r>
              <a:rPr lang="en-CA" b="1" i="1" dirty="0" smtClean="0">
                <a:solidFill>
                  <a:srgbClr val="C00000"/>
                </a:solidFill>
              </a:rPr>
              <a:t>The </a:t>
            </a:r>
            <a:r>
              <a:rPr lang="en-CA" b="1" i="1" dirty="0">
                <a:solidFill>
                  <a:srgbClr val="C00000"/>
                </a:solidFill>
              </a:rPr>
              <a:t>questions should invite the students to </a:t>
            </a:r>
            <a:r>
              <a:rPr lang="en-CA" b="1" i="1" dirty="0" smtClean="0">
                <a:solidFill>
                  <a:srgbClr val="C00000"/>
                </a:solidFill>
              </a:rPr>
              <a:t>…</a:t>
            </a:r>
          </a:p>
          <a:p>
            <a:r>
              <a:rPr lang="en-CA" b="1" i="1" dirty="0" smtClean="0">
                <a:solidFill>
                  <a:srgbClr val="C00000"/>
                </a:solidFill>
              </a:rPr>
              <a:t>Describe what happened, including evidence </a:t>
            </a:r>
          </a:p>
          <a:p>
            <a:r>
              <a:rPr lang="en-CA" b="1" i="1" dirty="0">
                <a:solidFill>
                  <a:srgbClr val="C00000"/>
                </a:solidFill>
              </a:rPr>
              <a:t>Value feelings </a:t>
            </a:r>
          </a:p>
          <a:p>
            <a:r>
              <a:rPr lang="en-CA" b="1" i="1" dirty="0" smtClean="0">
                <a:solidFill>
                  <a:srgbClr val="C00000"/>
                </a:solidFill>
              </a:rPr>
              <a:t>Analyze their learning experience</a:t>
            </a:r>
          </a:p>
          <a:p>
            <a:r>
              <a:rPr lang="en-CA" b="1" i="1" dirty="0" smtClean="0">
                <a:solidFill>
                  <a:srgbClr val="C00000"/>
                </a:solidFill>
              </a:rPr>
              <a:t>Link it to old learning / skills by reflecting on patterns</a:t>
            </a:r>
          </a:p>
          <a:p>
            <a:r>
              <a:rPr lang="en-CA" b="1" i="1" dirty="0" smtClean="0">
                <a:solidFill>
                  <a:srgbClr val="C00000"/>
                </a:solidFill>
              </a:rPr>
              <a:t>Self-critique their performance (strengths and challenges)</a:t>
            </a:r>
          </a:p>
          <a:p>
            <a:r>
              <a:rPr lang="en-CA" b="1" i="1" dirty="0">
                <a:solidFill>
                  <a:srgbClr val="C00000"/>
                </a:solidFill>
              </a:rPr>
              <a:t>A</a:t>
            </a:r>
            <a:r>
              <a:rPr lang="en-CA" b="1" i="1" dirty="0" smtClean="0">
                <a:solidFill>
                  <a:srgbClr val="C00000"/>
                </a:solidFill>
              </a:rPr>
              <a:t>pply </a:t>
            </a:r>
            <a:r>
              <a:rPr lang="en-CA" b="1" i="1" dirty="0">
                <a:solidFill>
                  <a:srgbClr val="C00000"/>
                </a:solidFill>
              </a:rPr>
              <a:t>theory to practice</a:t>
            </a:r>
          </a:p>
          <a:p>
            <a:r>
              <a:rPr lang="en-CA" b="1" i="1" dirty="0">
                <a:solidFill>
                  <a:srgbClr val="C00000"/>
                </a:solidFill>
              </a:rPr>
              <a:t>I</a:t>
            </a:r>
            <a:r>
              <a:rPr lang="en-CA" b="1" i="1" dirty="0" smtClean="0">
                <a:solidFill>
                  <a:srgbClr val="C00000"/>
                </a:solidFill>
              </a:rPr>
              <a:t>ncorporate </a:t>
            </a:r>
            <a:r>
              <a:rPr lang="en-CA" b="1" i="1" dirty="0">
                <a:solidFill>
                  <a:srgbClr val="C00000"/>
                </a:solidFill>
              </a:rPr>
              <a:t>feedback </a:t>
            </a:r>
            <a:endParaRPr lang="en-CA" b="1" i="1" dirty="0" smtClean="0">
              <a:solidFill>
                <a:srgbClr val="C00000"/>
              </a:solidFill>
            </a:endParaRPr>
          </a:p>
          <a:p>
            <a:r>
              <a:rPr lang="en-US" b="1" i="1" dirty="0" smtClean="0">
                <a:solidFill>
                  <a:srgbClr val="C00000"/>
                </a:solidFill>
              </a:rPr>
              <a:t>Identify next steps for learning </a:t>
            </a:r>
            <a:endParaRPr lang="en-CA" b="1" i="1" dirty="0">
              <a:solidFill>
                <a:srgbClr val="C00000"/>
              </a:solidFill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39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 a reflective journal assignment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CA" b="1" dirty="0"/>
              <a:t>5. Assess the students' reflections about their learning using a </a:t>
            </a:r>
            <a:r>
              <a:rPr lang="en-CA" b="1" i="1" dirty="0">
                <a:solidFill>
                  <a:srgbClr val="C00000"/>
                </a:solidFill>
              </a:rPr>
              <a:t>rubric you've developed </a:t>
            </a:r>
            <a:r>
              <a:rPr lang="en-CA" b="1" dirty="0"/>
              <a:t>that matches the questions the students answered.  You will have to explain the rubric and your expectations to the students prior to the reflective </a:t>
            </a:r>
            <a:r>
              <a:rPr lang="en-CA" b="1" dirty="0" smtClean="0"/>
              <a:t>journaling. </a:t>
            </a:r>
            <a:br>
              <a:rPr lang="en-CA" b="1" dirty="0" smtClean="0"/>
            </a:br>
            <a:endParaRPr lang="en-CA" b="1" dirty="0" smtClean="0"/>
          </a:p>
          <a:p>
            <a:r>
              <a:rPr lang="en-CA" b="1" dirty="0"/>
              <a:t>6. </a:t>
            </a:r>
            <a:r>
              <a:rPr lang="en-CA" b="1" dirty="0" smtClean="0"/>
              <a:t>Allow students to </a:t>
            </a:r>
            <a:r>
              <a:rPr lang="en-CA" b="1" i="1" dirty="0" smtClean="0">
                <a:solidFill>
                  <a:srgbClr val="C00000"/>
                </a:solidFill>
              </a:rPr>
              <a:t>practice and re-use </a:t>
            </a:r>
            <a:r>
              <a:rPr lang="en-CA" b="1" dirty="0" smtClean="0"/>
              <a:t>this learning activity. Students </a:t>
            </a:r>
            <a:r>
              <a:rPr lang="en-CA" b="1" dirty="0"/>
              <a:t>will need to work through this self-reflection exercise several times before they start to link all of the learning and also articulate it. (moving from novice to experienced self-reflection)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434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Questions for a Reflective Journal</a:t>
            </a:r>
            <a:br>
              <a:rPr lang="en-US" b="1" dirty="0" smtClean="0"/>
            </a:br>
            <a:r>
              <a:rPr lang="en-US" b="1" dirty="0" smtClean="0"/>
              <a:t>(maximum 5)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435" y="1825624"/>
            <a:ext cx="10515600" cy="50323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CA" b="1" dirty="0" smtClean="0"/>
              <a:t>What have I learned today/this week? (thoughts, feelings, actions)</a:t>
            </a:r>
          </a:p>
          <a:p>
            <a:r>
              <a:rPr lang="en-US" b="1" dirty="0"/>
              <a:t>What feelings did I have about this learning experience? Why?</a:t>
            </a:r>
            <a:endParaRPr lang="en-CA" b="1" dirty="0" smtClean="0"/>
          </a:p>
          <a:p>
            <a:r>
              <a:rPr lang="en-US" b="1" dirty="0" smtClean="0"/>
              <a:t>How does this relate to what I’ve learned before this? </a:t>
            </a:r>
          </a:p>
          <a:p>
            <a:r>
              <a:rPr lang="en-US" b="1" dirty="0" smtClean="0"/>
              <a:t>What are my positive accomplishments / strengths during this learning experience?</a:t>
            </a:r>
          </a:p>
          <a:p>
            <a:pPr lvl="1"/>
            <a:r>
              <a:rPr lang="en-US" b="1" dirty="0" smtClean="0"/>
              <a:t>How do I know this? (evidence)</a:t>
            </a:r>
          </a:p>
          <a:p>
            <a:r>
              <a:rPr lang="en-US" b="1" dirty="0" smtClean="0"/>
              <a:t>What are my challenges? </a:t>
            </a:r>
          </a:p>
          <a:p>
            <a:pPr lvl="1"/>
            <a:r>
              <a:rPr lang="en-US" b="1" dirty="0" smtClean="0"/>
              <a:t>How do I know this? (evidence)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04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Questions for a Reflective Journal</a:t>
            </a:r>
            <a:br>
              <a:rPr lang="en-US" b="1" dirty="0" smtClean="0"/>
            </a:br>
            <a:r>
              <a:rPr lang="en-US" b="1" dirty="0" smtClean="0"/>
              <a:t>(maximum 5)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435" y="1825624"/>
            <a:ext cx="10515600" cy="50323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Were there any surprises about what I learned / experienced? </a:t>
            </a:r>
            <a:br>
              <a:rPr lang="en-US" b="1" dirty="0" smtClean="0"/>
            </a:br>
            <a:r>
              <a:rPr lang="en-US" b="1" dirty="0" smtClean="0"/>
              <a:t>(ahah moments!) </a:t>
            </a:r>
          </a:p>
          <a:p>
            <a:r>
              <a:rPr lang="en-US" b="1" dirty="0" smtClean="0"/>
              <a:t>Have I felt / thought / acted this way before? (patterns of learning)</a:t>
            </a:r>
          </a:p>
          <a:p>
            <a:r>
              <a:rPr lang="en-US" b="1" dirty="0" smtClean="0"/>
              <a:t>What do I need to work on?  (future plans) What am I going to do to improve / enhance my learning / skills? </a:t>
            </a:r>
          </a:p>
          <a:p>
            <a:r>
              <a:rPr lang="en-US" b="1" dirty="0" smtClean="0"/>
              <a:t>What actions / behaviours / thoughts do I need to work out?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00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98" y="1898162"/>
            <a:ext cx="8292607" cy="48208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8899" y="611775"/>
            <a:ext cx="10148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+mj-lt"/>
                <a:ea typeface="+mj-ea"/>
                <a:cs typeface="+mj-cs"/>
              </a:rPr>
              <a:t>Developing a Rubric – Keep it simple </a:t>
            </a:r>
            <a:r>
              <a:rPr lang="en-US" sz="3200" b="1" dirty="0"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atin typeface="+mj-lt"/>
                <a:ea typeface="+mj-ea"/>
                <a:cs typeface="+mj-cs"/>
              </a:rPr>
            </a:br>
            <a:endParaRPr lang="en-CA" sz="32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16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8642" y="1695476"/>
            <a:ext cx="102813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+mj-lt"/>
                <a:ea typeface="+mj-ea"/>
                <a:cs typeface="+mj-cs"/>
              </a:rPr>
              <a:t>Example: Reflective </a:t>
            </a:r>
            <a:r>
              <a:rPr lang="en-US" sz="4400" b="1" dirty="0">
                <a:latin typeface="+mj-lt"/>
                <a:ea typeface="+mj-ea"/>
                <a:cs typeface="+mj-cs"/>
              </a:rPr>
              <a:t>Journaling </a:t>
            </a:r>
            <a:r>
              <a:rPr lang="en-US" sz="4400" b="1" dirty="0" smtClean="0">
                <a:latin typeface="+mj-lt"/>
                <a:ea typeface="+mj-ea"/>
                <a:cs typeface="+mj-cs"/>
              </a:rPr>
              <a:t/>
            </a:r>
            <a:br>
              <a:rPr lang="en-US" sz="4400" b="1" dirty="0" smtClean="0">
                <a:latin typeface="+mj-lt"/>
                <a:ea typeface="+mj-ea"/>
                <a:cs typeface="+mj-cs"/>
              </a:rPr>
            </a:br>
            <a:r>
              <a:rPr lang="en-US" sz="4400" b="1" dirty="0" smtClean="0">
                <a:latin typeface="+mj-lt"/>
                <a:ea typeface="+mj-ea"/>
                <a:cs typeface="+mj-cs"/>
              </a:rPr>
              <a:t>in Dental </a:t>
            </a:r>
            <a:r>
              <a:rPr lang="en-US" sz="4400" b="1" dirty="0">
                <a:latin typeface="+mj-lt"/>
                <a:ea typeface="+mj-ea"/>
                <a:cs typeface="+mj-cs"/>
              </a:rPr>
              <a:t>Hygiene </a:t>
            </a:r>
            <a:endParaRPr lang="en-CA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8642" y="3534197"/>
            <a:ext cx="621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Thanks to Trudi Enstrom, DH Coordinator for sharing!</a:t>
            </a:r>
            <a:endParaRPr lang="en-CA" b="1" i="1" dirty="0"/>
          </a:p>
        </p:txBody>
      </p:sp>
    </p:spTree>
    <p:extLst>
      <p:ext uri="{BB962C8B-B14F-4D97-AF65-F5344CB8AC3E}">
        <p14:creationId xmlns:p14="http://schemas.microsoft.com/office/powerpoint/2010/main" val="319744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8271"/>
            <a:ext cx="10515600" cy="100137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Dental Hygiene Student </a:t>
            </a:r>
            <a:br>
              <a:rPr lang="en-US" b="1" dirty="0" smtClean="0"/>
            </a:br>
            <a:r>
              <a:rPr lang="en-US" b="1" dirty="0" smtClean="0"/>
              <a:t>Reflective Journal Components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1992018"/>
            <a:ext cx="8810186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Answer the core questions (4). </a:t>
            </a:r>
          </a:p>
          <a:p>
            <a:r>
              <a:rPr lang="en-US" dirty="0" smtClean="0"/>
              <a:t>You will be </a:t>
            </a:r>
            <a:r>
              <a:rPr lang="en-US" b="1" i="1" dirty="0" smtClean="0"/>
              <a:t>reflecting on TWO WEEKS of preclinical/clinical </a:t>
            </a:r>
            <a:r>
              <a:rPr lang="en-US" dirty="0" smtClean="0"/>
              <a:t>practice; you may choose to focus on something that went well and something that needs work.</a:t>
            </a:r>
          </a:p>
          <a:p>
            <a:r>
              <a:rPr lang="en-US" dirty="0" smtClean="0"/>
              <a:t>Use complete sentences/paragraphs to </a:t>
            </a:r>
            <a:r>
              <a:rPr lang="en-US" b="1" i="1" dirty="0" smtClean="0"/>
              <a:t>describe</a:t>
            </a:r>
            <a:r>
              <a:rPr lang="en-US" dirty="0" smtClean="0"/>
              <a:t> and </a:t>
            </a:r>
            <a:r>
              <a:rPr lang="en-US" b="1" i="1" dirty="0" smtClean="0"/>
              <a:t>analyze</a:t>
            </a:r>
            <a:r>
              <a:rPr lang="en-US" dirty="0" smtClean="0"/>
              <a:t> the experiences, thoughts, feelings and actions from clinical. </a:t>
            </a:r>
          </a:p>
          <a:p>
            <a:r>
              <a:rPr lang="en-US" dirty="0" smtClean="0"/>
              <a:t>This is </a:t>
            </a:r>
            <a:r>
              <a:rPr lang="en-US" b="1" i="1" dirty="0" smtClean="0"/>
              <a:t>not a list </a:t>
            </a:r>
            <a:r>
              <a:rPr lang="en-US" dirty="0" smtClean="0"/>
              <a:t>of all the skills/techniques/process you completed</a:t>
            </a:r>
          </a:p>
          <a:p>
            <a:r>
              <a:rPr lang="en-US" b="1" i="1" dirty="0" smtClean="0"/>
              <a:t>Identify areas for improvement </a:t>
            </a:r>
            <a:r>
              <a:rPr lang="en-US" dirty="0" smtClean="0"/>
              <a:t>and a </a:t>
            </a:r>
            <a:r>
              <a:rPr lang="en-US" b="1" i="1" dirty="0" smtClean="0"/>
              <a:t>plan of action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Include </a:t>
            </a:r>
            <a:r>
              <a:rPr lang="en-US" b="1" i="1" dirty="0" smtClean="0"/>
              <a:t>APA citations/evidence </a:t>
            </a:r>
            <a:r>
              <a:rPr lang="en-US" dirty="0" smtClean="0"/>
              <a:t>to support your ideas. </a:t>
            </a:r>
          </a:p>
        </p:txBody>
      </p:sp>
    </p:spTree>
    <p:extLst>
      <p:ext uri="{BB962C8B-B14F-4D97-AF65-F5344CB8AC3E}">
        <p14:creationId xmlns:p14="http://schemas.microsoft.com/office/powerpoint/2010/main" val="20507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250"/>
            <a:ext cx="47625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6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90" y="463639"/>
            <a:ext cx="10515600" cy="6758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Reflective </a:t>
            </a:r>
            <a:r>
              <a:rPr lang="en-US" b="1" dirty="0"/>
              <a:t>J</a:t>
            </a:r>
            <a:r>
              <a:rPr lang="en-US" b="1" dirty="0" smtClean="0"/>
              <a:t>ournal </a:t>
            </a:r>
            <a:r>
              <a:rPr lang="en-US" b="1" dirty="0"/>
              <a:t>C</a:t>
            </a:r>
            <a:r>
              <a:rPr lang="en-US" b="1" dirty="0" smtClean="0"/>
              <a:t>ore </a:t>
            </a:r>
            <a:r>
              <a:rPr lang="en-US" b="1" dirty="0"/>
              <a:t>Q</a:t>
            </a:r>
            <a:r>
              <a:rPr lang="en-US" b="1" dirty="0" smtClean="0"/>
              <a:t>uestions </a:t>
            </a:r>
            <a:br>
              <a:rPr lang="en-US" b="1" dirty="0" smtClean="0"/>
            </a:br>
            <a:r>
              <a:rPr lang="en-US" b="1" dirty="0" smtClean="0"/>
              <a:t>(Dental Hygiene)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290" y="1556165"/>
            <a:ext cx="10515600" cy="5627076"/>
          </a:xfrm>
        </p:spPr>
        <p:txBody>
          <a:bodyPr numCol="2"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CA" b="1" dirty="0" smtClean="0"/>
              <a:t>What </a:t>
            </a:r>
            <a:r>
              <a:rPr lang="en-CA" b="1" dirty="0"/>
              <a:t>went well today/in the </a:t>
            </a:r>
            <a:r>
              <a:rPr lang="en-CA" b="1" dirty="0" smtClean="0"/>
              <a:t>last      </a:t>
            </a:r>
            <a:r>
              <a:rPr lang="en-CA" b="1" dirty="0"/>
              <a:t>two weeks in preclinical/clinical? Include descriptions and analysis </a:t>
            </a:r>
            <a:r>
              <a:rPr lang="en-CA" b="1" dirty="0" smtClean="0"/>
              <a:t>          of </a:t>
            </a:r>
            <a:r>
              <a:rPr lang="en-CA" b="1" dirty="0"/>
              <a:t>the following</a:t>
            </a:r>
            <a:r>
              <a:rPr lang="en-CA" b="1" dirty="0" smtClean="0"/>
              <a:t>: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  <a:p>
            <a:pPr lvl="1"/>
            <a:r>
              <a:rPr lang="en-CA" dirty="0"/>
              <a:t>Your feelings and attitudes</a:t>
            </a:r>
          </a:p>
          <a:p>
            <a:pPr lvl="1"/>
            <a:r>
              <a:rPr lang="en-CA" dirty="0"/>
              <a:t>You thoughts about your experiences; knowledge and skills</a:t>
            </a:r>
          </a:p>
          <a:p>
            <a:pPr lvl="1"/>
            <a:r>
              <a:rPr lang="en-CA" dirty="0"/>
              <a:t>Your actions and behaviours: what you did and said; responses and actions; planning, preparation and outcomes</a:t>
            </a:r>
          </a:p>
          <a:p>
            <a:pPr lvl="1"/>
            <a:r>
              <a:rPr lang="en-CA" dirty="0"/>
              <a:t>anything that “surprised” you</a:t>
            </a:r>
            <a:br>
              <a:rPr lang="en-CA" dirty="0"/>
            </a:br>
            <a:endParaRPr lang="en-CA" b="1" dirty="0"/>
          </a:p>
          <a:p>
            <a:pPr marL="514350" lvl="0" indent="-514350">
              <a:buFont typeface="+mj-lt"/>
              <a:buAutoNum type="arabicPeriod"/>
            </a:pPr>
            <a:r>
              <a:rPr lang="en-CA" b="1" dirty="0"/>
              <a:t>What was difficult for me? 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  <a:p>
            <a:pPr lvl="1"/>
            <a:r>
              <a:rPr lang="en-CA" dirty="0"/>
              <a:t>Feelings and attitudes</a:t>
            </a:r>
          </a:p>
          <a:p>
            <a:pPr lvl="1"/>
            <a:r>
              <a:rPr lang="en-CA" dirty="0"/>
              <a:t>Thoughts: knowledge and skills</a:t>
            </a:r>
          </a:p>
          <a:p>
            <a:pPr lvl="1"/>
            <a:r>
              <a:rPr lang="en-CA" dirty="0"/>
              <a:t>Actions and behaviours</a:t>
            </a:r>
          </a:p>
          <a:p>
            <a:pPr lvl="1"/>
            <a:r>
              <a:rPr lang="en-CA" dirty="0"/>
              <a:t>Suggestions from faculty, mentors, fellow students (should patients be included here?)</a:t>
            </a:r>
          </a:p>
          <a:p>
            <a:pPr lvl="1"/>
            <a:r>
              <a:rPr lang="en-CA" dirty="0"/>
              <a:t>Any specific incidents</a:t>
            </a:r>
            <a:br>
              <a:rPr lang="en-CA" dirty="0"/>
            </a:br>
            <a:endParaRPr lang="en-CA" dirty="0"/>
          </a:p>
          <a:p>
            <a:pPr marL="514350" lvl="0" indent="-514350">
              <a:buFont typeface="+mj-lt"/>
              <a:buAutoNum type="arabicPeriod"/>
            </a:pPr>
            <a:r>
              <a:rPr lang="en-CA" b="1" dirty="0"/>
              <a:t>How can I improve?  Be specific.  Include evidence: clinical notes, class notes, practice notes, standards, guidelines, textbooks, articles, etc.  Use APA format*. 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  <a:p>
            <a:pPr lvl="1"/>
            <a:r>
              <a:rPr lang="en-CA" dirty="0"/>
              <a:t>Review of previous learning; new study</a:t>
            </a:r>
          </a:p>
          <a:p>
            <a:pPr lvl="1"/>
            <a:r>
              <a:rPr lang="en-CA" dirty="0"/>
              <a:t>Review and additional practice of processes, skills</a:t>
            </a:r>
          </a:p>
          <a:p>
            <a:pPr lvl="1"/>
            <a:r>
              <a:rPr lang="en-CA" dirty="0"/>
              <a:t>Professional attitudes and behaviours </a:t>
            </a:r>
            <a:br>
              <a:rPr lang="en-CA" dirty="0"/>
            </a:br>
            <a:endParaRPr lang="en-CA" dirty="0"/>
          </a:p>
          <a:p>
            <a:pPr marL="514350" lvl="0" indent="-514350">
              <a:buFont typeface="+mj-lt"/>
              <a:buAutoNum type="arabicPeriod"/>
            </a:pPr>
            <a:r>
              <a:rPr lang="en-CA" b="1" i="1" dirty="0"/>
              <a:t>After first reflective journal submission</a:t>
            </a:r>
            <a:r>
              <a:rPr lang="en-CA" b="1" i="1" dirty="0" smtClean="0"/>
              <a:t>:</a:t>
            </a:r>
            <a:r>
              <a:rPr lang="en-CA" i="1" dirty="0" smtClean="0"/>
              <a:t/>
            </a:r>
            <a:br>
              <a:rPr lang="en-CA" i="1" dirty="0" smtClean="0"/>
            </a:br>
            <a:endParaRPr lang="en-CA" dirty="0"/>
          </a:p>
          <a:p>
            <a:pPr lvl="1"/>
            <a:r>
              <a:rPr lang="en-CA" dirty="0"/>
              <a:t>What actions/activities/studies have I completed since my last reflective journal submission? </a:t>
            </a:r>
          </a:p>
          <a:p>
            <a:pPr lvl="1"/>
            <a:r>
              <a:rPr lang="en-CA" dirty="0"/>
              <a:t>What was most </a:t>
            </a:r>
            <a:r>
              <a:rPr lang="en-CA" dirty="0" smtClean="0"/>
              <a:t>helpful </a:t>
            </a:r>
            <a:r>
              <a:rPr lang="en-CA" dirty="0"/>
              <a:t>to me?  </a:t>
            </a:r>
          </a:p>
          <a:p>
            <a:pPr lvl="1"/>
            <a:r>
              <a:rPr lang="en-CA" dirty="0"/>
              <a:t>In which areas do I need to continue working/reviewing/practicing? </a:t>
            </a:r>
          </a:p>
          <a:p>
            <a:pPr lvl="1"/>
            <a:r>
              <a:rPr lang="en-CA" dirty="0"/>
              <a:t>What actions do I need to complete in the coming weeks?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224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Reflective Journal Entry</a:t>
            </a:r>
            <a:endParaRPr lang="en-C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10971727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CA" b="1" dirty="0" smtClean="0"/>
              <a:t>1. What </a:t>
            </a:r>
            <a:r>
              <a:rPr lang="en-CA" b="1" dirty="0"/>
              <a:t>went well today/in the last two weeks in preclinical/clinical?</a:t>
            </a:r>
            <a:endParaRPr lang="en-CA" dirty="0"/>
          </a:p>
          <a:p>
            <a:r>
              <a:rPr lang="en-CA" b="1" dirty="0"/>
              <a:t> </a:t>
            </a:r>
            <a:endParaRPr lang="en-CA" dirty="0"/>
          </a:p>
          <a:p>
            <a:r>
              <a:rPr lang="en-CA" dirty="0"/>
              <a:t>This </a:t>
            </a:r>
            <a:r>
              <a:rPr lang="en-CA" dirty="0" smtClean="0"/>
              <a:t>past </a:t>
            </a:r>
            <a:r>
              <a:rPr lang="en-CA" dirty="0"/>
              <a:t>week in the dental clinic felt wonderful! For the first time, I actually felt like I knew what I was doing! I completed an entire assessment on a more difficult case type and I was told by my instructor that the assessment was well done. This is a first for me and I was surprised at how good I felt. </a:t>
            </a:r>
          </a:p>
          <a:p>
            <a:r>
              <a:rPr lang="en-CA" dirty="0"/>
              <a:t> </a:t>
            </a:r>
          </a:p>
          <a:p>
            <a:pPr lvl="0"/>
            <a:r>
              <a:rPr lang="en-CA" b="1" dirty="0" smtClean="0"/>
              <a:t>2. What </a:t>
            </a:r>
            <a:r>
              <a:rPr lang="en-CA" b="1" dirty="0"/>
              <a:t>was difficult for me? </a:t>
            </a:r>
            <a:endParaRPr lang="en-CA" dirty="0"/>
          </a:p>
          <a:p>
            <a:r>
              <a:rPr lang="en-CA" b="1" dirty="0"/>
              <a:t> </a:t>
            </a:r>
            <a:endParaRPr lang="en-CA" dirty="0"/>
          </a:p>
          <a:p>
            <a:r>
              <a:rPr lang="en-CA" dirty="0"/>
              <a:t>During the huddle prior to clinic on Monday my instructor asked me some very specific questions in regard to the client I was seeing that day. I was not very well prepared to answer the questions I was asked. I felt “put on the spot” by the questions even though the instructor was nice about my lack of knowledge in regard to my patient. It was suggested that perhaps I look over my chart the day before clinic to ensure that I know what procedures I will need to perform and perhaps review the client information in order to better present my case in the huddle. </a:t>
            </a:r>
          </a:p>
          <a:p>
            <a:r>
              <a:rPr lang="en-C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911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Reflective Journal Entry, cont’d</a:t>
            </a:r>
            <a:endParaRPr lang="en-C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10971727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endParaRPr lang="en-CA" dirty="0"/>
          </a:p>
          <a:p>
            <a:pPr lvl="0"/>
            <a:r>
              <a:rPr lang="en-CA" b="1" dirty="0" smtClean="0"/>
              <a:t>3. How </a:t>
            </a:r>
            <a:r>
              <a:rPr lang="en-CA" b="1" dirty="0"/>
              <a:t>can I improve?  </a:t>
            </a:r>
            <a:endParaRPr lang="en-CA" dirty="0"/>
          </a:p>
          <a:p>
            <a:r>
              <a:rPr lang="en-CA" dirty="0"/>
              <a:t>In future, I will make sure that I am prepared for clinic. I will set up my station at least a half hour ahead of time and I will make sure that I preview my clients chart in order to know what procedures I will be performing that day. It is important that clinical notes be reviewed prior to treatment so that I may have time to review any treatment procedures that I am unsure of and also to reinforce where my client stands in regard to the treatment being rendered that day (Darby and Walsh, 2014).</a:t>
            </a:r>
          </a:p>
          <a:p>
            <a:endParaRPr lang="en-CA" b="1" dirty="0" smtClean="0"/>
          </a:p>
          <a:p>
            <a:endParaRPr lang="en-CA" b="1" dirty="0"/>
          </a:p>
          <a:p>
            <a:r>
              <a:rPr lang="en-CA" b="1" dirty="0" smtClean="0"/>
              <a:t>References</a:t>
            </a:r>
            <a:r>
              <a:rPr lang="en-CA" b="1" dirty="0"/>
              <a:t>:</a:t>
            </a:r>
            <a:endParaRPr lang="en-CA" dirty="0"/>
          </a:p>
          <a:p>
            <a:r>
              <a:rPr lang="en-CA" dirty="0"/>
              <a:t>Darby, M. L., &amp; Walsh, M. (2014). </a:t>
            </a:r>
            <a:r>
              <a:rPr lang="en-CA" i="1" dirty="0"/>
              <a:t>Dental hygiene: theory and practice</a:t>
            </a:r>
            <a:r>
              <a:rPr lang="en-CA" dirty="0"/>
              <a:t>. Elsevier Health Sciences.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33392"/>
              </p:ext>
            </p:extLst>
          </p:nvPr>
        </p:nvGraphicFramePr>
        <p:xfrm>
          <a:off x="450166" y="1026941"/>
          <a:ext cx="11324491" cy="5472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5000"/>
                <a:gridCol w="1907005"/>
                <a:gridCol w="1963682"/>
                <a:gridCol w="1829342"/>
                <a:gridCol w="2365654"/>
                <a:gridCol w="1563808"/>
              </a:tblGrid>
              <a:tr h="2911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LEVEL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6095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CRITERIA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UNSATISFACTORY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NEEDS IMPROVEMENT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SATISFACTORY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REFLECTIVE PRACTITIONER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MARKS: 10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27429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Q 1-2</a:t>
                      </a:r>
                      <a:br>
                        <a:rPr lang="en-CA" sz="1600" dirty="0">
                          <a:effectLst/>
                        </a:rPr>
                      </a:br>
                      <a:r>
                        <a:rPr lang="en-CA" sz="1600" dirty="0">
                          <a:effectLst/>
                        </a:rPr>
                        <a:t>DESCRIPTION OF LEARNING EXPERIENCE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effectLst/>
                        </a:rPr>
                        <a:t>-</a:t>
                      </a:r>
                      <a:r>
                        <a:rPr lang="en-CA" sz="1800" b="1" dirty="0">
                          <a:effectLst/>
                        </a:rPr>
                        <a:t> </a:t>
                      </a:r>
                      <a:r>
                        <a:rPr lang="en-CA" sz="1800" b="1" dirty="0" smtClean="0">
                          <a:effectLst/>
                        </a:rPr>
                        <a:t>thoroughly </a:t>
                      </a:r>
                      <a:r>
                        <a:rPr lang="en-CA" sz="1800" b="1" dirty="0">
                          <a:effectLst/>
                        </a:rPr>
                        <a:t>describes their own thoughts, feelings, actions regarding a specific experience.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effectLst/>
                        </a:rPr>
                        <a:t>-Abstract </a:t>
                      </a:r>
                      <a:r>
                        <a:rPr lang="en-CA" sz="1800" b="1" dirty="0">
                          <a:effectLst/>
                        </a:rPr>
                        <a:t>concepts are explained accurately. Explanation of concepts makes sense to the uninformed reader.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effectLst/>
                        </a:rPr>
                        <a:t>-The </a:t>
                      </a:r>
                      <a:r>
                        <a:rPr lang="en-CA" sz="1800" b="1" dirty="0">
                          <a:effectLst/>
                        </a:rPr>
                        <a:t>reflection on the learning experience is relevant and meaningful to student and clinical outcomes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         3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18286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Q 1-2-3 ANALYSIS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</a:rPr>
                        <a:t> </a:t>
                      </a:r>
                      <a:r>
                        <a:rPr lang="en-CA" sz="1800" b="1" dirty="0" smtClean="0">
                          <a:effectLst/>
                        </a:rPr>
                        <a:t>-reflects </a:t>
                      </a:r>
                      <a:r>
                        <a:rPr lang="en-CA" sz="1800" b="1" dirty="0">
                          <a:effectLst/>
                        </a:rPr>
                        <a:t>upon the relevance and meaningfulness of the learning experience to the student and also clinical outcomes.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effectLst/>
                        </a:rPr>
                        <a:t>-A </a:t>
                      </a:r>
                      <a:r>
                        <a:rPr lang="en-CA" sz="1800" b="1" dirty="0">
                          <a:effectLst/>
                        </a:rPr>
                        <a:t>clear connection(s) between the learning experience and previous studies/practice and/or personal goals.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         2  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</a:tbl>
          </a:graphicData>
        </a:graphic>
      </p:graphicFrame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599050" y="-183515"/>
            <a:ext cx="10515600" cy="1325563"/>
          </a:xfrm>
        </p:spPr>
        <p:txBody>
          <a:bodyPr/>
          <a:lstStyle/>
          <a:p>
            <a:r>
              <a:rPr lang="en-US" b="1" dirty="0" smtClean="0"/>
              <a:t>Sample Reflective Journal Rubric</a:t>
            </a:r>
            <a:endParaRPr lang="en-CA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92439" y="2446986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22124" y="3294846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19081" y="5265313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22123" y="5816976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0660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0166" y="351692"/>
            <a:ext cx="11408899" cy="6302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285517"/>
              </p:ext>
            </p:extLst>
          </p:nvPr>
        </p:nvGraphicFramePr>
        <p:xfrm>
          <a:off x="351691" y="351691"/>
          <a:ext cx="11507374" cy="5739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2372"/>
                <a:gridCol w="1937802"/>
                <a:gridCol w="1995395"/>
                <a:gridCol w="1858885"/>
                <a:gridCol w="2403858"/>
                <a:gridCol w="1589062"/>
              </a:tblGrid>
              <a:tr h="358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LEVEL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7174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CRITERIA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UNSATISFACTORY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NEEDS IMPROVEMENT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SATISFACTORY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REFLECTIVE PRACTITIONER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MARKS: 10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46634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Q 3 SELF-CRITIQUE/</a:t>
                      </a:r>
                      <a:br>
                        <a:rPr lang="en-CA" sz="1600" dirty="0">
                          <a:effectLst/>
                        </a:rPr>
                      </a:br>
                      <a:r>
                        <a:rPr lang="en-CA" sz="1600" dirty="0">
                          <a:effectLst/>
                        </a:rPr>
                        <a:t>APPLICATION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r>
                        <a:rPr lang="en-CA" sz="1600" dirty="0" smtClean="0">
                          <a:effectLst/>
                        </a:rPr>
                        <a:t>-</a:t>
                      </a:r>
                      <a:r>
                        <a:rPr lang="en-CA" sz="2000" b="1" dirty="0" smtClean="0">
                          <a:effectLst/>
                        </a:rPr>
                        <a:t>Thorough </a:t>
                      </a:r>
                      <a:r>
                        <a:rPr lang="en-CA" sz="2000" b="1" dirty="0">
                          <a:effectLst/>
                        </a:rPr>
                        <a:t>attempt at self-critique and clearly demonstrates a new awareness of personal behaviours and attitudes.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</a:rPr>
                        <a:t>Student clearly identifies areas for further study/practice or investigation.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</a:rPr>
                        <a:t>-Student </a:t>
                      </a:r>
                      <a:r>
                        <a:rPr lang="en-CA" sz="2000" b="1" dirty="0">
                          <a:effectLst/>
                        </a:rPr>
                        <a:t>provides a future goal(s) for learning.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</a:rPr>
                        <a:t>-</a:t>
                      </a:r>
                      <a:r>
                        <a:rPr lang="en-CA" sz="2000" b="1" dirty="0">
                          <a:effectLst/>
                        </a:rPr>
                        <a:t> </a:t>
                      </a:r>
                      <a:r>
                        <a:rPr lang="en-CA" sz="2000" b="1" dirty="0" smtClean="0">
                          <a:effectLst/>
                        </a:rPr>
                        <a:t>Student </a:t>
                      </a:r>
                      <a:r>
                        <a:rPr lang="en-CA" sz="2000" b="1" dirty="0">
                          <a:effectLst/>
                        </a:rPr>
                        <a:t>has completed most/all  previously identified actions for self-improvement; new steps are identified or rationale is given for unfinished tasks or in-process learning</a:t>
                      </a:r>
                      <a:r>
                        <a:rPr lang="en-CA" sz="2000" b="1" dirty="0" smtClean="0">
                          <a:effectLst/>
                        </a:rPr>
                        <a:t>.</a:t>
                      </a:r>
                      <a:endParaRPr lang="en-CA" sz="20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            3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92439" y="2446986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19092" y="3502855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1071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0166" y="351692"/>
            <a:ext cx="11408899" cy="6302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139881"/>
              </p:ext>
            </p:extLst>
          </p:nvPr>
        </p:nvGraphicFramePr>
        <p:xfrm>
          <a:off x="281354" y="351692"/>
          <a:ext cx="11732455" cy="4920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062"/>
                <a:gridCol w="1975705"/>
                <a:gridCol w="2034423"/>
                <a:gridCol w="1895244"/>
                <a:gridCol w="2450877"/>
                <a:gridCol w="1620144"/>
              </a:tblGrid>
              <a:tr h="3495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LEVEL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6990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CRITERIA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UNSATISFACTORY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NEEDS IMPROVEMENT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SATISFACTORY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REFLECTIVE PRACTITIONER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MARKS: 10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3145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Q 1-4 </a:t>
                      </a:r>
                      <a:br>
                        <a:rPr lang="en-CA" sz="1600" dirty="0">
                          <a:effectLst/>
                        </a:rPr>
                      </a:br>
                      <a:r>
                        <a:rPr lang="en-CA" sz="1600" dirty="0">
                          <a:effectLst/>
                        </a:rPr>
                        <a:t>OVERALL WRITING /EVIDENCE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</a:rPr>
                        <a:t>-Grammar </a:t>
                      </a:r>
                      <a:r>
                        <a:rPr lang="en-CA" sz="2000" b="1" dirty="0">
                          <a:effectLst/>
                        </a:rPr>
                        <a:t>and spelling are correct.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</a:rPr>
                        <a:t>Word choice/ terminology is appropriate.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</a:rPr>
                        <a:t>-Writing </a:t>
                      </a:r>
                      <a:r>
                        <a:rPr lang="en-CA" sz="2000" b="1" dirty="0">
                          <a:effectLst/>
                        </a:rPr>
                        <a:t>is concise and easy to understand; logical presentation of ideas. 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</a:rPr>
                        <a:t>-Student </a:t>
                      </a:r>
                      <a:r>
                        <a:rPr lang="en-CA" sz="2000" b="1" dirty="0">
                          <a:effectLst/>
                        </a:rPr>
                        <a:t>has provided evidence of identified sources of information. All citations or references are provided accurately in APA format.</a:t>
                      </a:r>
                      <a:endParaRPr lang="en-C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           2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  <a:tr h="3495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 TOTAL 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</a:rPr>
                        <a:t>                /10      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01" marR="22701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92439" y="2446986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96366" y="3655454"/>
            <a:ext cx="1519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be added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3862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9050" y="-183515"/>
            <a:ext cx="10515600" cy="1325563"/>
          </a:xfrm>
        </p:spPr>
        <p:txBody>
          <a:bodyPr/>
          <a:lstStyle/>
          <a:p>
            <a:r>
              <a:rPr lang="en-US" b="1" dirty="0" smtClean="0"/>
              <a:t>Template for a Reflective Journal Rubric</a:t>
            </a:r>
            <a:endParaRPr lang="en-CA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326087"/>
              </p:ext>
            </p:extLst>
          </p:nvPr>
        </p:nvGraphicFramePr>
        <p:xfrm>
          <a:off x="387643" y="818491"/>
          <a:ext cx="11372948" cy="553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8939"/>
                <a:gridCol w="1696678"/>
                <a:gridCol w="2106222"/>
                <a:gridCol w="1608919"/>
                <a:gridCol w="1945330"/>
                <a:gridCol w="1346860"/>
              </a:tblGrid>
              <a:tr h="71488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reflection evident (0)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reflection evident (1)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 reflection (2)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Excellent reflection (3)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Marks allotted  (4)</a:t>
                      </a:r>
                      <a:endParaRPr lang="en-CA" dirty="0"/>
                    </a:p>
                  </a:txBody>
                  <a:tcPr/>
                </a:tc>
              </a:tr>
              <a:tr h="6004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 of thoughts, feelings, actions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004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Analysis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baseline="0" dirty="0" smtClean="0"/>
                        <a:t>Link to previous learning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baseline="0" dirty="0" smtClean="0"/>
                        <a:t>Theoretical links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baseline="0" dirty="0" smtClean="0"/>
                        <a:t>skills /behaviours /attitudes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004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Self-critique: strengths/challenges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004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Next steps / Action Plans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004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Evidence used (APA)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004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Format (writing,</a:t>
                      </a:r>
                      <a:r>
                        <a:rPr lang="en-US" b="1" baseline="0" dirty="0" smtClean="0"/>
                        <a:t> visuals)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10597" y="3066758"/>
            <a:ext cx="5092505" cy="95410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Insert benchmarks / expected levels of performance here </a:t>
            </a:r>
            <a:endParaRPr lang="en-CA" sz="2800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17391" y="3097535"/>
            <a:ext cx="2644726" cy="70788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Weight components as per expectations </a:t>
            </a:r>
            <a:endParaRPr lang="en-C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Reflection Journal Rubric (simple format)</a:t>
            </a:r>
            <a:endParaRPr lang="en-CA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81" y="1361942"/>
            <a:ext cx="7504090" cy="525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464" y="495598"/>
            <a:ext cx="116045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More information about Reflective Journals </a:t>
            </a:r>
          </a:p>
          <a:p>
            <a:endParaRPr lang="en-US" sz="2000" b="1" dirty="0"/>
          </a:p>
          <a:p>
            <a:r>
              <a:rPr lang="en-US" sz="2000" b="1" dirty="0" smtClean="0"/>
              <a:t>McMaster University Reflective Journaling </a:t>
            </a:r>
            <a:endParaRPr lang="en-US" sz="2000" b="1" dirty="0" smtClean="0">
              <a:hlinkClick r:id="rId2"/>
            </a:endParaRPr>
          </a:p>
          <a:p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srs-mcmaster.ca/wp-content/uploads/2015/04/Clinical-Education-Mini-Manual-for-Students-MScOT-Program-McMaster-University-2014.pdf</a:t>
            </a:r>
          </a:p>
          <a:p>
            <a:endParaRPr lang="en-US" sz="2000" dirty="0">
              <a:hlinkClick r:id="rId2"/>
            </a:endParaRPr>
          </a:p>
          <a:p>
            <a:r>
              <a:rPr lang="en-US" sz="2000" b="1" dirty="0" smtClean="0"/>
              <a:t>Use of Reflection in Social Work </a:t>
            </a:r>
            <a:endParaRPr lang="en-US" sz="2000" b="1" dirty="0" smtClean="0">
              <a:hlinkClick r:id="rId2"/>
            </a:endParaRPr>
          </a:p>
          <a:p>
            <a:r>
              <a:rPr lang="en-US" sz="2000" dirty="0">
                <a:hlinkClick r:id="rId2"/>
              </a:rPr>
              <a:t>http://www.bcasw.org/wp-content/uploads/2012/11/Reflective-Journal-Writing-H1.pdf</a:t>
            </a:r>
            <a:endParaRPr lang="en-US" sz="2000" dirty="0" smtClean="0">
              <a:hlinkClick r:id="rId2"/>
            </a:endParaRPr>
          </a:p>
          <a:p>
            <a:endParaRPr lang="en-US" sz="2000" dirty="0">
              <a:hlinkClick r:id="rId2"/>
            </a:endParaRPr>
          </a:p>
          <a:p>
            <a:r>
              <a:rPr lang="en-US" sz="2000" b="1" dirty="0" smtClean="0"/>
              <a:t>Sample rubrics: </a:t>
            </a:r>
            <a:endParaRPr lang="en-CA" sz="2000" b="1" dirty="0">
              <a:hlinkClick r:id="rId2"/>
            </a:endParaRPr>
          </a:p>
          <a:p>
            <a:r>
              <a:rPr lang="en-CA" sz="2000" dirty="0" smtClean="0">
                <a:hlinkClick r:id="rId2"/>
              </a:rPr>
              <a:t>http</a:t>
            </a:r>
            <a:r>
              <a:rPr lang="en-CA" sz="2000" dirty="0">
                <a:hlinkClick r:id="rId2"/>
              </a:rPr>
              <a:t>://www.d.umn.edu/~</a:t>
            </a:r>
            <a:r>
              <a:rPr lang="en-CA" sz="2000" dirty="0" smtClean="0">
                <a:hlinkClick r:id="rId2"/>
              </a:rPr>
              <a:t>balbert/humandiversity/grading_rubric.html</a:t>
            </a:r>
            <a:endParaRPr lang="en-CA" sz="2000" dirty="0" smtClean="0"/>
          </a:p>
          <a:p>
            <a:endParaRPr lang="en-US" sz="2000" dirty="0"/>
          </a:p>
          <a:p>
            <a:r>
              <a:rPr lang="en-US" sz="2000" b="1" dirty="0"/>
              <a:t>How to develop a rubric: </a:t>
            </a:r>
            <a:endParaRPr lang="en-CA" sz="2000" dirty="0">
              <a:hlinkClick r:id="rId2"/>
            </a:endParaRPr>
          </a:p>
          <a:p>
            <a:r>
              <a:rPr lang="en-CA" sz="2000" dirty="0">
                <a:hlinkClick r:id="rId2"/>
              </a:rPr>
              <a:t>http://www.algonquincollege.com/profres/assessing-students/assessment-tools-techniques-4-2/</a:t>
            </a:r>
          </a:p>
          <a:p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15418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464" y="495598"/>
            <a:ext cx="11604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000" dirty="0" smtClean="0"/>
          </a:p>
          <a:p>
            <a:r>
              <a:rPr lang="en-US" sz="3200" b="1" dirty="0" smtClean="0">
                <a:latin typeface="+mj-lt"/>
              </a:rPr>
              <a:t>Help with APA format: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CA" sz="2800" dirty="0" smtClean="0"/>
          </a:p>
          <a:p>
            <a:r>
              <a:rPr lang="en-CA" sz="2000" dirty="0"/>
              <a:t>American Psychological Association.  (2016). </a:t>
            </a:r>
            <a:r>
              <a:rPr lang="en-CA" sz="2000" i="1" dirty="0"/>
              <a:t>APA Style website.</a:t>
            </a:r>
            <a:r>
              <a:rPr lang="en-CA" sz="2000" dirty="0"/>
              <a:t>  Retrieved from </a:t>
            </a:r>
            <a:r>
              <a:rPr lang="en-CA" sz="2000" dirty="0">
                <a:hlinkClick r:id="rId2"/>
              </a:rPr>
              <a:t>http://</a:t>
            </a:r>
            <a:r>
              <a:rPr lang="en-CA" sz="2000" dirty="0" smtClean="0">
                <a:hlinkClick r:id="rId2"/>
              </a:rPr>
              <a:t>www.apastyle.org/index.aspx</a:t>
            </a:r>
            <a:endParaRPr lang="en-CA" sz="2000" dirty="0" smtClean="0"/>
          </a:p>
          <a:p>
            <a:endParaRPr lang="en-CA" sz="2000" dirty="0"/>
          </a:p>
          <a:p>
            <a:r>
              <a:rPr lang="en-CA" sz="2000" dirty="0" smtClean="0"/>
              <a:t>Haig</a:t>
            </a:r>
            <a:r>
              <a:rPr lang="en-CA" sz="2000" dirty="0"/>
              <a:t>, J., MacMillan, V., &amp; Raikes, G. (2014). </a:t>
            </a:r>
            <a:r>
              <a:rPr lang="en-CA" sz="2000" i="1" dirty="0"/>
              <a:t>Cites &amp; sources: A documentation guide</a:t>
            </a:r>
            <a:r>
              <a:rPr lang="en-CA" sz="2000" dirty="0"/>
              <a:t> (4th ed.). Toronto, Canada: Nelson Education Ltd. ISBN: 978-0-17-650852-4.</a:t>
            </a:r>
            <a:br>
              <a:rPr lang="en-CA" sz="2000" dirty="0"/>
            </a:br>
            <a:endParaRPr lang="en-CA" sz="2000" dirty="0"/>
          </a:p>
          <a:p>
            <a:r>
              <a:rPr lang="en-CA" sz="2000" dirty="0" smtClean="0"/>
              <a:t>Purdue </a:t>
            </a:r>
            <a:r>
              <a:rPr lang="en-CA" sz="2000" dirty="0"/>
              <a:t>University.  (2015). APA Style, </a:t>
            </a:r>
            <a:r>
              <a:rPr lang="en-CA" sz="2000" i="1" dirty="0"/>
              <a:t>The OWL at Purdue</a:t>
            </a:r>
            <a:r>
              <a:rPr lang="en-CA" sz="2000" dirty="0"/>
              <a:t>.  Retrieved from </a:t>
            </a:r>
            <a:r>
              <a:rPr lang="en-CA" sz="2000" dirty="0">
                <a:hlinkClick r:id="rId3"/>
              </a:rPr>
              <a:t>https://owl.english.purdue.edu/owl/resource/560/01</a:t>
            </a:r>
            <a:r>
              <a:rPr lang="en-CA" sz="2000" dirty="0" smtClean="0">
                <a:hlinkClick r:id="rId3"/>
              </a:rPr>
              <a:t>/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23016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530" y="1426379"/>
            <a:ext cx="7187105" cy="4904309"/>
          </a:xfrm>
        </p:spPr>
        <p:txBody>
          <a:bodyPr>
            <a:normAutofit/>
          </a:bodyPr>
          <a:lstStyle/>
          <a:p>
            <a:pPr lvl="0"/>
            <a:r>
              <a:rPr lang="en-CA" b="1" i="1" dirty="0"/>
              <a:t>What is reflective journaling? </a:t>
            </a:r>
          </a:p>
          <a:p>
            <a:pPr lvl="0"/>
            <a:r>
              <a:rPr lang="en-US" b="1" i="1" dirty="0" smtClean="0"/>
              <a:t>A little bit of theory</a:t>
            </a:r>
            <a:endParaRPr lang="en-CA" b="1" i="1" dirty="0"/>
          </a:p>
          <a:p>
            <a:pPr lvl="0"/>
            <a:r>
              <a:rPr lang="en-CA" b="1" i="1" dirty="0" smtClean="0"/>
              <a:t>How to develop your reflective journaling assignment</a:t>
            </a:r>
          </a:p>
          <a:p>
            <a:pPr lvl="0"/>
            <a:r>
              <a:rPr lang="en-CA" b="1" i="1" dirty="0" smtClean="0"/>
              <a:t>Formats, components etc. of reflective journals</a:t>
            </a:r>
          </a:p>
          <a:p>
            <a:pPr lvl="1"/>
            <a:r>
              <a:rPr lang="en-CA" b="1" i="1" dirty="0" smtClean="0"/>
              <a:t>Development / frequency </a:t>
            </a:r>
          </a:p>
          <a:p>
            <a:pPr lvl="0"/>
            <a:r>
              <a:rPr lang="en-CA" b="1" i="1" dirty="0" smtClean="0"/>
              <a:t>Assessing students’ reflective journaling</a:t>
            </a:r>
          </a:p>
          <a:p>
            <a:pPr lvl="0"/>
            <a:r>
              <a:rPr lang="en-US" b="1" i="1" dirty="0" smtClean="0"/>
              <a:t>Examples</a:t>
            </a:r>
          </a:p>
          <a:p>
            <a:pPr lvl="0"/>
            <a:r>
              <a:rPr lang="en-US" b="1" i="1" dirty="0" smtClean="0"/>
              <a:t>Resources</a:t>
            </a:r>
          </a:p>
          <a:p>
            <a:pPr lvl="0"/>
            <a:endParaRPr lang="en-CA" i="1" dirty="0" smtClean="0"/>
          </a:p>
          <a:p>
            <a:pPr lvl="0"/>
            <a:endParaRPr lang="en-US" i="1" dirty="0" smtClean="0"/>
          </a:p>
          <a:p>
            <a:endParaRPr lang="en-CA" i="1" dirty="0" smtClean="0"/>
          </a:p>
        </p:txBody>
      </p:sp>
    </p:spTree>
    <p:extLst>
      <p:ext uri="{BB962C8B-B14F-4D97-AF65-F5344CB8AC3E}">
        <p14:creationId xmlns:p14="http://schemas.microsoft.com/office/powerpoint/2010/main" val="41352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702"/>
            <a:ext cx="10515600" cy="54652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3200" dirty="0"/>
              <a:t>Harrison, P.A., &amp; Fopma-Loy, J.L. (2010).  Reflective journal prompts: a vehicle for simulating emotional competence in nursing, Journal of Nursing Education, 49(11), 644-652. </a:t>
            </a:r>
          </a:p>
          <a:p>
            <a:pPr marL="0" indent="0">
              <a:buNone/>
            </a:pPr>
            <a:endParaRPr lang="en-CA" sz="3200" dirty="0"/>
          </a:p>
          <a:p>
            <a:pPr marL="0" indent="0">
              <a:buNone/>
            </a:pPr>
            <a:r>
              <a:rPr lang="en-CA" sz="3200" dirty="0"/>
              <a:t>Hubbs, D.L. &amp; Brand, C.F. (2005, </a:t>
            </a:r>
            <a:r>
              <a:rPr lang="en-CA" sz="3200" dirty="0" smtClean="0"/>
              <a:t>April </a:t>
            </a:r>
            <a:r>
              <a:rPr lang="en-CA" sz="3200" dirty="0"/>
              <a:t>1).  The paper mirror: understanding reflective journaling.  Journal of Experiential Education, 28 (1), pp60-71.  Retrieved online from Ebscohost.</a:t>
            </a:r>
          </a:p>
          <a:p>
            <a:pPr marL="0" indent="0">
              <a:buNone/>
            </a:pPr>
            <a:endParaRPr lang="en-CA" sz="3200" dirty="0"/>
          </a:p>
          <a:p>
            <a:pPr marL="0" indent="0">
              <a:buNone/>
            </a:pPr>
            <a:r>
              <a:rPr lang="en-CA" sz="3200" dirty="0"/>
              <a:t>Mann, K., Gordon J., &amp; MacLeod A.  (2009, Oct.).Reflection and reflective practice in health professions education: a systematic review. Adv Health Sci Educ Theory Practice, 14(4):595-621. Retrieved from NCBI PubMed.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Shimmell, L.  (2014).  Reflection in Practica. McMaster University.  Retrieved online from srs-mcmaster.ca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CA" sz="3200" dirty="0"/>
              <a:t>Schön, Donald A. (1983). The reflective practitioner: how professionals think in action. New York: Basic Books. ISBN 046506874X. OCLC 8709452.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51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166" y="1130253"/>
            <a:ext cx="7317222" cy="46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0013"/>
            <a:ext cx="10515600" cy="1325563"/>
          </a:xfrm>
        </p:spPr>
        <p:txBody>
          <a:bodyPr/>
          <a:lstStyle/>
          <a:p>
            <a:r>
              <a:rPr lang="en-US" b="1" dirty="0" smtClean="0"/>
              <a:t>What is reflective journaling?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6768"/>
            <a:ext cx="7929282" cy="5316761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i="1" dirty="0" smtClean="0">
                <a:solidFill>
                  <a:srgbClr val="C00000"/>
                </a:solidFill>
              </a:rPr>
              <a:t>exploration and analysis of experiences </a:t>
            </a:r>
            <a:r>
              <a:rPr lang="en-US" b="1" dirty="0" smtClean="0"/>
              <a:t>in order to increase knowledge and awareness</a:t>
            </a:r>
            <a:r>
              <a:rPr lang="en-CA" b="1" dirty="0" smtClean="0"/>
              <a:t> (Schon, 1983)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Reflection + clinical practice </a:t>
            </a:r>
            <a:r>
              <a:rPr lang="en-US" b="1" dirty="0" smtClean="0">
                <a:solidFill>
                  <a:srgbClr val="C00000"/>
                </a:solidFill>
              </a:rPr>
              <a:t>= further learning </a:t>
            </a:r>
            <a:r>
              <a:rPr lang="en-US" b="1" dirty="0" smtClean="0"/>
              <a:t>and promotion of integration and linking of new knowledge (Hubbs &amp; Branad, 2005)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Connection between theory </a:t>
            </a:r>
            <a:r>
              <a:rPr lang="en-US" b="1" dirty="0" smtClean="0"/>
              <a:t>in the classroom and </a:t>
            </a:r>
            <a:r>
              <a:rPr lang="en-US" b="1" i="1" dirty="0" smtClean="0"/>
              <a:t>professional practice </a:t>
            </a:r>
            <a:r>
              <a:rPr lang="en-US" b="1" dirty="0" smtClean="0"/>
              <a:t>(Mann, Gordon &amp; MacLeod, 2009)</a:t>
            </a:r>
          </a:p>
        </p:txBody>
      </p:sp>
    </p:spTree>
    <p:extLst>
      <p:ext uri="{BB962C8B-B14F-4D97-AF65-F5344CB8AC3E}">
        <p14:creationId xmlns:p14="http://schemas.microsoft.com/office/powerpoint/2010/main" val="27648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0013"/>
            <a:ext cx="10515600" cy="1325563"/>
          </a:xfrm>
        </p:spPr>
        <p:txBody>
          <a:bodyPr/>
          <a:lstStyle/>
          <a:p>
            <a:r>
              <a:rPr lang="en-US" b="1" dirty="0" smtClean="0"/>
              <a:t>Why do reflective journaling?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6768"/>
            <a:ext cx="7929282" cy="5316761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Personal </a:t>
            </a:r>
            <a:r>
              <a:rPr lang="en-US" b="1" i="1" dirty="0">
                <a:solidFill>
                  <a:srgbClr val="C00000"/>
                </a:solidFill>
              </a:rPr>
              <a:t>development </a:t>
            </a:r>
            <a:r>
              <a:rPr lang="en-US" b="1" dirty="0"/>
              <a:t>i.e. increased self awareness or development of emotional intelligence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Enhance </a:t>
            </a:r>
            <a:r>
              <a:rPr lang="en-US" b="1" i="1" dirty="0">
                <a:solidFill>
                  <a:srgbClr val="C00000"/>
                </a:solidFill>
              </a:rPr>
              <a:t>professional development </a:t>
            </a:r>
            <a:r>
              <a:rPr lang="en-US" b="1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clinical reasoning</a:t>
            </a:r>
            <a:r>
              <a:rPr lang="en-US" b="1" dirty="0"/>
              <a:t> (Harrison &amp; Fopma-Loy, 2009)</a:t>
            </a:r>
          </a:p>
          <a:p>
            <a:r>
              <a:rPr lang="en-US" b="1" dirty="0"/>
              <a:t>E</a:t>
            </a:r>
            <a:r>
              <a:rPr lang="en-US" b="1" dirty="0" smtClean="0"/>
              <a:t>ncourage active learning and have </a:t>
            </a:r>
            <a:r>
              <a:rPr lang="en-US" b="1" i="1" dirty="0" smtClean="0">
                <a:solidFill>
                  <a:srgbClr val="C00000"/>
                </a:solidFill>
              </a:rPr>
              <a:t>learners take charge </a:t>
            </a:r>
            <a:r>
              <a:rPr lang="en-US" b="1" dirty="0" smtClean="0"/>
              <a:t>of their learning </a:t>
            </a:r>
          </a:p>
        </p:txBody>
      </p:sp>
    </p:spTree>
    <p:extLst>
      <p:ext uri="{BB962C8B-B14F-4D97-AF65-F5344CB8AC3E}">
        <p14:creationId xmlns:p14="http://schemas.microsoft.com/office/powerpoint/2010/main" val="20494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Reflection (Mann et al, 2009)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Reflection-in-action</a:t>
            </a:r>
          </a:p>
          <a:p>
            <a:pPr lvl="1"/>
            <a:r>
              <a:rPr lang="en-US" b="1" dirty="0" smtClean="0"/>
              <a:t>Immediate reflection while learning is taking place</a:t>
            </a:r>
          </a:p>
          <a:p>
            <a:pPr lvl="1"/>
            <a:r>
              <a:rPr lang="en-US" b="1" dirty="0"/>
              <a:t>M</a:t>
            </a:r>
            <a:r>
              <a:rPr lang="en-US" b="1" dirty="0" smtClean="0"/>
              <a:t>ay be a verbal reflection and feedback </a:t>
            </a:r>
            <a:br>
              <a:rPr lang="en-US" b="1" dirty="0" smtClean="0"/>
            </a:br>
            <a:r>
              <a:rPr lang="en-US" b="1" dirty="0" smtClean="0"/>
              <a:t>from your mentor, fellow student or patient</a:t>
            </a:r>
          </a:p>
          <a:p>
            <a:pPr lvl="1"/>
            <a:r>
              <a:rPr lang="en-US" b="1" dirty="0" smtClean="0"/>
              <a:t>A new or previously unrecognized problem may </a:t>
            </a:r>
            <a:br>
              <a:rPr lang="en-US" b="1" dirty="0" smtClean="0"/>
            </a:br>
            <a:r>
              <a:rPr lang="en-US" b="1" dirty="0" smtClean="0"/>
              <a:t>facilitate verbal reflection with mentor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ritical incident or trigger event</a:t>
            </a:r>
          </a:p>
          <a:p>
            <a:pPr lvl="1"/>
            <a:endParaRPr lang="en-US" b="1" dirty="0" smtClean="0"/>
          </a:p>
          <a:p>
            <a:r>
              <a:rPr lang="en-US" b="1" i="1" dirty="0" smtClean="0"/>
              <a:t>Reflection-on-action</a:t>
            </a:r>
          </a:p>
          <a:p>
            <a:pPr lvl="1"/>
            <a:r>
              <a:rPr lang="en-US" b="1" dirty="0" smtClean="0"/>
              <a:t>Incorporation of previous knowledge and experiences in </a:t>
            </a:r>
            <a:br>
              <a:rPr lang="en-US" b="1" dirty="0" smtClean="0"/>
            </a:br>
            <a:r>
              <a:rPr lang="en-US" b="1" dirty="0" smtClean="0"/>
              <a:t>order to develop a deeper or novel understanding </a:t>
            </a:r>
            <a:endParaRPr lang="en-CA" b="1" dirty="0"/>
          </a:p>
        </p:txBody>
      </p:sp>
      <p:sp>
        <p:nvSpPr>
          <p:cNvPr id="5" name="5-Point Star 4"/>
          <p:cNvSpPr/>
          <p:nvPr/>
        </p:nvSpPr>
        <p:spPr>
          <a:xfrm>
            <a:off x="8136419" y="4269305"/>
            <a:ext cx="1056068" cy="1004552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9326880" y="4509971"/>
            <a:ext cx="2457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Active learning </a:t>
            </a:r>
            <a:endParaRPr lang="en-CA" sz="2800" b="1" i="1" dirty="0"/>
          </a:p>
        </p:txBody>
      </p:sp>
    </p:spTree>
    <p:extLst>
      <p:ext uri="{BB962C8B-B14F-4D97-AF65-F5344CB8AC3E}">
        <p14:creationId xmlns:p14="http://schemas.microsoft.com/office/powerpoint/2010/main" val="229392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76" y="594997"/>
            <a:ext cx="6200909" cy="61427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4439" y="2270139"/>
            <a:ext cx="39108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Buxton Sketch" panose="03080500000500000004" pitchFamily="66" charset="0"/>
              </a:rPr>
              <a:t>Correlation between critical thinking and reflection* </a:t>
            </a:r>
            <a:endParaRPr lang="en-CA" sz="3200" b="1" dirty="0">
              <a:latin typeface="Buxton Sketch" panose="030805000005000000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" y="6024282"/>
            <a:ext cx="453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Adapted from Wetmore, A.O., Boyd., L.D. and Bowen D.M. (2010). Reflective blogs, p. 1348. </a:t>
            </a:r>
            <a:endParaRPr lang="en-CA" sz="1200" b="1" dirty="0"/>
          </a:p>
        </p:txBody>
      </p:sp>
    </p:spTree>
    <p:extLst>
      <p:ext uri="{BB962C8B-B14F-4D97-AF65-F5344CB8AC3E}">
        <p14:creationId xmlns:p14="http://schemas.microsoft.com/office/powerpoint/2010/main" val="375321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719" y="0"/>
            <a:ext cx="469726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0761" y="989692"/>
            <a:ext cx="5499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Buxton Sketch" panose="03080500000500000004" pitchFamily="66" charset="0"/>
              </a:rPr>
              <a:t>Continuous Improvement</a:t>
            </a:r>
          </a:p>
          <a:p>
            <a:r>
              <a:rPr lang="en-US" sz="3200" b="1" dirty="0" smtClean="0">
                <a:latin typeface="Buxton Sketch" panose="03080500000500000004" pitchFamily="66" charset="0"/>
              </a:rPr>
              <a:t>Through Self –Reflection / Action:</a:t>
            </a:r>
          </a:p>
          <a:p>
            <a:endParaRPr lang="en-US" sz="3200" b="1" dirty="0">
              <a:latin typeface="Buxton Sketch" panose="03080500000500000004" pitchFamily="66" charset="0"/>
            </a:endParaRPr>
          </a:p>
          <a:p>
            <a:r>
              <a:rPr lang="en-US" sz="3200" b="1" dirty="0" smtClean="0">
                <a:latin typeface="Buxton Sketch" panose="03080500000500000004" pitchFamily="66" charset="0"/>
              </a:rPr>
              <a:t>**Learning loops**</a:t>
            </a:r>
            <a:endParaRPr lang="en-CA" sz="3200" b="1" dirty="0">
              <a:latin typeface="Buxton Sketch" panose="030805000005000000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Reflective Journal Formats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976" y="2249258"/>
            <a:ext cx="7319683" cy="5061397"/>
          </a:xfrm>
        </p:spPr>
        <p:txBody>
          <a:bodyPr>
            <a:normAutofit/>
          </a:bodyPr>
          <a:lstStyle/>
          <a:p>
            <a:r>
              <a:rPr lang="en-US" b="1" dirty="0" smtClean="0"/>
              <a:t>Written: have </a:t>
            </a:r>
            <a:r>
              <a:rPr lang="en-US" b="1" dirty="0"/>
              <a:t>students respond to </a:t>
            </a:r>
            <a:r>
              <a:rPr lang="en-US" b="1" dirty="0" smtClean="0"/>
              <a:t>specific prompts or questions</a:t>
            </a:r>
            <a:endParaRPr lang="en-US" b="1" dirty="0"/>
          </a:p>
          <a:p>
            <a:r>
              <a:rPr lang="en-US" b="1" dirty="0" smtClean="0"/>
              <a:t>Scrapbook with pictures / photos etc.</a:t>
            </a:r>
          </a:p>
          <a:p>
            <a:r>
              <a:rPr lang="en-US" b="1" dirty="0" smtClean="0"/>
              <a:t>Visual journal </a:t>
            </a:r>
            <a:r>
              <a:rPr lang="en-CA" b="1" dirty="0" smtClean="0"/>
              <a:t>i.e. via PPT or online</a:t>
            </a:r>
          </a:p>
          <a:p>
            <a:r>
              <a:rPr lang="en-US" b="1" dirty="0" smtClean="0"/>
              <a:t>In LMS / BB – use journal function for written responses</a:t>
            </a:r>
          </a:p>
          <a:p>
            <a:r>
              <a:rPr lang="en-US" b="1" dirty="0" smtClean="0"/>
              <a:t>Include future plans: What could I do better next time?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9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6151</TotalTime>
  <Words>1270</Words>
  <Application>Microsoft Office PowerPoint</Application>
  <PresentationFormat>Widescreen</PresentationFormat>
  <Paragraphs>263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Buxton Sketch</vt:lpstr>
      <vt:lpstr>Calibri</vt:lpstr>
      <vt:lpstr>Calibri Light</vt:lpstr>
      <vt:lpstr>Times New Roman</vt:lpstr>
      <vt:lpstr>Office Theme</vt:lpstr>
      <vt:lpstr>Reflective Journals in Post-secondary Education</vt:lpstr>
      <vt:lpstr>PowerPoint Presentation</vt:lpstr>
      <vt:lpstr>Agenda</vt:lpstr>
      <vt:lpstr>What is reflective journaling?</vt:lpstr>
      <vt:lpstr>Why do reflective journaling?</vt:lpstr>
      <vt:lpstr>Types of Reflection (Mann et al, 2009)</vt:lpstr>
      <vt:lpstr>PowerPoint Presentation</vt:lpstr>
      <vt:lpstr>PowerPoint Presentation</vt:lpstr>
      <vt:lpstr>Reflective Journal Formats</vt:lpstr>
      <vt:lpstr>Tips for Faculty </vt:lpstr>
      <vt:lpstr>Develop a reflective journal assignment</vt:lpstr>
      <vt:lpstr>Develop a reflective journal assignment</vt:lpstr>
      <vt:lpstr>Develop a reflective journal assignment</vt:lpstr>
      <vt:lpstr>Develop a reflective journal assignment</vt:lpstr>
      <vt:lpstr>Sample Questions for a Reflective Journal (maximum 5)</vt:lpstr>
      <vt:lpstr>Sample Questions for a Reflective Journal (maximum 5)</vt:lpstr>
      <vt:lpstr>PowerPoint Presentation</vt:lpstr>
      <vt:lpstr>PowerPoint Presentation</vt:lpstr>
      <vt:lpstr>Dental Hygiene Student  Reflective Journal Components </vt:lpstr>
      <vt:lpstr>The Reflective Journal Core Questions  (Dental Hygiene)</vt:lpstr>
      <vt:lpstr>Sample Reflective Journal Entry</vt:lpstr>
      <vt:lpstr>Sample Reflective Journal Entry, cont’d</vt:lpstr>
      <vt:lpstr>Sample Reflective Journal Rubric</vt:lpstr>
      <vt:lpstr>PowerPoint Presentation</vt:lpstr>
      <vt:lpstr>PowerPoint Presentation</vt:lpstr>
      <vt:lpstr>Template for a Reflective Journal Rubric</vt:lpstr>
      <vt:lpstr>Reflection Journal Rubric (simple format)</vt:lpstr>
      <vt:lpstr>PowerPoint Presentation</vt:lpstr>
      <vt:lpstr>PowerPoint Presentation</vt:lpstr>
      <vt:lpstr>References</vt:lpstr>
      <vt:lpstr>PowerPoint Presentation</vt:lpstr>
    </vt:vector>
  </TitlesOfParts>
  <Company>Confederation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Reflective Journals in Dental Hygiene</dc:title>
  <dc:creator>nbourgeois</dc:creator>
  <cp:lastModifiedBy>imgutil</cp:lastModifiedBy>
  <cp:revision>51</cp:revision>
  <cp:lastPrinted>2017-03-01T17:14:02Z</cp:lastPrinted>
  <dcterms:created xsi:type="dcterms:W3CDTF">2017-01-05T15:29:28Z</dcterms:created>
  <dcterms:modified xsi:type="dcterms:W3CDTF">2017-03-02T16:16:42Z</dcterms:modified>
</cp:coreProperties>
</file>