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5"/>
  </p:notesMasterIdLst>
  <p:handoutMasterIdLst>
    <p:handoutMasterId r:id="rId26"/>
  </p:handoutMasterIdLst>
  <p:sldIdLst>
    <p:sldId id="256" r:id="rId2"/>
    <p:sldId id="257" r:id="rId3"/>
    <p:sldId id="258" r:id="rId4"/>
    <p:sldId id="277" r:id="rId5"/>
    <p:sldId id="278" r:id="rId6"/>
    <p:sldId id="259" r:id="rId7"/>
    <p:sldId id="261" r:id="rId8"/>
    <p:sldId id="262"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9" r:id="rId22"/>
    <p:sldId id="280" r:id="rId23"/>
    <p:sldId id="281"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55" autoAdjust="0"/>
  </p:normalViewPr>
  <p:slideViewPr>
    <p:cSldViewPr snapToGrid="0" snapToObjects="1">
      <p:cViewPr varScale="1">
        <p:scale>
          <a:sx n="84" d="100"/>
          <a:sy n="84" d="100"/>
        </p:scale>
        <p:origin x="96" y="408"/>
      </p:cViewPr>
      <p:guideLst>
        <p:guide orient="horz" pos="2160"/>
        <p:guide pos="2880"/>
      </p:guideLst>
    </p:cSldViewPr>
  </p:slideViewPr>
  <p:outlineViewPr>
    <p:cViewPr>
      <p:scale>
        <a:sx n="33" d="100"/>
        <a:sy n="33" d="100"/>
      </p:scale>
      <p:origin x="0" y="-4062"/>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7" d="100"/>
          <a:sy n="57" d="100"/>
        </p:scale>
        <p:origin x="180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BF454E5-2434-4F51-8833-6983B69D1350}" type="datetimeFigureOut">
              <a:rPr lang="en-CA" smtClean="0"/>
              <a:pPr/>
              <a:t>29/11/2016</a:t>
            </a:fld>
            <a:endParaRPr lang="en-CA"/>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459C135-ED09-46BB-9228-387F66463FA2}" type="slidenum">
              <a:rPr lang="en-CA" smtClean="0"/>
              <a:pPr/>
              <a:t>‹#›</a:t>
            </a:fld>
            <a:endParaRPr lang="en-CA"/>
          </a:p>
        </p:txBody>
      </p:sp>
    </p:spTree>
    <p:extLst>
      <p:ext uri="{BB962C8B-B14F-4D97-AF65-F5344CB8AC3E}">
        <p14:creationId xmlns:p14="http://schemas.microsoft.com/office/powerpoint/2010/main" val="1625137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9A8D2DE-1787-4ECB-8788-4F08AA686C0F}" type="datetimeFigureOut">
              <a:rPr lang="en-CA" smtClean="0"/>
              <a:pPr/>
              <a:t>29/11/2016</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D7E8FB5-C5DE-4280-B0E1-8C4D6623B4B7}" type="slidenum">
              <a:rPr lang="en-CA" smtClean="0"/>
              <a:pPr/>
              <a:t>‹#›</a:t>
            </a:fld>
            <a:endParaRPr lang="en-CA" dirty="0"/>
          </a:p>
        </p:txBody>
      </p:sp>
    </p:spTree>
    <p:extLst>
      <p:ext uri="{BB962C8B-B14F-4D97-AF65-F5344CB8AC3E}">
        <p14:creationId xmlns:p14="http://schemas.microsoft.com/office/powerpoint/2010/main" val="2688500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1</a:t>
            </a:fld>
            <a:endParaRPr lang="en-CA" dirty="0"/>
          </a:p>
        </p:txBody>
      </p:sp>
    </p:spTree>
    <p:extLst>
      <p:ext uri="{BB962C8B-B14F-4D97-AF65-F5344CB8AC3E}">
        <p14:creationId xmlns:p14="http://schemas.microsoft.com/office/powerpoint/2010/main" val="1210482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4</a:t>
            </a:fld>
            <a:endParaRPr lang="en-CA" dirty="0"/>
          </a:p>
        </p:txBody>
      </p:sp>
    </p:spTree>
    <p:extLst>
      <p:ext uri="{BB962C8B-B14F-4D97-AF65-F5344CB8AC3E}">
        <p14:creationId xmlns:p14="http://schemas.microsoft.com/office/powerpoint/2010/main" val="189833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5</a:t>
            </a:fld>
            <a:endParaRPr lang="en-CA" dirty="0"/>
          </a:p>
        </p:txBody>
      </p:sp>
    </p:spTree>
    <p:extLst>
      <p:ext uri="{BB962C8B-B14F-4D97-AF65-F5344CB8AC3E}">
        <p14:creationId xmlns:p14="http://schemas.microsoft.com/office/powerpoint/2010/main" val="1477540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15</a:t>
            </a:fld>
            <a:endParaRPr lang="en-CA" dirty="0"/>
          </a:p>
        </p:txBody>
      </p:sp>
    </p:spTree>
    <p:extLst>
      <p:ext uri="{BB962C8B-B14F-4D97-AF65-F5344CB8AC3E}">
        <p14:creationId xmlns:p14="http://schemas.microsoft.com/office/powerpoint/2010/main" val="1404378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16</a:t>
            </a:fld>
            <a:endParaRPr lang="en-CA" dirty="0"/>
          </a:p>
        </p:txBody>
      </p:sp>
    </p:spTree>
    <p:extLst>
      <p:ext uri="{BB962C8B-B14F-4D97-AF65-F5344CB8AC3E}">
        <p14:creationId xmlns:p14="http://schemas.microsoft.com/office/powerpoint/2010/main" val="2137913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17</a:t>
            </a:fld>
            <a:endParaRPr lang="en-CA" dirty="0"/>
          </a:p>
        </p:txBody>
      </p:sp>
    </p:spTree>
    <p:extLst>
      <p:ext uri="{BB962C8B-B14F-4D97-AF65-F5344CB8AC3E}">
        <p14:creationId xmlns:p14="http://schemas.microsoft.com/office/powerpoint/2010/main" val="3874339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18</a:t>
            </a:fld>
            <a:endParaRPr lang="en-CA" dirty="0"/>
          </a:p>
        </p:txBody>
      </p:sp>
    </p:spTree>
    <p:extLst>
      <p:ext uri="{BB962C8B-B14F-4D97-AF65-F5344CB8AC3E}">
        <p14:creationId xmlns:p14="http://schemas.microsoft.com/office/powerpoint/2010/main" val="4263784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19</a:t>
            </a:fld>
            <a:endParaRPr lang="en-CA" dirty="0"/>
          </a:p>
        </p:txBody>
      </p:sp>
    </p:spTree>
    <p:extLst>
      <p:ext uri="{BB962C8B-B14F-4D97-AF65-F5344CB8AC3E}">
        <p14:creationId xmlns:p14="http://schemas.microsoft.com/office/powerpoint/2010/main" val="2182328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7E8FB5-C5DE-4280-B0E1-8C4D6623B4B7}" type="slidenum">
              <a:rPr lang="en-CA" smtClean="0"/>
              <a:pPr/>
              <a:t>20</a:t>
            </a:fld>
            <a:endParaRPr lang="en-CA" dirty="0"/>
          </a:p>
        </p:txBody>
      </p:sp>
    </p:spTree>
    <p:extLst>
      <p:ext uri="{BB962C8B-B14F-4D97-AF65-F5344CB8AC3E}">
        <p14:creationId xmlns:p14="http://schemas.microsoft.com/office/powerpoint/2010/main" val="131221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829BA-9761-8D4A-9DB3-9B7BEE8FD666}"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829BA-9761-8D4A-9DB3-9B7BEE8FD66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829BA-9761-8D4A-9DB3-9B7BEE8FD66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829BA-9761-8D4A-9DB3-9B7BEE8FD666}"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0" y="0"/>
            <a:ext cx="1404504" cy="324459"/>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DA829BA-9761-8D4A-9DB3-9B7BEE8FD666}"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64582" y="0"/>
            <a:ext cx="1404504" cy="324459"/>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A829BA-9761-8D4A-9DB3-9B7BEE8FD66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DA829BA-9761-8D4A-9DB3-9B7BEE8FD666}"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DA829BA-9761-8D4A-9DB3-9B7BEE8FD66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DA829BA-9761-8D4A-9DB3-9B7BEE8FD66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A829BA-9761-8D4A-9DB3-9B7BEE8FD666}"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600187-4099-9644-88C5-7E036E155EC9}" type="datetimeFigureOut">
              <a:rPr lang="en-US" smtClean="0"/>
              <a:pPr/>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DA829BA-9761-8D4A-9DB3-9B7BEE8FD66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B600187-4099-9644-88C5-7E036E155EC9}" type="datetimeFigureOut">
              <a:rPr lang="en-US" smtClean="0"/>
              <a:pPr/>
              <a:t>11/29/2016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DA829BA-9761-8D4A-9DB3-9B7BEE8FD66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library.acadiau.ca/sites/default/files/library/tutorials/plagiaris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ac.colostate.edu/atd/articles/hall2005.cf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solidFill>
                  <a:schemeClr val="tx1"/>
                </a:solidFill>
              </a:rPr>
              <a:t>Plagiarism:  Defining, understanding and preventing it</a:t>
            </a:r>
            <a:endParaRPr lang="en-US" sz="3200" dirty="0">
              <a:solidFill>
                <a:schemeClr val="tx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7745" y="3699804"/>
            <a:ext cx="3407445" cy="2939351"/>
          </a:xfrm>
          <a:prstGeom prst="rect">
            <a:avLst/>
          </a:prstGeom>
        </p:spPr>
      </p:pic>
      <p:sp>
        <p:nvSpPr>
          <p:cNvPr id="4" name="AutoShape 2" descr="https://webmail.confederationc.on.ca/owa/service.svc/s/GetFileAttachment?id=AAMkADc3YjI3YmY5LWMxNTItNDlmZi04OWFjLWFhNTI1NzExZWZlMgBGAAAAAAAGwCeVhWDTEaZbAAD4CCs3BwDAkdRN2PLSEaZGAAD4CCs3AAAAYzfJAABCxqyJDDJdS6Hd9QypBzzsAAGN7b%2ByAAABEgAQAKcrXTvvpT5OoZaszJVwn1E%3D&amp;isImagePreview=True&amp;X-OWA-CANARY=aiOl-p5v_kibH7RE23CJijUhxZzkeNMI0ipO9ZZw9NKUhEquFRlzkzwQHzO7QBqDVR3cOhENDHE."/>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2700996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0190"/>
            <a:ext cx="8229600" cy="990600"/>
          </a:xfrm>
        </p:spPr>
        <p:txBody>
          <a:bodyPr/>
          <a:lstStyle/>
          <a:p>
            <a:r>
              <a:rPr lang="en-US" dirty="0" smtClean="0">
                <a:solidFill>
                  <a:schemeClr val="tx1"/>
                </a:solidFill>
              </a:rPr>
              <a:t>Types of Plagiarism—Not Cited</a:t>
            </a:r>
            <a:endParaRPr lang="en-CA" dirty="0">
              <a:solidFill>
                <a:schemeClr val="tx1"/>
              </a:solidFill>
            </a:endParaRPr>
          </a:p>
        </p:txBody>
      </p:sp>
      <p:sp>
        <p:nvSpPr>
          <p:cNvPr id="3" name="Content Placeholder 2"/>
          <p:cNvSpPr>
            <a:spLocks noGrp="1"/>
          </p:cNvSpPr>
          <p:nvPr>
            <p:ph idx="1"/>
          </p:nvPr>
        </p:nvSpPr>
        <p:spPr>
          <a:xfrm>
            <a:off x="457200" y="2777490"/>
            <a:ext cx="8229600" cy="4876800"/>
          </a:xfrm>
        </p:spPr>
        <p:txBody>
          <a:bodyPr/>
          <a:lstStyle/>
          <a:p>
            <a:pPr marL="0" indent="0" rtl="0" eaLnBrk="1" fontAlgn="base" hangingPunct="1">
              <a:buNone/>
            </a:pPr>
            <a:r>
              <a:rPr lang="en-US" sz="2400" b="1" kern="1200" dirty="0" smtClean="0">
                <a:solidFill>
                  <a:schemeClr val="tx1"/>
                </a:solidFill>
                <a:effectLst/>
                <a:latin typeface="+mn-lt"/>
                <a:ea typeface="+mn-ea"/>
                <a:cs typeface="+mn-cs"/>
              </a:rPr>
              <a:t>The Self Stealer</a:t>
            </a:r>
            <a:endParaRPr lang="en-CA" sz="2400" b="1" dirty="0" smtClean="0">
              <a:effectLst/>
            </a:endParaRPr>
          </a:p>
          <a:p>
            <a:pPr rtl="0" eaLnBrk="1" fontAlgn="base" hangingPunct="1"/>
            <a:r>
              <a:rPr lang="en-US" sz="2400" b="0" kern="1200" dirty="0" smtClean="0">
                <a:solidFill>
                  <a:schemeClr val="tx1"/>
                </a:solidFill>
                <a:effectLst/>
                <a:latin typeface="+mn-lt"/>
                <a:ea typeface="+mn-ea"/>
                <a:cs typeface="+mn-cs"/>
              </a:rPr>
              <a:t>The writer borrows from his or her previous work, violating policies concerning the expectation of originality.</a:t>
            </a:r>
          </a:p>
          <a:p>
            <a:pPr rtl="0" eaLnBrk="1" fontAlgn="base" hangingPunct="1"/>
            <a:endParaRPr lang="en-US" sz="2400" b="0" kern="1200" dirty="0" smtClean="0">
              <a:solidFill>
                <a:schemeClr val="tx1"/>
              </a:solidFill>
              <a:effectLst/>
              <a:latin typeface="+mn-lt"/>
              <a:ea typeface="+mn-ea"/>
              <a:cs typeface="+mn-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973" y="4485557"/>
            <a:ext cx="1692444" cy="199144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194"/>
            <a:ext cx="9144000" cy="1548384"/>
          </a:xfrm>
          <a:prstGeom prst="rect">
            <a:avLst/>
          </a:prstGeom>
        </p:spPr>
      </p:pic>
    </p:spTree>
    <p:extLst>
      <p:ext uri="{BB962C8B-B14F-4D97-AF65-F5344CB8AC3E}">
        <p14:creationId xmlns:p14="http://schemas.microsoft.com/office/powerpoint/2010/main" val="1845819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2590"/>
            <a:ext cx="8229600" cy="990600"/>
          </a:xfrm>
        </p:spPr>
        <p:txBody>
          <a:bodyPr/>
          <a:lstStyle/>
          <a:p>
            <a:r>
              <a:rPr lang="en-US" dirty="0" smtClean="0">
                <a:solidFill>
                  <a:schemeClr val="tx1"/>
                </a:solidFill>
              </a:rPr>
              <a:t>Types of Plagiarism—Cited</a:t>
            </a:r>
            <a:endParaRPr lang="en-CA" dirty="0">
              <a:solidFill>
                <a:schemeClr val="tx1"/>
              </a:solidFill>
            </a:endParaRPr>
          </a:p>
        </p:txBody>
      </p:sp>
      <p:sp>
        <p:nvSpPr>
          <p:cNvPr id="3" name="Content Placeholder 2"/>
          <p:cNvSpPr>
            <a:spLocks noGrp="1"/>
          </p:cNvSpPr>
          <p:nvPr>
            <p:ph idx="1"/>
          </p:nvPr>
        </p:nvSpPr>
        <p:spPr>
          <a:xfrm>
            <a:off x="537210" y="2846070"/>
            <a:ext cx="8229600" cy="4876800"/>
          </a:xfrm>
        </p:spPr>
        <p:txBody>
          <a:bodyPr/>
          <a:lstStyle/>
          <a:p>
            <a:pPr marL="0" indent="0" rtl="0" eaLnBrk="1" fontAlgn="base" hangingPunct="1">
              <a:buNone/>
            </a:pPr>
            <a:r>
              <a:rPr lang="en-US" sz="2400" b="1" kern="1200" dirty="0" smtClean="0">
                <a:solidFill>
                  <a:schemeClr val="tx1"/>
                </a:solidFill>
                <a:latin typeface="+mn-lt"/>
                <a:ea typeface="+mn-ea"/>
                <a:cs typeface="+mn-cs"/>
              </a:rPr>
              <a:t>T</a:t>
            </a:r>
            <a:r>
              <a:rPr lang="en-US" sz="2400" b="1" kern="1200" dirty="0" smtClean="0">
                <a:solidFill>
                  <a:schemeClr val="tx1"/>
                </a:solidFill>
              </a:rPr>
              <a:t>he </a:t>
            </a:r>
            <a:r>
              <a:rPr lang="en-US" sz="2400" b="1" kern="1200" dirty="0" err="1" smtClean="0">
                <a:solidFill>
                  <a:schemeClr val="tx1"/>
                </a:solidFill>
              </a:rPr>
              <a:t>Misinformer</a:t>
            </a:r>
            <a:endParaRPr lang="en-CA" sz="2400" b="1" dirty="0" smtClean="0"/>
          </a:p>
          <a:p>
            <a:pPr rtl="0" eaLnBrk="1" fontAlgn="base" hangingPunct="1"/>
            <a:r>
              <a:rPr lang="en-US" sz="2400" kern="1200" dirty="0" smtClean="0">
                <a:solidFill>
                  <a:schemeClr val="tx1"/>
                </a:solidFill>
              </a:rPr>
              <a:t>The writer provides inaccurate information regarding the sources, making it impossible to find them.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6609" y="4496914"/>
            <a:ext cx="2998751" cy="205628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89315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2549"/>
            <a:ext cx="8229600" cy="990600"/>
          </a:xfrm>
        </p:spPr>
        <p:txBody>
          <a:bodyPr/>
          <a:lstStyle/>
          <a:p>
            <a:r>
              <a:rPr lang="en-US" dirty="0" smtClean="0">
                <a:solidFill>
                  <a:schemeClr val="tx1"/>
                </a:solidFill>
              </a:rPr>
              <a:t>Types of Plagiarism—Cited</a:t>
            </a:r>
            <a:endParaRPr lang="en-CA" dirty="0">
              <a:solidFill>
                <a:schemeClr val="tx1"/>
              </a:solidFill>
            </a:endParaRPr>
          </a:p>
        </p:txBody>
      </p:sp>
      <p:sp>
        <p:nvSpPr>
          <p:cNvPr id="3" name="Content Placeholder 2"/>
          <p:cNvSpPr>
            <a:spLocks noGrp="1"/>
          </p:cNvSpPr>
          <p:nvPr>
            <p:ph idx="1"/>
          </p:nvPr>
        </p:nvSpPr>
        <p:spPr>
          <a:xfrm>
            <a:off x="457200" y="2908273"/>
            <a:ext cx="8229600" cy="4876800"/>
          </a:xfrm>
        </p:spPr>
        <p:txBody>
          <a:bodyPr/>
          <a:lstStyle/>
          <a:p>
            <a:pPr marL="0" indent="0" rtl="0" eaLnBrk="1" fontAlgn="base" hangingPunct="1">
              <a:buNone/>
            </a:pPr>
            <a:r>
              <a:rPr lang="en-US" sz="2400" b="1" kern="1200" dirty="0" smtClean="0">
                <a:solidFill>
                  <a:schemeClr val="tx1"/>
                </a:solidFill>
                <a:effectLst/>
              </a:rPr>
              <a:t>The Too-Perfect Paraphrase</a:t>
            </a:r>
            <a:endParaRPr lang="en-CA" sz="2400" b="1" dirty="0" smtClean="0">
              <a:effectLst/>
            </a:endParaRPr>
          </a:p>
          <a:p>
            <a:pPr rtl="0" eaLnBrk="1" fontAlgn="base" hangingPunct="1"/>
            <a:r>
              <a:rPr lang="en-US" sz="2400" kern="1200" dirty="0" smtClean="0">
                <a:solidFill>
                  <a:schemeClr val="tx1"/>
                </a:solidFill>
                <a:effectLst/>
                <a:latin typeface="+mn-lt"/>
                <a:ea typeface="+mn-ea"/>
                <a:cs typeface="+mn-cs"/>
              </a:rPr>
              <a:t>The writer properly cites a source but neglects to put in quotation marks text that has been copied word-for-word.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6578" y="4271572"/>
            <a:ext cx="2342588" cy="23425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3943967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1620"/>
            <a:ext cx="8229600" cy="990600"/>
          </a:xfrm>
        </p:spPr>
        <p:txBody>
          <a:bodyPr/>
          <a:lstStyle/>
          <a:p>
            <a:r>
              <a:rPr lang="en-US" dirty="0" smtClean="0">
                <a:solidFill>
                  <a:schemeClr val="tx1"/>
                </a:solidFill>
              </a:rPr>
              <a:t>Types of </a:t>
            </a:r>
            <a:r>
              <a:rPr lang="en-US" dirty="0">
                <a:solidFill>
                  <a:schemeClr val="tx1"/>
                </a:solidFill>
              </a:rPr>
              <a:t>Plagiarism—Cited</a:t>
            </a:r>
            <a:endParaRPr lang="en-CA" dirty="0">
              <a:solidFill>
                <a:schemeClr val="tx1"/>
              </a:solidFill>
            </a:endParaRPr>
          </a:p>
        </p:txBody>
      </p:sp>
      <p:sp>
        <p:nvSpPr>
          <p:cNvPr id="3" name="Content Placeholder 2"/>
          <p:cNvSpPr>
            <a:spLocks noGrp="1"/>
          </p:cNvSpPr>
          <p:nvPr>
            <p:ph idx="1"/>
          </p:nvPr>
        </p:nvSpPr>
        <p:spPr>
          <a:xfrm>
            <a:off x="560070" y="2800350"/>
            <a:ext cx="8229600" cy="4876800"/>
          </a:xfrm>
        </p:spPr>
        <p:txBody>
          <a:bodyPr/>
          <a:lstStyle/>
          <a:p>
            <a:pPr marL="0" indent="0" rtl="0" eaLnBrk="1" fontAlgn="base" hangingPunct="1">
              <a:buNone/>
            </a:pPr>
            <a:r>
              <a:rPr lang="en-US" sz="2400" b="1" kern="1200" dirty="0" smtClean="0">
                <a:solidFill>
                  <a:schemeClr val="tx1"/>
                </a:solidFill>
                <a:effectLst/>
                <a:latin typeface="+mn-lt"/>
                <a:ea typeface="+mn-ea"/>
                <a:cs typeface="+mn-cs"/>
              </a:rPr>
              <a:t>The Resourceful Citer</a:t>
            </a:r>
            <a:endParaRPr lang="en-CA" sz="2400" b="1" dirty="0" smtClean="0">
              <a:effectLst/>
            </a:endParaRPr>
          </a:p>
          <a:p>
            <a:pPr rtl="0" eaLnBrk="1" fontAlgn="base" hangingPunct="1"/>
            <a:r>
              <a:rPr lang="en-US" sz="2400" kern="1200" dirty="0" smtClean="0">
                <a:solidFill>
                  <a:schemeClr val="tx1"/>
                </a:solidFill>
                <a:effectLst/>
                <a:latin typeface="+mn-lt"/>
                <a:ea typeface="+mn-ea"/>
                <a:cs typeface="+mn-cs"/>
              </a:rPr>
              <a:t>The writer properly cites all sources, but the paper contains almost no original work.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4038600"/>
            <a:ext cx="2667000" cy="2667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34947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210" y="1543050"/>
            <a:ext cx="8229600" cy="990600"/>
          </a:xfrm>
        </p:spPr>
        <p:txBody>
          <a:bodyPr/>
          <a:lstStyle/>
          <a:p>
            <a:r>
              <a:rPr lang="en-US" dirty="0" smtClean="0">
                <a:solidFill>
                  <a:schemeClr val="tx1"/>
                </a:solidFill>
              </a:rPr>
              <a:t>Types of Plagiarism---Cited</a:t>
            </a:r>
            <a:endParaRPr lang="en-CA" dirty="0">
              <a:solidFill>
                <a:schemeClr val="tx1"/>
              </a:solidFill>
            </a:endParaRPr>
          </a:p>
        </p:txBody>
      </p:sp>
      <p:sp>
        <p:nvSpPr>
          <p:cNvPr id="3" name="Content Placeholder 2"/>
          <p:cNvSpPr>
            <a:spLocks noGrp="1"/>
          </p:cNvSpPr>
          <p:nvPr>
            <p:ph idx="1"/>
          </p:nvPr>
        </p:nvSpPr>
        <p:spPr>
          <a:xfrm>
            <a:off x="457200" y="2697480"/>
            <a:ext cx="8229600" cy="4876800"/>
          </a:xfrm>
        </p:spPr>
        <p:txBody>
          <a:bodyPr/>
          <a:lstStyle/>
          <a:p>
            <a:pPr marL="0" indent="0" rtl="0" eaLnBrk="1" fontAlgn="base" hangingPunct="1">
              <a:buNone/>
            </a:pPr>
            <a:r>
              <a:rPr lang="en-US" sz="2400" b="1" kern="1200" dirty="0" smtClean="0">
                <a:solidFill>
                  <a:schemeClr val="tx1"/>
                </a:solidFill>
                <a:effectLst/>
                <a:latin typeface="+mn-lt"/>
                <a:ea typeface="+mn-ea"/>
                <a:cs typeface="+mn-cs"/>
              </a:rPr>
              <a:t>The Perfect Crime</a:t>
            </a:r>
            <a:endParaRPr lang="en-CA" sz="2400" b="1" dirty="0" smtClean="0">
              <a:effectLst/>
            </a:endParaRPr>
          </a:p>
          <a:p>
            <a:pPr rtl="0" eaLnBrk="1" fontAlgn="base" hangingPunct="1"/>
            <a:r>
              <a:rPr lang="en-US" sz="2400" kern="1200" dirty="0" smtClean="0">
                <a:solidFill>
                  <a:schemeClr val="tx1"/>
                </a:solidFill>
                <a:effectLst/>
                <a:latin typeface="+mn-lt"/>
                <a:ea typeface="+mn-ea"/>
                <a:cs typeface="+mn-cs"/>
              </a:rPr>
              <a:t>The writer properly quotes and cites sources in some places, but goes on to paraphrase other arguments without citation.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0713" y="4304581"/>
            <a:ext cx="1857992" cy="234077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2531715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48384"/>
            <a:ext cx="8229600" cy="990600"/>
          </a:xfrm>
        </p:spPr>
        <p:txBody>
          <a:bodyPr/>
          <a:lstStyle/>
          <a:p>
            <a:r>
              <a:rPr lang="en-US" dirty="0" smtClean="0">
                <a:solidFill>
                  <a:schemeClr val="tx1"/>
                </a:solidFill>
              </a:rPr>
              <a:t>Resources</a:t>
            </a:r>
            <a:endParaRPr lang="en-CA" dirty="0">
              <a:solidFill>
                <a:schemeClr val="tx1"/>
              </a:solidFill>
            </a:endParaRPr>
          </a:p>
        </p:txBody>
      </p:sp>
      <p:sp>
        <p:nvSpPr>
          <p:cNvPr id="3" name="Content Placeholder 2"/>
          <p:cNvSpPr>
            <a:spLocks noGrp="1"/>
          </p:cNvSpPr>
          <p:nvPr>
            <p:ph idx="1"/>
          </p:nvPr>
        </p:nvSpPr>
        <p:spPr>
          <a:xfrm>
            <a:off x="342900" y="2538984"/>
            <a:ext cx="8229600" cy="4876800"/>
          </a:xfrm>
        </p:spPr>
        <p:txBody>
          <a:bodyPr/>
          <a:lstStyle/>
          <a:p>
            <a:pPr marL="0" indent="0" rtl="0" eaLnBrk="1" fontAlgn="base" hangingPunct="1">
              <a:buNone/>
            </a:pPr>
            <a:r>
              <a:rPr lang="en-CA" sz="2400" b="1" kern="1200" dirty="0" smtClean="0">
                <a:solidFill>
                  <a:schemeClr val="tx1"/>
                </a:solidFill>
              </a:rPr>
              <a:t>Plagiarism interactive </a:t>
            </a:r>
            <a:r>
              <a:rPr lang="en-CA" sz="2400" b="1" kern="1200" dirty="0" smtClean="0">
                <a:solidFill>
                  <a:schemeClr val="tx1"/>
                </a:solidFill>
              </a:rPr>
              <a:t>module website:</a:t>
            </a:r>
            <a:endParaRPr lang="en-CA" sz="2400" b="1" kern="1200" dirty="0" smtClean="0">
              <a:solidFill>
                <a:schemeClr val="tx1"/>
              </a:solidFill>
            </a:endParaRPr>
          </a:p>
          <a:p>
            <a:pPr marL="0" indent="0" rtl="0" eaLnBrk="1" fontAlgn="base" hangingPunct="1">
              <a:buNone/>
            </a:pPr>
            <a:endParaRPr lang="en-CA" sz="2400" b="1" dirty="0" smtClean="0">
              <a:effectLst/>
            </a:endParaRPr>
          </a:p>
          <a:p>
            <a:r>
              <a:rPr lang="en-CA" dirty="0" smtClean="0">
                <a:hlinkClick r:id="rId3"/>
              </a:rPr>
              <a:t>http://library.acadiau.ca/sites/default/files/library/tutorials/plagiarism/</a:t>
            </a:r>
            <a:endParaRPr lang="en-CA" dirty="0" smtClean="0"/>
          </a:p>
          <a:p>
            <a:endParaRPr lang="en-US" dirty="0"/>
          </a:p>
          <a:p>
            <a:pPr marL="0" indent="0">
              <a:buNone/>
            </a:pPr>
            <a:r>
              <a:rPr lang="en-US" b="1" dirty="0" smtClean="0"/>
              <a:t>Useful article on how instructors can prevent </a:t>
            </a:r>
            <a:r>
              <a:rPr lang="en-US" b="1" dirty="0" smtClean="0"/>
              <a:t>plagiarism in </a:t>
            </a:r>
            <a:r>
              <a:rPr lang="en-US" b="1" dirty="0" smtClean="0"/>
              <a:t>the classroom.</a:t>
            </a:r>
          </a:p>
          <a:p>
            <a:r>
              <a:rPr lang="en-CA" u="sng" dirty="0">
                <a:hlinkClick r:id="rId4"/>
              </a:rPr>
              <a:t>http://wac.colostate.edu/atd/articles/hall2005.cfm</a:t>
            </a:r>
            <a:endParaRPr lang="en-CA" dirty="0"/>
          </a:p>
          <a:p>
            <a:endParaRPr lang="en-CA" dirty="0" smtClean="0"/>
          </a:p>
          <a:p>
            <a:endParaRPr lang="en-CA"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38776399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sp>
        <p:nvSpPr>
          <p:cNvPr id="3" name="Subtitle 2"/>
          <p:cNvSpPr>
            <a:spLocks noGrp="1"/>
          </p:cNvSpPr>
          <p:nvPr>
            <p:ph type="subTitle" idx="4294967295"/>
          </p:nvPr>
        </p:nvSpPr>
        <p:spPr>
          <a:xfrm>
            <a:off x="16985" y="2728615"/>
            <a:ext cx="8789988" cy="3130550"/>
          </a:xfrm>
        </p:spPr>
        <p:txBody>
          <a:bodyPr>
            <a:normAutofit fontScale="92500"/>
          </a:bodyPr>
          <a:lstStyle/>
          <a:p>
            <a:pPr marL="0" indent="0">
              <a:buNone/>
            </a:pPr>
            <a:r>
              <a:rPr lang="en-CA" dirty="0">
                <a:solidFill>
                  <a:schemeClr val="tx1"/>
                </a:solidFill>
              </a:rPr>
              <a:t>We encourage faculty across the curriculum to extend on the foundation created in </a:t>
            </a:r>
            <a:r>
              <a:rPr lang="en-CA" dirty="0" smtClean="0">
                <a:solidFill>
                  <a:schemeClr val="tx1"/>
                </a:solidFill>
              </a:rPr>
              <a:t>CS007 Communications </a:t>
            </a:r>
            <a:r>
              <a:rPr lang="en-CA" dirty="0">
                <a:solidFill>
                  <a:schemeClr val="tx1"/>
                </a:solidFill>
              </a:rPr>
              <a:t>by</a:t>
            </a:r>
            <a:r>
              <a:rPr lang="en-CA" dirty="0" smtClean="0">
                <a:solidFill>
                  <a:schemeClr val="tx1"/>
                </a:solidFill>
              </a:rPr>
              <a:t>:</a:t>
            </a:r>
          </a:p>
          <a:p>
            <a:r>
              <a:rPr lang="en-CA" u="sng" dirty="0" smtClean="0">
                <a:solidFill>
                  <a:schemeClr val="tx1"/>
                </a:solidFill>
              </a:rPr>
              <a:t>Introducing</a:t>
            </a:r>
            <a:r>
              <a:rPr lang="en-CA" dirty="0" smtClean="0">
                <a:solidFill>
                  <a:schemeClr val="tx1"/>
                </a:solidFill>
              </a:rPr>
              <a:t> </a:t>
            </a:r>
            <a:r>
              <a:rPr lang="en-CA" dirty="0">
                <a:solidFill>
                  <a:schemeClr val="tx1"/>
                </a:solidFill>
              </a:rPr>
              <a:t>students to the citation system used in your </a:t>
            </a:r>
            <a:r>
              <a:rPr lang="en-CA" dirty="0" smtClean="0">
                <a:solidFill>
                  <a:schemeClr val="tx1"/>
                </a:solidFill>
              </a:rPr>
              <a:t>discipline</a:t>
            </a:r>
          </a:p>
          <a:p>
            <a:r>
              <a:rPr lang="en-CA" u="sng" dirty="0" smtClean="0">
                <a:solidFill>
                  <a:schemeClr val="tx1"/>
                </a:solidFill>
              </a:rPr>
              <a:t>Sharing</a:t>
            </a:r>
            <a:r>
              <a:rPr lang="en-CA" dirty="0" smtClean="0">
                <a:solidFill>
                  <a:schemeClr val="tx1"/>
                </a:solidFill>
              </a:rPr>
              <a:t> </a:t>
            </a:r>
            <a:r>
              <a:rPr lang="en-CA" dirty="0">
                <a:solidFill>
                  <a:schemeClr val="tx1"/>
                </a:solidFill>
              </a:rPr>
              <a:t>tips and strategies with students on the best way to find and evaluate disciplinary </a:t>
            </a:r>
            <a:r>
              <a:rPr lang="en-CA" dirty="0" smtClean="0">
                <a:solidFill>
                  <a:schemeClr val="tx1"/>
                </a:solidFill>
              </a:rPr>
              <a:t>sources</a:t>
            </a:r>
            <a:endParaRPr lang="en-CA" dirty="0">
              <a:solidFill>
                <a:schemeClr val="tx1"/>
              </a:solidFill>
            </a:endParaRPr>
          </a:p>
          <a:p>
            <a:r>
              <a:rPr lang="en-CA" u="sng" dirty="0" smtClean="0">
                <a:solidFill>
                  <a:schemeClr val="tx1"/>
                </a:solidFill>
              </a:rPr>
              <a:t>Giving</a:t>
            </a:r>
            <a:r>
              <a:rPr lang="en-CA" dirty="0" smtClean="0">
                <a:solidFill>
                  <a:schemeClr val="tx1"/>
                </a:solidFill>
              </a:rPr>
              <a:t> </a:t>
            </a:r>
            <a:r>
              <a:rPr lang="en-CA" dirty="0">
                <a:solidFill>
                  <a:schemeClr val="tx1"/>
                </a:solidFill>
              </a:rPr>
              <a:t>students low-stakes practice with using sources in your discipline before asking them to complete high-stakes assignments.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
        <p:nvSpPr>
          <p:cNvPr id="6" name="Rectangle 5"/>
          <p:cNvSpPr/>
          <p:nvPr/>
        </p:nvSpPr>
        <p:spPr>
          <a:xfrm>
            <a:off x="262890" y="1838968"/>
            <a:ext cx="8298179" cy="523220"/>
          </a:xfrm>
          <a:prstGeom prst="rect">
            <a:avLst/>
          </a:prstGeom>
        </p:spPr>
        <p:txBody>
          <a:bodyPr wrap="square">
            <a:spAutoFit/>
          </a:bodyPr>
          <a:lstStyle/>
          <a:p>
            <a:r>
              <a:rPr lang="en-CA" sz="2800" b="1" dirty="0"/>
              <a:t>Ways to help </a:t>
            </a:r>
            <a:r>
              <a:rPr lang="en-CA" sz="2800" b="1" dirty="0" smtClean="0"/>
              <a:t>students </a:t>
            </a:r>
            <a:r>
              <a:rPr lang="en-CA" sz="2800" b="1" dirty="0"/>
              <a:t>avoid plagiarism</a:t>
            </a:r>
          </a:p>
        </p:txBody>
      </p:sp>
    </p:spTree>
    <p:extLst>
      <p:ext uri="{BB962C8B-B14F-4D97-AF65-F5344CB8AC3E}">
        <p14:creationId xmlns:p14="http://schemas.microsoft.com/office/powerpoint/2010/main" val="2437035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 y="1651254"/>
            <a:ext cx="8618220" cy="990600"/>
          </a:xfrm>
        </p:spPr>
        <p:txBody>
          <a:bodyPr>
            <a:noAutofit/>
          </a:bodyPr>
          <a:lstStyle/>
          <a:p>
            <a:r>
              <a:rPr lang="en-CA" sz="2800" b="1" dirty="0" smtClean="0">
                <a:solidFill>
                  <a:schemeClr val="tx1"/>
                </a:solidFill>
              </a:rPr>
              <a:t>Prevent </a:t>
            </a:r>
            <a:r>
              <a:rPr lang="en-CA" sz="2800" b="1" dirty="0">
                <a:solidFill>
                  <a:schemeClr val="tx1"/>
                </a:solidFill>
              </a:rPr>
              <a:t>plagiarism through pedagogy.</a:t>
            </a:r>
            <a:br>
              <a:rPr lang="en-CA" sz="2800" b="1" dirty="0">
                <a:solidFill>
                  <a:schemeClr val="tx1"/>
                </a:solidFill>
              </a:rPr>
            </a:br>
            <a:endParaRPr lang="en-CA" sz="2800" b="1" dirty="0">
              <a:solidFill>
                <a:schemeClr val="tx1"/>
              </a:solidFill>
            </a:endParaRPr>
          </a:p>
        </p:txBody>
      </p:sp>
      <p:sp>
        <p:nvSpPr>
          <p:cNvPr id="3" name="Content Placeholder 2"/>
          <p:cNvSpPr>
            <a:spLocks noGrp="1"/>
          </p:cNvSpPr>
          <p:nvPr>
            <p:ph idx="1"/>
          </p:nvPr>
        </p:nvSpPr>
        <p:spPr>
          <a:xfrm>
            <a:off x="125730" y="2457450"/>
            <a:ext cx="8823960" cy="4876800"/>
          </a:xfrm>
        </p:spPr>
        <p:txBody>
          <a:bodyPr>
            <a:normAutofit/>
          </a:bodyPr>
          <a:lstStyle/>
          <a:p>
            <a:pPr marL="0" indent="0">
              <a:buNone/>
            </a:pPr>
            <a:r>
              <a:rPr lang="en-CA" i="1" dirty="0" smtClean="0"/>
              <a:t>Suggested </a:t>
            </a:r>
            <a:r>
              <a:rPr lang="en-CA" i="1" dirty="0"/>
              <a:t>Activities:</a:t>
            </a:r>
            <a:endParaRPr lang="en-CA" dirty="0"/>
          </a:p>
          <a:p>
            <a:pPr marL="0" indent="0">
              <a:buNone/>
            </a:pPr>
            <a:r>
              <a:rPr lang="en-CA" dirty="0" smtClean="0"/>
              <a:t>1. Have </a:t>
            </a:r>
            <a:r>
              <a:rPr lang="en-CA" dirty="0"/>
              <a:t>faculty, librarians, </a:t>
            </a:r>
            <a:r>
              <a:rPr lang="en-CA" dirty="0" smtClean="0"/>
              <a:t>WAC </a:t>
            </a:r>
            <a:r>
              <a:rPr lang="en-CA" dirty="0"/>
              <a:t>staff, and </a:t>
            </a:r>
            <a:r>
              <a:rPr lang="en-CA" dirty="0" smtClean="0"/>
              <a:t>others use the WAC anti-plagiarism </a:t>
            </a:r>
            <a:r>
              <a:rPr lang="en-CA" dirty="0"/>
              <a:t>learning module. This </a:t>
            </a:r>
            <a:r>
              <a:rPr lang="en-CA" dirty="0" smtClean="0"/>
              <a:t>module is composed of an </a:t>
            </a:r>
            <a:r>
              <a:rPr lang="en-CA" dirty="0"/>
              <a:t>online component, </a:t>
            </a:r>
            <a:r>
              <a:rPr lang="en-CA" dirty="0" smtClean="0"/>
              <a:t>but could also include a </a:t>
            </a:r>
            <a:r>
              <a:rPr lang="en-CA" dirty="0"/>
              <a:t>printed component, an in-class (or in-library) component, </a:t>
            </a:r>
            <a:r>
              <a:rPr lang="en-CA" dirty="0" smtClean="0"/>
              <a:t>and even </a:t>
            </a:r>
            <a:r>
              <a:rPr lang="en-CA" dirty="0"/>
              <a:t>a video </a:t>
            </a:r>
            <a:r>
              <a:rPr lang="en-CA" dirty="0" smtClean="0"/>
              <a:t>component.</a:t>
            </a:r>
          </a:p>
          <a:p>
            <a:pPr marL="0" indent="0">
              <a:buNone/>
            </a:pPr>
            <a:endParaRPr lang="en-CA" dirty="0" smtClean="0"/>
          </a:p>
          <a:p>
            <a:pPr marL="0" indent="0">
              <a:buNone/>
            </a:pPr>
            <a:r>
              <a:rPr lang="en-CA" dirty="0" smtClean="0"/>
              <a:t>2</a:t>
            </a:r>
            <a:r>
              <a:rPr lang="en-CA" dirty="0"/>
              <a:t>. Encourage plagiarism-proof assignment design and course structure. Incorporate these issues into faculty training efforts, and make them part of the discussion as faculty propose new courses or bring up existing ones for </a:t>
            </a:r>
            <a:r>
              <a:rPr lang="en-CA" dirty="0" smtClean="0"/>
              <a:t>re-designation.</a:t>
            </a:r>
          </a:p>
          <a:p>
            <a:pPr marL="0" indent="0">
              <a:buNone/>
            </a:pPr>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4245641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a:xfrm>
            <a:off x="314325" y="1840230"/>
            <a:ext cx="8515350" cy="4876800"/>
          </a:xfrm>
        </p:spPr>
        <p:txBody>
          <a:bodyPr/>
          <a:lstStyle/>
          <a:p>
            <a:pPr marL="0" lvl="0" indent="0">
              <a:buNone/>
            </a:pPr>
            <a:r>
              <a:rPr lang="en-CA" dirty="0">
                <a:solidFill>
                  <a:srgbClr val="292934"/>
                </a:solidFill>
              </a:rPr>
              <a:t>3. Develop and disseminate materials and resources for students to help them understand what plagiarism is, and, more importantly, how to use sources in an appropriate and creative manner. These materials are available online, in the library, on our WAC website, in student handbooks, etc</a:t>
            </a:r>
            <a:r>
              <a:rPr lang="en-CA" dirty="0" smtClean="0">
                <a:solidFill>
                  <a:srgbClr val="292934"/>
                </a:solidFill>
              </a:rPr>
              <a:t>. (ex. CC </a:t>
            </a:r>
            <a:r>
              <a:rPr lang="en-CA" dirty="0" err="1" smtClean="0">
                <a:solidFill>
                  <a:srgbClr val="292934"/>
                </a:solidFill>
              </a:rPr>
              <a:t>SafeAssign</a:t>
            </a:r>
            <a:r>
              <a:rPr lang="en-CA" dirty="0" smtClean="0">
                <a:solidFill>
                  <a:srgbClr val="292934"/>
                </a:solidFill>
              </a:rPr>
              <a:t> application)</a:t>
            </a:r>
            <a:r>
              <a:rPr lang="en-CA" dirty="0">
                <a:solidFill>
                  <a:srgbClr val="292934"/>
                </a:solidFill>
              </a:rPr>
              <a:t/>
            </a:r>
            <a:br>
              <a:rPr lang="en-CA" dirty="0">
                <a:solidFill>
                  <a:srgbClr val="292934"/>
                </a:solidFill>
              </a:rPr>
            </a:br>
            <a:r>
              <a:rPr lang="en-CA" dirty="0">
                <a:solidFill>
                  <a:srgbClr val="292934"/>
                </a:solidFill>
              </a:rPr>
              <a:t/>
            </a:r>
            <a:br>
              <a:rPr lang="en-CA" dirty="0">
                <a:solidFill>
                  <a:srgbClr val="292934"/>
                </a:solidFill>
              </a:rPr>
            </a:br>
            <a:r>
              <a:rPr lang="en-CA" dirty="0">
                <a:solidFill>
                  <a:srgbClr val="292934"/>
                </a:solidFill>
              </a:rPr>
              <a:t>4. Survey faculty attitudes about the severity of the plagiarism problem on a particular campus, what they see as its causes, and what kinds of help they would like. Document and clearly communicate current anti-plagiarism practices.</a:t>
            </a:r>
          </a:p>
          <a:p>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
        <p:nvSpPr>
          <p:cNvPr id="5" name="TextBox 4"/>
          <p:cNvSpPr txBox="1"/>
          <p:nvPr/>
        </p:nvSpPr>
        <p:spPr>
          <a:xfrm>
            <a:off x="457200" y="6195060"/>
            <a:ext cx="8481060" cy="646331"/>
          </a:xfrm>
          <a:prstGeom prst="rect">
            <a:avLst/>
          </a:prstGeom>
          <a:noFill/>
        </p:spPr>
        <p:txBody>
          <a:bodyPr wrap="square" rtlCol="0">
            <a:spAutoFit/>
          </a:bodyPr>
          <a:lstStyle/>
          <a:p>
            <a:r>
              <a:rPr lang="en-CA" sz="1200" dirty="0" smtClean="0"/>
              <a:t>Cited from: Hall</a:t>
            </a:r>
            <a:r>
              <a:rPr lang="en-CA" sz="1200" dirty="0"/>
              <a:t>, Jonathan. (2005, February 9). Plagiarism across the curriculum: How academic communities can meet the challenge of the undocumented writer. </a:t>
            </a:r>
            <a:r>
              <a:rPr lang="en-CA" sz="1200" i="1" dirty="0"/>
              <a:t>Across the Disciplines, 2</a:t>
            </a:r>
            <a:r>
              <a:rPr lang="en-CA" sz="1200" dirty="0"/>
              <a:t>. Retrieved November 28, 2016, from http://wac.colostate.edu/atd/articles/hall2005.cfm</a:t>
            </a:r>
          </a:p>
        </p:txBody>
      </p:sp>
    </p:spTree>
    <p:extLst>
      <p:ext uri="{BB962C8B-B14F-4D97-AF65-F5344CB8AC3E}">
        <p14:creationId xmlns:p14="http://schemas.microsoft.com/office/powerpoint/2010/main" val="4225204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4137"/>
            <a:ext cx="8835390" cy="990600"/>
          </a:xfrm>
        </p:spPr>
        <p:txBody>
          <a:bodyPr>
            <a:noAutofit/>
          </a:bodyPr>
          <a:lstStyle/>
          <a:p>
            <a:r>
              <a:rPr lang="en-CA" sz="2800" b="1" dirty="0" smtClean="0">
                <a:solidFill>
                  <a:schemeClr val="tx1"/>
                </a:solidFill>
              </a:rPr>
              <a:t>Get </a:t>
            </a:r>
            <a:r>
              <a:rPr lang="en-CA" sz="2800" b="1" dirty="0">
                <a:solidFill>
                  <a:schemeClr val="tx1"/>
                </a:solidFill>
              </a:rPr>
              <a:t>students involved in developing anti-plagiarism activities. </a:t>
            </a:r>
            <a:r>
              <a:rPr lang="en-CA" sz="2800" b="1" dirty="0" smtClean="0">
                <a:solidFill>
                  <a:schemeClr val="tx1"/>
                </a:solidFill>
              </a:rPr>
              <a:t/>
            </a:r>
            <a:br>
              <a:rPr lang="en-CA" sz="2800" b="1" dirty="0" smtClean="0">
                <a:solidFill>
                  <a:schemeClr val="tx1"/>
                </a:solidFill>
              </a:rPr>
            </a:br>
            <a:r>
              <a:rPr lang="en-CA" sz="2400" dirty="0" smtClean="0">
                <a:solidFill>
                  <a:schemeClr val="tx1"/>
                </a:solidFill>
              </a:rPr>
              <a:t>(Help </a:t>
            </a:r>
            <a:r>
              <a:rPr lang="en-CA" sz="2400" dirty="0">
                <a:solidFill>
                  <a:schemeClr val="tx1"/>
                </a:solidFill>
              </a:rPr>
              <a:t>faculty, administrators, librarians, and tutors understand the student experience of plagiarism and incorporate that perspective into their interactions</a:t>
            </a:r>
            <a:r>
              <a:rPr lang="en-CA" sz="2400" dirty="0" smtClean="0">
                <a:solidFill>
                  <a:schemeClr val="tx1"/>
                </a:solidFill>
              </a:rPr>
              <a:t>.)</a:t>
            </a:r>
            <a:br>
              <a:rPr lang="en-CA" sz="2400" dirty="0" smtClean="0">
                <a:solidFill>
                  <a:schemeClr val="tx1"/>
                </a:solidFill>
              </a:rPr>
            </a:br>
            <a:r>
              <a:rPr lang="en-CA" sz="2400" dirty="0" smtClean="0">
                <a:solidFill>
                  <a:schemeClr val="tx1"/>
                </a:solidFill>
              </a:rPr>
              <a:t/>
            </a:r>
            <a:br>
              <a:rPr lang="en-CA" sz="2400" dirty="0" smtClean="0">
                <a:solidFill>
                  <a:schemeClr val="tx1"/>
                </a:solidFill>
              </a:rPr>
            </a:br>
            <a:r>
              <a:rPr lang="en-CA" sz="3200" dirty="0">
                <a:solidFill>
                  <a:schemeClr val="tx1"/>
                </a:solidFill>
              </a:rPr>
              <a:t/>
            </a:r>
            <a:br>
              <a:rPr lang="en-CA" sz="3200" dirty="0">
                <a:solidFill>
                  <a:schemeClr val="tx1"/>
                </a:solidFill>
              </a:rPr>
            </a:br>
            <a:endParaRPr lang="en-CA" sz="3200" dirty="0"/>
          </a:p>
        </p:txBody>
      </p:sp>
      <p:sp>
        <p:nvSpPr>
          <p:cNvPr id="3" name="Rectangle 2"/>
          <p:cNvSpPr/>
          <p:nvPr/>
        </p:nvSpPr>
        <p:spPr>
          <a:xfrm>
            <a:off x="0" y="4119438"/>
            <a:ext cx="9144000" cy="1692771"/>
          </a:xfrm>
          <a:prstGeom prst="rect">
            <a:avLst/>
          </a:prstGeom>
        </p:spPr>
        <p:txBody>
          <a:bodyPr wrap="square">
            <a:spAutoFit/>
          </a:bodyPr>
          <a:lstStyle/>
          <a:p>
            <a:r>
              <a:rPr lang="en-CA" sz="2400" i="1" dirty="0" smtClean="0"/>
              <a:t>Suggested </a:t>
            </a:r>
            <a:r>
              <a:rPr lang="en-CA" sz="2400" i="1" dirty="0"/>
              <a:t>Activities</a:t>
            </a:r>
            <a:r>
              <a:rPr lang="en-CA" sz="2400" i="1" dirty="0" smtClean="0"/>
              <a:t>:</a:t>
            </a:r>
            <a:endParaRPr lang="en-CA" sz="2400" dirty="0"/>
          </a:p>
          <a:p>
            <a:r>
              <a:rPr lang="en-CA" sz="2400" dirty="0" smtClean="0"/>
              <a:t>Display original student work as templates/exemplars within your classroom or at the College in </a:t>
            </a:r>
            <a:r>
              <a:rPr lang="en-CA" sz="2400" dirty="0"/>
              <a:t>order to give a high profile to students' </a:t>
            </a:r>
            <a:r>
              <a:rPr lang="en-CA" sz="2400" dirty="0" smtClean="0"/>
              <a:t>authentic academic </a:t>
            </a:r>
            <a:r>
              <a:rPr lang="en-CA" sz="2400" dirty="0"/>
              <a:t>works.</a:t>
            </a:r>
          </a:p>
          <a:p>
            <a:endParaRPr lang="en-CA" sz="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3456821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29740"/>
            <a:ext cx="8229600" cy="990600"/>
          </a:xfrm>
        </p:spPr>
        <p:txBody>
          <a:bodyPr/>
          <a:lstStyle/>
          <a:p>
            <a:r>
              <a:rPr lang="en-US" dirty="0" smtClean="0">
                <a:solidFill>
                  <a:schemeClr val="tx1"/>
                </a:solidFill>
              </a:rPr>
              <a:t>To plagiarize means…</a:t>
            </a:r>
            <a:endParaRPr lang="en-US" dirty="0">
              <a:solidFill>
                <a:schemeClr val="tx1"/>
              </a:solidFill>
            </a:endParaRPr>
          </a:p>
        </p:txBody>
      </p:sp>
      <p:sp>
        <p:nvSpPr>
          <p:cNvPr id="3" name="Content Placeholder 2"/>
          <p:cNvSpPr>
            <a:spLocks noGrp="1"/>
          </p:cNvSpPr>
          <p:nvPr>
            <p:ph idx="1"/>
          </p:nvPr>
        </p:nvSpPr>
        <p:spPr>
          <a:xfrm>
            <a:off x="457200" y="2720340"/>
            <a:ext cx="8229600" cy="4876800"/>
          </a:xfrm>
        </p:spPr>
        <p:txBody>
          <a:bodyPr/>
          <a:lstStyle/>
          <a:p>
            <a:pPr lvl="1">
              <a:defRPr/>
            </a:pPr>
            <a:r>
              <a:rPr lang="en-US" dirty="0" smtClean="0"/>
              <a:t>To </a:t>
            </a:r>
            <a:r>
              <a:rPr lang="en-US" dirty="0"/>
              <a:t>steal and pass off ( the ideas or words of another) as one’s own</a:t>
            </a:r>
          </a:p>
          <a:p>
            <a:pPr lvl="1">
              <a:defRPr/>
            </a:pPr>
            <a:r>
              <a:rPr lang="en-US" dirty="0"/>
              <a:t>To use without crediting the source</a:t>
            </a:r>
          </a:p>
          <a:p>
            <a:pPr lvl="1">
              <a:defRPr/>
            </a:pPr>
            <a:r>
              <a:rPr lang="en-US" dirty="0"/>
              <a:t>To commit literary theft</a:t>
            </a:r>
          </a:p>
          <a:p>
            <a:pPr lvl="1">
              <a:defRPr/>
            </a:pPr>
            <a:r>
              <a:rPr lang="en-US" dirty="0"/>
              <a:t>To present as new and original an idea or product derived from an existing source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7209" y="4427220"/>
            <a:ext cx="3417303" cy="224848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247"/>
            <a:ext cx="9144000" cy="154838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Rectangle 2"/>
          <p:cNvSpPr/>
          <p:nvPr/>
        </p:nvSpPr>
        <p:spPr>
          <a:xfrm>
            <a:off x="228600" y="1706106"/>
            <a:ext cx="8641080" cy="4708981"/>
          </a:xfrm>
          <a:prstGeom prst="rect">
            <a:avLst/>
          </a:prstGeom>
        </p:spPr>
        <p:txBody>
          <a:bodyPr wrap="square">
            <a:spAutoFit/>
          </a:bodyPr>
          <a:lstStyle/>
          <a:p>
            <a:r>
              <a:rPr lang="en-CA" sz="2000" dirty="0" smtClean="0"/>
              <a:t>Train </a:t>
            </a:r>
            <a:r>
              <a:rPr lang="en-CA" sz="2000" dirty="0"/>
              <a:t>tutors, workshop leaders, and instructors to understand the experience of plagiarism from the student perspective, as an indispensable first step toward addressing the problem effectively. Encourage tutors, librarians, and others with one-on-one contact with students to raise issues of plagiarism–and proper use of sources–when appropriate</a:t>
            </a:r>
            <a:r>
              <a:rPr lang="en-CA" sz="2000" dirty="0" smtClean="0"/>
              <a:t>.</a:t>
            </a:r>
          </a:p>
          <a:p>
            <a:endParaRPr lang="en-CA" sz="2000" dirty="0"/>
          </a:p>
          <a:p>
            <a:r>
              <a:rPr lang="en-CA" sz="2000" dirty="0" smtClean="0"/>
              <a:t>Have the </a:t>
            </a:r>
            <a:r>
              <a:rPr lang="en-CA" sz="2000" dirty="0"/>
              <a:t>library staff </a:t>
            </a:r>
            <a:r>
              <a:rPr lang="en-CA" sz="2000" dirty="0" smtClean="0"/>
              <a:t>not only help students find sources, </a:t>
            </a:r>
            <a:r>
              <a:rPr lang="en-CA" sz="2000" dirty="0"/>
              <a:t>but </a:t>
            </a:r>
            <a:r>
              <a:rPr lang="en-CA" sz="2000" dirty="0" smtClean="0"/>
              <a:t>also to </a:t>
            </a:r>
            <a:r>
              <a:rPr lang="en-CA" sz="2000" dirty="0"/>
              <a:t>evaluate them for appropriateness for a given project, and to use them effectively and honestly in their own arguments. Information literacy must be a core goal of all contemporary </a:t>
            </a:r>
            <a:r>
              <a:rPr lang="en-CA" sz="2000" dirty="0" smtClean="0"/>
              <a:t>colleges, </a:t>
            </a:r>
            <a:r>
              <a:rPr lang="en-CA" sz="2000" dirty="0"/>
              <a:t>and anti-plagiarism efforts need to be a key component of any such initiative</a:t>
            </a:r>
            <a:r>
              <a:rPr lang="en-CA" sz="2000" dirty="0" smtClean="0"/>
              <a:t>.</a:t>
            </a:r>
          </a:p>
          <a:p>
            <a:r>
              <a:rPr lang="en-CA" sz="2000" dirty="0"/>
              <a:t/>
            </a:r>
            <a:br>
              <a:rPr lang="en-CA" sz="2000" dirty="0"/>
            </a:br>
            <a:r>
              <a:rPr lang="en-CA" sz="2000" dirty="0" smtClean="0"/>
              <a:t>Conduct anonymous in-class quick writes/short responses to </a:t>
            </a:r>
            <a:r>
              <a:rPr lang="en-CA" sz="2000" dirty="0"/>
              <a:t>gauge student understanding of plagiarism as a concept, their attitudes toward it, its prevalence, methods, trends, etc.</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235096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Rectangle 2"/>
          <p:cNvSpPr/>
          <p:nvPr/>
        </p:nvSpPr>
        <p:spPr>
          <a:xfrm>
            <a:off x="160020" y="1767006"/>
            <a:ext cx="8801100" cy="1815882"/>
          </a:xfrm>
          <a:prstGeom prst="rect">
            <a:avLst/>
          </a:prstGeom>
        </p:spPr>
        <p:txBody>
          <a:bodyPr wrap="square">
            <a:spAutoFit/>
          </a:bodyPr>
          <a:lstStyle/>
          <a:p>
            <a:r>
              <a:rPr lang="en-CA" sz="2800" b="1" dirty="0"/>
              <a:t>When prevention fails, make the plagiarism intervention not only an occasion for punishment, but also an educational opportunity, a way to prevent the next plagiarism.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
        <p:nvSpPr>
          <p:cNvPr id="5" name="Rectangle 4"/>
          <p:cNvSpPr/>
          <p:nvPr/>
        </p:nvSpPr>
        <p:spPr>
          <a:xfrm>
            <a:off x="160020" y="3711737"/>
            <a:ext cx="8801100" cy="2308324"/>
          </a:xfrm>
          <a:prstGeom prst="rect">
            <a:avLst/>
          </a:prstGeom>
        </p:spPr>
        <p:txBody>
          <a:bodyPr wrap="square">
            <a:spAutoFit/>
          </a:bodyPr>
          <a:lstStyle/>
          <a:p>
            <a:r>
              <a:rPr lang="en-CA" sz="2400" i="1" dirty="0"/>
              <a:t>Suggested </a:t>
            </a:r>
            <a:r>
              <a:rPr lang="en-CA" sz="2400" i="1" dirty="0" smtClean="0"/>
              <a:t>Activities:</a:t>
            </a:r>
            <a:endParaRPr lang="en-CA" sz="2400" dirty="0" smtClean="0"/>
          </a:p>
          <a:p>
            <a:r>
              <a:rPr lang="en-CA" sz="2400" dirty="0" smtClean="0"/>
              <a:t>Train </a:t>
            </a:r>
            <a:r>
              <a:rPr lang="en-CA" sz="2400" dirty="0"/>
              <a:t>faculty to detect plagiarism, and to track down sources of plagiarized papers — search-engine strategies, Turnitin.com, </a:t>
            </a:r>
            <a:r>
              <a:rPr lang="en-CA" sz="2400" dirty="0" err="1"/>
              <a:t>Glatt</a:t>
            </a:r>
            <a:r>
              <a:rPr lang="en-CA" sz="2400" dirty="0"/>
              <a:t> plagiarism screening, </a:t>
            </a:r>
            <a:r>
              <a:rPr lang="en-CA" sz="2400" dirty="0" err="1"/>
              <a:t>etc</a:t>
            </a:r>
            <a:r>
              <a:rPr lang="en-CA" sz="2400" dirty="0"/>
              <a:t> — .but emphasize how to use these technological tools without creating an adversarial atmosphere in the </a:t>
            </a:r>
            <a:r>
              <a:rPr lang="en-CA" sz="2400" dirty="0" smtClean="0"/>
              <a:t>classroom</a:t>
            </a:r>
            <a:r>
              <a:rPr lang="en-CA" sz="2400" dirty="0"/>
              <a:t>.</a:t>
            </a:r>
          </a:p>
        </p:txBody>
      </p:sp>
    </p:spTree>
    <p:extLst>
      <p:ext uri="{BB962C8B-B14F-4D97-AF65-F5344CB8AC3E}">
        <p14:creationId xmlns:p14="http://schemas.microsoft.com/office/powerpoint/2010/main" val="3315087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0030" y="751344"/>
            <a:ext cx="8252460" cy="5632311"/>
          </a:xfrm>
          <a:prstGeom prst="rect">
            <a:avLst/>
          </a:prstGeom>
        </p:spPr>
        <p:txBody>
          <a:bodyPr wrap="square">
            <a:spAutoFit/>
          </a:bodyPr>
          <a:lstStyle/>
          <a:p>
            <a:r>
              <a:rPr lang="en-CA" sz="2400" dirty="0" smtClean="0"/>
              <a:t>Working </a:t>
            </a:r>
            <a:r>
              <a:rPr lang="en-CA" sz="2400" dirty="0"/>
              <a:t>with campus judicial officials, administration, faculty, and students, develop an effective procedure to deal with cases of plagiarism, focusing especially on approaches that are not purely punitive, though they </a:t>
            </a:r>
            <a:r>
              <a:rPr lang="en-CA" sz="2400" dirty="0" smtClean="0"/>
              <a:t>may </a:t>
            </a:r>
            <a:r>
              <a:rPr lang="en-CA" sz="2400" dirty="0"/>
              <a:t>involve some significant sanctions. </a:t>
            </a:r>
            <a:endParaRPr lang="en-CA" sz="2400" dirty="0" smtClean="0"/>
          </a:p>
          <a:p>
            <a:endParaRPr lang="en-CA" sz="2400" dirty="0" smtClean="0"/>
          </a:p>
          <a:p>
            <a:r>
              <a:rPr lang="en-CA" sz="2400" dirty="0" smtClean="0"/>
              <a:t>For example, the student may have to take a class/set of classes that teach what plagiarism is and how to prevent it in the future, as well as to complete some specific assignments that demonstrate his/her new awareness of this topic. </a:t>
            </a:r>
          </a:p>
          <a:p>
            <a:endParaRPr lang="en-CA" sz="2400" dirty="0" smtClean="0"/>
          </a:p>
          <a:p>
            <a:r>
              <a:rPr lang="en-CA" sz="2400" dirty="0" smtClean="0"/>
              <a:t>The Dean </a:t>
            </a:r>
            <a:r>
              <a:rPr lang="en-CA" sz="2400" dirty="0"/>
              <a:t>(or other appropriate judiciary officer) would retain a central file of students who go through this process; second offenses should be dealt with more severely.</a:t>
            </a:r>
          </a:p>
        </p:txBody>
      </p:sp>
    </p:spTree>
    <p:extLst>
      <p:ext uri="{BB962C8B-B14F-4D97-AF65-F5344CB8AC3E}">
        <p14:creationId xmlns:p14="http://schemas.microsoft.com/office/powerpoint/2010/main" val="2922968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 y="1870710"/>
            <a:ext cx="8835390" cy="990600"/>
          </a:xfrm>
        </p:spPr>
        <p:txBody>
          <a:bodyPr>
            <a:normAutofit fontScale="90000"/>
          </a:bodyPr>
          <a:lstStyle/>
          <a:p>
            <a:r>
              <a:rPr lang="en-US" dirty="0" smtClean="0">
                <a:solidFill>
                  <a:schemeClr val="tx1"/>
                </a:solidFill>
              </a:rPr>
              <a:t>Review Blackboard application: </a:t>
            </a:r>
            <a:r>
              <a:rPr lang="en-US" b="1" dirty="0" err="1" smtClean="0">
                <a:solidFill>
                  <a:schemeClr val="tx1"/>
                </a:solidFill>
              </a:rPr>
              <a:t>SafeAssign</a:t>
            </a:r>
            <a:r>
              <a:rPr lang="en-US" b="1" dirty="0" smtClean="0">
                <a:solidFill>
                  <a:schemeClr val="tx1"/>
                </a:solidFill>
              </a:rPr>
              <a:t> </a:t>
            </a:r>
            <a:endParaRPr lang="en-CA" b="1" dirty="0">
              <a:solidFill>
                <a:schemeClr val="tx1"/>
              </a:solidFill>
            </a:endParaRPr>
          </a:p>
        </p:txBody>
      </p:sp>
    </p:spTree>
    <p:extLst>
      <p:ext uri="{BB962C8B-B14F-4D97-AF65-F5344CB8AC3E}">
        <p14:creationId xmlns:p14="http://schemas.microsoft.com/office/powerpoint/2010/main" val="3464454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876800"/>
          </a:xfrm>
        </p:spPr>
        <p:txBody>
          <a:bodyPr/>
          <a:lstStyle/>
          <a:p>
            <a:pPr>
              <a:lnSpc>
                <a:spcPct val="90000"/>
              </a:lnSpc>
              <a:defRPr/>
            </a:pPr>
            <a:r>
              <a:rPr lang="en-US" dirty="0"/>
              <a:t>Plagiarism involves both stealing someone else’s work and lying about it afterward</a:t>
            </a:r>
            <a:r>
              <a:rPr lang="en-US" dirty="0" smtClean="0"/>
              <a:t>.</a:t>
            </a:r>
          </a:p>
          <a:p>
            <a:pPr>
              <a:lnSpc>
                <a:spcPct val="90000"/>
              </a:lnSpc>
              <a:defRPr/>
            </a:pPr>
            <a:endParaRPr lang="en-US" dirty="0"/>
          </a:p>
          <a:p>
            <a:pPr>
              <a:lnSpc>
                <a:spcPct val="90000"/>
              </a:lnSpc>
              <a:defRPr/>
            </a:pPr>
            <a:r>
              <a:rPr lang="en-US" dirty="0"/>
              <a:t>Changing the words of an original source is not sufficient to prevent plagiarism</a:t>
            </a:r>
            <a:r>
              <a:rPr lang="en-US" dirty="0" smtClean="0"/>
              <a:t>.</a:t>
            </a:r>
          </a:p>
          <a:p>
            <a:pPr>
              <a:lnSpc>
                <a:spcPct val="90000"/>
              </a:lnSpc>
              <a:defRPr/>
            </a:pPr>
            <a:endParaRPr lang="en-US" dirty="0"/>
          </a:p>
          <a:p>
            <a:pPr>
              <a:lnSpc>
                <a:spcPct val="90000"/>
              </a:lnSpc>
              <a:defRPr/>
            </a:pPr>
            <a:r>
              <a:rPr lang="en-US" dirty="0"/>
              <a:t>If you have retained the essential idea of an original source and have not cited it, then no matter how drastically you may have altered its context or presentation, </a:t>
            </a:r>
            <a:r>
              <a:rPr lang="en-US" b="1" dirty="0"/>
              <a:t>you have still plagiarized</a:t>
            </a:r>
            <a:r>
              <a:rPr lang="en-US" b="1" dirty="0" smtClean="0"/>
              <a: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 y="1742313"/>
            <a:ext cx="8423910" cy="1640586"/>
          </a:xfrm>
        </p:spPr>
        <p:txBody>
          <a:bodyPr>
            <a:normAutofit fontScale="90000"/>
          </a:bodyPr>
          <a:lstStyle/>
          <a:p>
            <a:pPr lvl="0"/>
            <a:r>
              <a:rPr lang="en-US" altLang="en-US" sz="2400" dirty="0" smtClean="0">
                <a:solidFill>
                  <a:schemeClr val="tx1"/>
                </a:solidFill>
                <a:latin typeface="Arial" panose="020B0604020202020204" pitchFamily="34" charset="0"/>
              </a:rPr>
              <a:t>Before discussing the types of plagiarism students may present, it  may be useful to begin by </a:t>
            </a:r>
            <a:r>
              <a:rPr lang="en-US" altLang="en-US" sz="2400" dirty="0">
                <a:solidFill>
                  <a:schemeClr val="tx1"/>
                </a:solidFill>
                <a:latin typeface="Arial" panose="020B0604020202020204" pitchFamily="34" charset="0"/>
              </a:rPr>
              <a:t>acknowledging the necessary internal tensions in our conventions and requirements, what have been called </a:t>
            </a:r>
            <a:r>
              <a:rPr lang="en-US" altLang="en-US" sz="2400" dirty="0" smtClean="0">
                <a:solidFill>
                  <a:schemeClr val="tx1"/>
                </a:solidFill>
                <a:latin typeface="Arial" panose="020B0604020202020204" pitchFamily="34" charset="0"/>
              </a:rPr>
              <a:t>“the </a:t>
            </a:r>
            <a:r>
              <a:rPr lang="en-US" altLang="en-US" sz="2400" dirty="0">
                <a:solidFill>
                  <a:schemeClr val="tx1"/>
                </a:solidFill>
                <a:latin typeface="Arial" panose="020B0604020202020204" pitchFamily="34" charset="0"/>
              </a:rPr>
              <a:t>contradictions </a:t>
            </a:r>
            <a:r>
              <a:rPr lang="en-US" altLang="en-US" sz="2400" dirty="0" smtClean="0">
                <a:solidFill>
                  <a:schemeClr val="tx1"/>
                </a:solidFill>
                <a:latin typeface="Arial" panose="020B0604020202020204" pitchFamily="34" charset="0"/>
              </a:rPr>
              <a:t>of </a:t>
            </a:r>
            <a:r>
              <a:rPr lang="en-US" altLang="en-US" sz="2400" dirty="0">
                <a:solidFill>
                  <a:schemeClr val="tx1"/>
                </a:solidFill>
                <a:latin typeface="Arial" panose="020B0604020202020204" pitchFamily="34" charset="0"/>
              </a:rPr>
              <a:t>academic </a:t>
            </a:r>
            <a:r>
              <a:rPr lang="en-US" altLang="en-US" sz="2400" dirty="0" smtClean="0">
                <a:solidFill>
                  <a:schemeClr val="tx1"/>
                </a:solidFill>
                <a:latin typeface="Arial" panose="020B0604020202020204" pitchFamily="34" charset="0"/>
              </a:rPr>
              <a:t>writing.”  Students are often told in College:</a:t>
            </a:r>
            <a:r>
              <a:rPr lang="en-US" altLang="en-US" sz="2400" dirty="0">
                <a:solidFill>
                  <a:schemeClr val="tx1"/>
                </a:solidFill>
                <a:latin typeface="Arial" panose="020B0604020202020204" pitchFamily="34" charset="0"/>
              </a:rPr>
              <a:t/>
            </a:r>
            <a:br>
              <a:rPr lang="en-US" altLang="en-US" sz="2400" dirty="0">
                <a:solidFill>
                  <a:schemeClr val="tx1"/>
                </a:solidFill>
                <a:latin typeface="Arial" panose="020B0604020202020204" pitchFamily="34" charset="0"/>
              </a:rPr>
            </a:br>
            <a:endParaRPr lang="en-CA" sz="24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
        <p:nvSpPr>
          <p:cNvPr id="7" name="Rectangle 6"/>
          <p:cNvSpPr/>
          <p:nvPr/>
        </p:nvSpPr>
        <p:spPr>
          <a:xfrm>
            <a:off x="0" y="3245739"/>
            <a:ext cx="9052560" cy="3970318"/>
          </a:xfrm>
          <a:prstGeom prst="rect">
            <a:avLst/>
          </a:prstGeom>
        </p:spPr>
        <p:txBody>
          <a:bodyPr wrap="square">
            <a:spAutoFit/>
          </a:bodyPr>
          <a:lstStyle/>
          <a:p>
            <a:pPr lvl="0" defTabSz="914400" eaLnBrk="0" fontAlgn="base" hangingPunct="0">
              <a:spcBef>
                <a:spcPct val="0"/>
              </a:spcBef>
              <a:spcAft>
                <a:spcPct val="0"/>
              </a:spcAft>
            </a:pPr>
            <a:r>
              <a:rPr lang="en-US" altLang="en-US" sz="2000" i="1" dirty="0">
                <a:latin typeface="Arial" panose="020B0604020202020204" pitchFamily="34" charset="0"/>
              </a:rPr>
              <a:t>Show you have done your research</a:t>
            </a:r>
            <a:r>
              <a:rPr lang="en-US" altLang="en-US" sz="2000" dirty="0">
                <a:latin typeface="Arial" panose="020B0604020202020204" pitchFamily="34" charset="0"/>
              </a:rPr>
              <a:t> — </a:t>
            </a:r>
            <a:r>
              <a:rPr lang="en-US" altLang="en-US" sz="2000" b="1" dirty="0">
                <a:latin typeface="Arial" panose="020B0604020202020204" pitchFamily="34" charset="0"/>
              </a:rPr>
              <a:t>But — </a:t>
            </a:r>
            <a:r>
              <a:rPr lang="en-US" altLang="en-US" sz="2000" i="1" dirty="0">
                <a:latin typeface="Arial" panose="020B0604020202020204" pitchFamily="34" charset="0"/>
              </a:rPr>
              <a:t>Write something new and original </a:t>
            </a:r>
            <a:endParaRPr lang="en-US" altLang="en-US" sz="2000" dirty="0" smtClean="0">
              <a:latin typeface="Arial" panose="020B0604020202020204" pitchFamily="34" charset="0"/>
            </a:endParaRPr>
          </a:p>
          <a:p>
            <a:pPr lvl="0" defTabSz="914400" eaLnBrk="0" fontAlgn="base" hangingPunct="0">
              <a:spcBef>
                <a:spcPct val="0"/>
              </a:spcBef>
              <a:spcAft>
                <a:spcPct val="0"/>
              </a:spcAft>
            </a:pPr>
            <a:endParaRPr lang="en-US" altLang="en-US" sz="2000" i="1" dirty="0">
              <a:latin typeface="Arial" panose="020B0604020202020204" pitchFamily="34" charset="0"/>
            </a:endParaRPr>
          </a:p>
          <a:p>
            <a:pPr lvl="0" defTabSz="914400" eaLnBrk="0" fontAlgn="base" hangingPunct="0">
              <a:spcBef>
                <a:spcPct val="0"/>
              </a:spcBef>
              <a:spcAft>
                <a:spcPct val="0"/>
              </a:spcAft>
            </a:pPr>
            <a:r>
              <a:rPr lang="en-US" altLang="en-US" sz="2000" i="1" dirty="0" smtClean="0">
                <a:latin typeface="Arial" panose="020B0604020202020204" pitchFamily="34" charset="0"/>
              </a:rPr>
              <a:t>Appeal </a:t>
            </a:r>
            <a:r>
              <a:rPr lang="en-US" altLang="en-US" sz="2000" i="1" dirty="0">
                <a:latin typeface="Arial" panose="020B0604020202020204" pitchFamily="34" charset="0"/>
              </a:rPr>
              <a:t>to experts and authorities </a:t>
            </a:r>
            <a:r>
              <a:rPr lang="en-US" altLang="en-US" sz="2000" b="1" dirty="0">
                <a:latin typeface="Arial" panose="020B0604020202020204" pitchFamily="34" charset="0"/>
              </a:rPr>
              <a:t>— But — </a:t>
            </a:r>
            <a:r>
              <a:rPr lang="en-US" altLang="en-US" sz="2000" i="1" dirty="0">
                <a:latin typeface="Arial" panose="020B0604020202020204" pitchFamily="34" charset="0"/>
              </a:rPr>
              <a:t>Improve upon, or disagree with experts and authorities</a:t>
            </a:r>
            <a:r>
              <a:rPr lang="en-US" altLang="en-US" sz="2000" dirty="0">
                <a:latin typeface="Arial" panose="020B0604020202020204" pitchFamily="34" charset="0"/>
              </a:rPr>
              <a:t> </a:t>
            </a:r>
            <a:endParaRPr lang="en-US" altLang="en-US" sz="2000" dirty="0" smtClean="0">
              <a:latin typeface="Arial" panose="020B0604020202020204" pitchFamily="34" charset="0"/>
            </a:endParaRPr>
          </a:p>
          <a:p>
            <a:pPr lvl="0" defTabSz="914400" eaLnBrk="0" fontAlgn="base" hangingPunct="0">
              <a:spcBef>
                <a:spcPct val="0"/>
              </a:spcBef>
              <a:spcAft>
                <a:spcPct val="0"/>
              </a:spcAft>
            </a:pPr>
            <a:endParaRPr lang="en-US" altLang="en-US" sz="2000" dirty="0">
              <a:latin typeface="Arial" panose="020B0604020202020204" pitchFamily="34" charset="0"/>
            </a:endParaRPr>
          </a:p>
          <a:p>
            <a:pPr lvl="0" defTabSz="914400" eaLnBrk="0" fontAlgn="base" hangingPunct="0">
              <a:spcBef>
                <a:spcPct val="0"/>
              </a:spcBef>
              <a:spcAft>
                <a:spcPct val="0"/>
              </a:spcAft>
            </a:pPr>
            <a:r>
              <a:rPr lang="en-US" altLang="en-US" sz="2000" i="1" dirty="0">
                <a:latin typeface="Arial" panose="020B0604020202020204" pitchFamily="34" charset="0"/>
              </a:rPr>
              <a:t>Improve your English by mimicking what you hear and read</a:t>
            </a:r>
            <a:r>
              <a:rPr lang="en-US" altLang="en-US" sz="2000" dirty="0">
                <a:latin typeface="Arial" panose="020B0604020202020204" pitchFamily="34" charset="0"/>
              </a:rPr>
              <a:t> — </a:t>
            </a:r>
            <a:r>
              <a:rPr lang="en-US" altLang="en-US" sz="2000" b="1" dirty="0">
                <a:latin typeface="Arial" panose="020B0604020202020204" pitchFamily="34" charset="0"/>
              </a:rPr>
              <a:t>But</a:t>
            </a:r>
            <a:r>
              <a:rPr lang="en-US" altLang="en-US" sz="2000" dirty="0">
                <a:latin typeface="Arial" panose="020B0604020202020204" pitchFamily="34" charset="0"/>
              </a:rPr>
              <a:t> — </a:t>
            </a:r>
            <a:r>
              <a:rPr lang="en-US" altLang="en-US" sz="2000" i="1" dirty="0">
                <a:latin typeface="Arial" panose="020B0604020202020204" pitchFamily="34" charset="0"/>
              </a:rPr>
              <a:t>Use your own words, your own voice</a:t>
            </a:r>
            <a:r>
              <a:rPr lang="en-US" altLang="en-US" sz="2000" dirty="0">
                <a:latin typeface="Arial" panose="020B0604020202020204" pitchFamily="34" charset="0"/>
              </a:rPr>
              <a:t> </a:t>
            </a:r>
            <a:endParaRPr lang="en-US" altLang="en-US" sz="2000" dirty="0" smtClean="0">
              <a:latin typeface="Arial" panose="020B0604020202020204" pitchFamily="34" charset="0"/>
            </a:endParaRPr>
          </a:p>
          <a:p>
            <a:pPr lvl="0" defTabSz="914400" eaLnBrk="0" fontAlgn="base" hangingPunct="0">
              <a:spcBef>
                <a:spcPct val="0"/>
              </a:spcBef>
              <a:spcAft>
                <a:spcPct val="0"/>
              </a:spcAft>
            </a:pPr>
            <a:endParaRPr lang="en-US" altLang="en-US" sz="2000" dirty="0">
              <a:latin typeface="Arial" panose="020B0604020202020204" pitchFamily="34" charset="0"/>
            </a:endParaRPr>
          </a:p>
          <a:p>
            <a:pPr lvl="0" defTabSz="914400" eaLnBrk="0" fontAlgn="base" hangingPunct="0">
              <a:spcBef>
                <a:spcPct val="0"/>
              </a:spcBef>
              <a:spcAft>
                <a:spcPct val="0"/>
              </a:spcAft>
            </a:pPr>
            <a:r>
              <a:rPr lang="en-US" altLang="en-US" sz="2000" i="1" dirty="0">
                <a:latin typeface="Arial" panose="020B0604020202020204" pitchFamily="34" charset="0"/>
              </a:rPr>
              <a:t>Give credit where credit is due</a:t>
            </a:r>
            <a:r>
              <a:rPr lang="en-US" altLang="en-US" sz="2000" b="1" dirty="0">
                <a:latin typeface="Arial" panose="020B0604020202020204" pitchFamily="34" charset="0"/>
              </a:rPr>
              <a:t> — But — </a:t>
            </a:r>
            <a:r>
              <a:rPr lang="en-US" altLang="en-US" sz="2000" i="1" dirty="0">
                <a:latin typeface="Arial" panose="020B0604020202020204" pitchFamily="34" charset="0"/>
              </a:rPr>
              <a:t>Make your own significant contribution</a:t>
            </a:r>
            <a:r>
              <a:rPr lang="en-US" altLang="en-US" sz="2000" dirty="0">
                <a:latin typeface="Arial" panose="020B0604020202020204" pitchFamily="34" charset="0"/>
              </a:rPr>
              <a:t> </a:t>
            </a:r>
            <a:endParaRPr lang="en-US" altLang="en-US" sz="2000" dirty="0" smtClean="0">
              <a:latin typeface="Arial" panose="020B0604020202020204" pitchFamily="34" charset="0"/>
            </a:endParaRPr>
          </a:p>
          <a:p>
            <a:pPr lvl="0" defTabSz="914400" eaLnBrk="0" fontAlgn="base" hangingPunct="0">
              <a:spcBef>
                <a:spcPct val="0"/>
              </a:spcBef>
              <a:spcAft>
                <a:spcPct val="0"/>
              </a:spcAft>
            </a:pPr>
            <a:endParaRPr lang="en-US" altLang="en-US" sz="1600" dirty="0">
              <a:latin typeface="Arial" panose="020B0604020202020204" pitchFamily="34" charset="0"/>
            </a:endParaRPr>
          </a:p>
          <a:p>
            <a:pPr lvl="0" defTabSz="914400" eaLnBrk="0" fontAlgn="base" hangingPunct="0">
              <a:spcBef>
                <a:spcPct val="0"/>
              </a:spcBef>
              <a:spcAft>
                <a:spcPct val="0"/>
              </a:spcAft>
            </a:pPr>
            <a:r>
              <a:rPr lang="en-US" altLang="en-US" sz="1600" dirty="0" smtClean="0">
                <a:latin typeface="Arial" panose="020B0604020202020204" pitchFamily="34" charset="0"/>
              </a:rPr>
              <a:t>						(</a:t>
            </a:r>
            <a:r>
              <a:rPr lang="en-US" altLang="en-US" sz="1600" dirty="0">
                <a:latin typeface="Arial" panose="020B0604020202020204" pitchFamily="34" charset="0"/>
              </a:rPr>
              <a:t>Purdue Online Writing Lab, 2004).</a:t>
            </a:r>
          </a:p>
        </p:txBody>
      </p:sp>
    </p:spTree>
    <p:extLst>
      <p:ext uri="{BB962C8B-B14F-4D97-AF65-F5344CB8AC3E}">
        <p14:creationId xmlns:p14="http://schemas.microsoft.com/office/powerpoint/2010/main" val="215137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4310" y="1629490"/>
            <a:ext cx="8481060" cy="5355312"/>
          </a:xfrm>
          <a:prstGeom prst="rect">
            <a:avLst/>
          </a:prstGeom>
        </p:spPr>
        <p:txBody>
          <a:bodyPr wrap="square">
            <a:spAutoFit/>
          </a:bodyPr>
          <a:lstStyle/>
          <a:p>
            <a:r>
              <a:rPr lang="en-CA" dirty="0"/>
              <a:t>These paradoxes </a:t>
            </a:r>
            <a:r>
              <a:rPr lang="en-CA" dirty="0" smtClean="0"/>
              <a:t>are, </a:t>
            </a:r>
            <a:r>
              <a:rPr lang="en-CA" dirty="0"/>
              <a:t>at one </a:t>
            </a:r>
            <a:r>
              <a:rPr lang="en-CA" dirty="0" smtClean="0"/>
              <a:t>level, </a:t>
            </a:r>
            <a:r>
              <a:rPr lang="en-CA" dirty="0"/>
              <a:t>perfectly reasonable, something that every academic writer has to master. And yet they can be extremely intimidating and confusing, especially to beginning students making the transition from a high school aesthetic, in which copying verbatim from reference works may have been winked at as a form of research writing. </a:t>
            </a:r>
            <a:endParaRPr lang="en-CA" dirty="0" smtClean="0"/>
          </a:p>
          <a:p>
            <a:endParaRPr lang="en-CA" dirty="0" smtClean="0"/>
          </a:p>
          <a:p>
            <a:r>
              <a:rPr lang="en-CA" dirty="0" smtClean="0"/>
              <a:t>Here </a:t>
            </a:r>
            <a:r>
              <a:rPr lang="en-CA" dirty="0"/>
              <a:t>the inequality of the secondary education system may come into play: being explicit about expectations and standards can help to level the playing field, and to compensate, to some degree, for disparities of preparation. </a:t>
            </a:r>
            <a:endParaRPr lang="en-CA" dirty="0" smtClean="0"/>
          </a:p>
          <a:p>
            <a:endParaRPr lang="en-CA" dirty="0" smtClean="0"/>
          </a:p>
          <a:p>
            <a:r>
              <a:rPr lang="en-CA" dirty="0" smtClean="0"/>
              <a:t>A </a:t>
            </a:r>
            <a:r>
              <a:rPr lang="en-CA" dirty="0"/>
              <a:t>student coming </a:t>
            </a:r>
            <a:r>
              <a:rPr lang="en-CA" dirty="0" smtClean="0"/>
              <a:t>from high </a:t>
            </a:r>
            <a:r>
              <a:rPr lang="en-CA" dirty="0"/>
              <a:t>school faces enough challenges in college without stumbling into accusations of plagiarism that stem not from a desire to deceive but from unfamiliarity with tenets of academic procedure which the instructor and some students have internalized long ago as articles of faith. </a:t>
            </a:r>
            <a:endParaRPr lang="en-CA" dirty="0" smtClean="0"/>
          </a:p>
          <a:p>
            <a:endParaRPr lang="en-CA" dirty="0" smtClean="0"/>
          </a:p>
          <a:p>
            <a:r>
              <a:rPr lang="en-CA" dirty="0" smtClean="0"/>
              <a:t>For </a:t>
            </a:r>
            <a:r>
              <a:rPr lang="en-CA" dirty="0"/>
              <a:t>such students, even seemingly mechanical aspects of research, such as following documentation formats, may turn out to be non-trivial, and may require much more in-class time than an instructor may have expected (Wells, 1993, p. 62).</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1508030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1965"/>
            <a:ext cx="8229600" cy="990600"/>
          </a:xfrm>
        </p:spPr>
        <p:txBody>
          <a:bodyPr>
            <a:normAutofit fontScale="90000"/>
          </a:bodyPr>
          <a:lstStyle/>
          <a:p>
            <a:r>
              <a:rPr lang="en-US" sz="3100" dirty="0" smtClean="0">
                <a:solidFill>
                  <a:schemeClr val="tx1"/>
                </a:solidFill>
              </a:rPr>
              <a:t>To understand how to prevent it, it is important that both instructors and students are aware of the many types of plagiarism that exist. </a:t>
            </a: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dirty="0" smtClean="0">
                <a:solidFill>
                  <a:schemeClr val="tx1"/>
                </a:solidFill>
              </a:rPr>
              <a:t>Types of Plagiarism—Not</a:t>
            </a:r>
            <a:r>
              <a:rPr lang="en-US" baseline="0" dirty="0" smtClean="0">
                <a:solidFill>
                  <a:schemeClr val="tx1"/>
                </a:solidFill>
              </a:rPr>
              <a:t> Cited</a:t>
            </a:r>
            <a:endParaRPr lang="en-CA" dirty="0">
              <a:solidFill>
                <a:schemeClr val="tx1"/>
              </a:solidFill>
            </a:endParaRPr>
          </a:p>
        </p:txBody>
      </p:sp>
      <p:sp>
        <p:nvSpPr>
          <p:cNvPr id="3" name="Content Placeholder 2"/>
          <p:cNvSpPr>
            <a:spLocks noGrp="1"/>
          </p:cNvSpPr>
          <p:nvPr>
            <p:ph idx="1"/>
          </p:nvPr>
        </p:nvSpPr>
        <p:spPr>
          <a:xfrm>
            <a:off x="708660" y="4724054"/>
            <a:ext cx="4983480" cy="4876800"/>
          </a:xfrm>
        </p:spPr>
        <p:txBody>
          <a:bodyPr/>
          <a:lstStyle/>
          <a:p>
            <a:pPr marL="0" lvl="0" indent="0">
              <a:buNone/>
            </a:pPr>
            <a:r>
              <a:rPr lang="en-US" b="1" dirty="0" smtClean="0"/>
              <a:t>The Ghost Writer</a:t>
            </a:r>
          </a:p>
          <a:p>
            <a:r>
              <a:rPr lang="en-US" dirty="0" smtClean="0"/>
              <a:t>the writer turns in another’s work, word-for-word, as his own.</a:t>
            </a:r>
            <a:endParaRPr lang="en-CA"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4534" y="4746914"/>
            <a:ext cx="2783716" cy="201123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66"/>
            <a:ext cx="9144000" cy="1548384"/>
          </a:xfrm>
          <a:prstGeom prst="rect">
            <a:avLst/>
          </a:prstGeom>
        </p:spPr>
      </p:pic>
    </p:spTree>
    <p:extLst>
      <p:ext uri="{BB962C8B-B14F-4D97-AF65-F5344CB8AC3E}">
        <p14:creationId xmlns:p14="http://schemas.microsoft.com/office/powerpoint/2010/main" val="135103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30" y="1540508"/>
            <a:ext cx="8229600" cy="990600"/>
          </a:xfrm>
        </p:spPr>
        <p:txBody>
          <a:bodyPr>
            <a:normAutofit/>
          </a:bodyPr>
          <a:lstStyle/>
          <a:p>
            <a:r>
              <a:rPr lang="en-US" dirty="0" smtClean="0">
                <a:solidFill>
                  <a:schemeClr val="tx1"/>
                </a:solidFill>
              </a:rPr>
              <a:t>Types of Plagiarism—Not</a:t>
            </a:r>
            <a:r>
              <a:rPr lang="en-US" baseline="0" dirty="0" smtClean="0">
                <a:solidFill>
                  <a:schemeClr val="tx1"/>
                </a:solidFill>
              </a:rPr>
              <a:t> Cited</a:t>
            </a:r>
            <a:endParaRPr lang="en-CA" dirty="0">
              <a:solidFill>
                <a:schemeClr val="tx1"/>
              </a:solidFill>
            </a:endParaRPr>
          </a:p>
        </p:txBody>
      </p:sp>
      <p:sp>
        <p:nvSpPr>
          <p:cNvPr id="3" name="Content Placeholder 2"/>
          <p:cNvSpPr>
            <a:spLocks noGrp="1"/>
          </p:cNvSpPr>
          <p:nvPr>
            <p:ph idx="1"/>
          </p:nvPr>
        </p:nvSpPr>
        <p:spPr>
          <a:xfrm>
            <a:off x="548640" y="2777490"/>
            <a:ext cx="8229600" cy="4876800"/>
          </a:xfrm>
        </p:spPr>
        <p:txBody>
          <a:bodyPr/>
          <a:lstStyle/>
          <a:p>
            <a:pPr marL="0" lvl="0" indent="0">
              <a:buNone/>
            </a:pPr>
            <a:r>
              <a:rPr lang="en-US" b="1" dirty="0" smtClean="0"/>
              <a:t>The Photocopy</a:t>
            </a:r>
          </a:p>
          <a:p>
            <a:r>
              <a:rPr lang="en-US" dirty="0" smtClean="0"/>
              <a:t>the writer copies significant portions of text from a single source without changing it.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4562" y="4230375"/>
            <a:ext cx="3392555" cy="224662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876"/>
            <a:ext cx="9144000" cy="1548384"/>
          </a:xfrm>
          <a:prstGeom prst="rect">
            <a:avLst/>
          </a:prstGeom>
        </p:spPr>
      </p:pic>
    </p:spTree>
    <p:extLst>
      <p:ext uri="{BB962C8B-B14F-4D97-AF65-F5344CB8AC3E}">
        <p14:creationId xmlns:p14="http://schemas.microsoft.com/office/powerpoint/2010/main" val="412794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990600"/>
          </a:xfrm>
        </p:spPr>
        <p:txBody>
          <a:bodyPr>
            <a:normAutofit/>
          </a:bodyPr>
          <a:lstStyle/>
          <a:p>
            <a:r>
              <a:rPr lang="en-US" dirty="0" smtClean="0">
                <a:solidFill>
                  <a:schemeClr val="tx1"/>
                </a:solidFill>
              </a:rPr>
              <a:t>Types of Plagiarism—Not Cited</a:t>
            </a:r>
            <a:endParaRPr lang="en-CA" dirty="0">
              <a:solidFill>
                <a:schemeClr val="tx1"/>
              </a:solidFill>
            </a:endParaRPr>
          </a:p>
        </p:txBody>
      </p:sp>
      <p:sp>
        <p:nvSpPr>
          <p:cNvPr id="3" name="Content Placeholder 2"/>
          <p:cNvSpPr>
            <a:spLocks noGrp="1"/>
          </p:cNvSpPr>
          <p:nvPr>
            <p:ph idx="1"/>
          </p:nvPr>
        </p:nvSpPr>
        <p:spPr>
          <a:xfrm>
            <a:off x="651510" y="2743200"/>
            <a:ext cx="8229600" cy="4876800"/>
          </a:xfrm>
        </p:spPr>
        <p:txBody>
          <a:bodyPr/>
          <a:lstStyle/>
          <a:p>
            <a:pPr marL="0" lvl="0" indent="0">
              <a:buNone/>
            </a:pPr>
            <a:r>
              <a:rPr lang="en-US" b="1" dirty="0" smtClean="0"/>
              <a:t>The Potluck Paper</a:t>
            </a:r>
          </a:p>
          <a:p>
            <a:r>
              <a:rPr lang="en-US" dirty="0" smtClean="0"/>
              <a:t>The writer combines several different sources tweaking the sentences to make them fit together while retaining most of the original phrasing.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5406" y="4468180"/>
            <a:ext cx="2723163" cy="200882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310954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029"/>
            <a:ext cx="8229600" cy="990600"/>
          </a:xfrm>
        </p:spPr>
        <p:txBody>
          <a:bodyPr/>
          <a:lstStyle/>
          <a:p>
            <a:r>
              <a:rPr lang="en-US" dirty="0" smtClean="0">
                <a:solidFill>
                  <a:schemeClr val="tx1"/>
                </a:solidFill>
              </a:rPr>
              <a:t>Types of Plagiarism—Not Cited</a:t>
            </a:r>
            <a:endParaRPr lang="en-CA" dirty="0">
              <a:solidFill>
                <a:schemeClr val="tx1"/>
              </a:solidFill>
            </a:endParaRPr>
          </a:p>
        </p:txBody>
      </p:sp>
      <p:sp>
        <p:nvSpPr>
          <p:cNvPr id="3" name="Content Placeholder 2"/>
          <p:cNvSpPr>
            <a:spLocks noGrp="1"/>
          </p:cNvSpPr>
          <p:nvPr>
            <p:ph idx="1"/>
          </p:nvPr>
        </p:nvSpPr>
        <p:spPr>
          <a:xfrm>
            <a:off x="457200" y="2731770"/>
            <a:ext cx="8229600" cy="4876800"/>
          </a:xfrm>
        </p:spPr>
        <p:txBody>
          <a:bodyPr/>
          <a:lstStyle/>
          <a:p>
            <a:pPr marL="0" lvl="0" indent="0">
              <a:buNone/>
            </a:pPr>
            <a:r>
              <a:rPr lang="en-US" b="1" dirty="0" smtClean="0"/>
              <a:t>The Poor Disguise</a:t>
            </a:r>
          </a:p>
          <a:p>
            <a:pPr marL="182880" lvl="0" indent="-182880"/>
            <a:r>
              <a:rPr lang="en-US" dirty="0" smtClean="0"/>
              <a:t>The writer has slightly altered the paper’s appearance by changing keywords and phrases.</a:t>
            </a:r>
          </a:p>
          <a:p>
            <a:endParaRPr lang="en-US" dirty="0" smtClean="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4753" y="3998752"/>
            <a:ext cx="1982047" cy="266493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48384"/>
          </a:xfrm>
          <a:prstGeom prst="rect">
            <a:avLst/>
          </a:prstGeom>
        </p:spPr>
      </p:pic>
    </p:spTree>
    <p:extLst>
      <p:ext uri="{BB962C8B-B14F-4D97-AF65-F5344CB8AC3E}">
        <p14:creationId xmlns:p14="http://schemas.microsoft.com/office/powerpoint/2010/main" val="10398261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4402</TotalTime>
  <Words>1315</Words>
  <Application>Microsoft Office PowerPoint</Application>
  <PresentationFormat>On-screen Show (4:3)</PresentationFormat>
  <Paragraphs>99</Paragraphs>
  <Slides>23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Clarity</vt:lpstr>
      <vt:lpstr>Plagiarism:  Defining, understanding and preventing it</vt:lpstr>
      <vt:lpstr>To plagiarize means…</vt:lpstr>
      <vt:lpstr>PowerPoint Presentation</vt:lpstr>
      <vt:lpstr>Before discussing the types of plagiarism students may present, it  may be useful to begin by acknowledging the necessary internal tensions in our conventions and requirements, what have been called “the contradictions of academic writing.”  Students are often told in College: </vt:lpstr>
      <vt:lpstr>PowerPoint Presentation</vt:lpstr>
      <vt:lpstr>To understand how to prevent it, it is important that both instructors and students are aware of the many types of plagiarism that exist.    Types of Plagiarism—Not Cited</vt:lpstr>
      <vt:lpstr>Types of Plagiarism—Not Cited</vt:lpstr>
      <vt:lpstr>Types of Plagiarism—Not Cited</vt:lpstr>
      <vt:lpstr>Types of Plagiarism—Not Cited</vt:lpstr>
      <vt:lpstr>Types of Plagiarism—Not Cited</vt:lpstr>
      <vt:lpstr>Types of Plagiarism—Cited</vt:lpstr>
      <vt:lpstr>Types of Plagiarism—Cited</vt:lpstr>
      <vt:lpstr>Types of Plagiarism—Cited</vt:lpstr>
      <vt:lpstr>Types of Plagiarism---Cited</vt:lpstr>
      <vt:lpstr>Resources</vt:lpstr>
      <vt:lpstr>PowerPoint Presentation</vt:lpstr>
      <vt:lpstr>Prevent plagiarism through pedagogy. </vt:lpstr>
      <vt:lpstr>PowerPoint Presentation</vt:lpstr>
      <vt:lpstr>Get students involved in developing anti-plagiarism activities.  (Help faculty, administrators, librarians, and tutors understand the student experience of plagiarism and incorporate that perspective into their interactions.)   </vt:lpstr>
      <vt:lpstr>PowerPoint Presentation</vt:lpstr>
      <vt:lpstr>PowerPoint Presentation</vt:lpstr>
      <vt:lpstr>PowerPoint Presentation</vt:lpstr>
      <vt:lpstr>Review Blackboard application: SafeAssign </vt:lpstr>
    </vt:vector>
  </TitlesOfParts>
  <Company>Confederation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Blended?</dc:title>
  <dc:creator>Andrea Mickelson</dc:creator>
  <cp:lastModifiedBy>imgutil</cp:lastModifiedBy>
  <cp:revision>176</cp:revision>
  <cp:lastPrinted>2015-09-01T13:48:34Z</cp:lastPrinted>
  <dcterms:created xsi:type="dcterms:W3CDTF">2016-04-28T19:12:55Z</dcterms:created>
  <dcterms:modified xsi:type="dcterms:W3CDTF">2016-11-29T15:06:40Z</dcterms:modified>
</cp:coreProperties>
</file>