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84" r:id="rId2"/>
    <p:sldId id="261" r:id="rId3"/>
    <p:sldId id="260" r:id="rId4"/>
    <p:sldId id="273" r:id="rId5"/>
    <p:sldId id="256" r:id="rId6"/>
    <p:sldId id="272" r:id="rId7"/>
    <p:sldId id="258" r:id="rId8"/>
    <p:sldId id="268" r:id="rId9"/>
    <p:sldId id="281" r:id="rId10"/>
    <p:sldId id="282" r:id="rId11"/>
    <p:sldId id="278" r:id="rId12"/>
    <p:sldId id="283" r:id="rId13"/>
    <p:sldId id="285" r:id="rId14"/>
    <p:sldId id="280" r:id="rId15"/>
    <p:sldId id="26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mgutil" initials="i" lastIdx="1" clrIdx="0">
    <p:extLst>
      <p:ext uri="{19B8F6BF-5375-455C-9EA6-DF929625EA0E}">
        <p15:presenceInfo xmlns:p15="http://schemas.microsoft.com/office/powerpoint/2012/main" userId="S-1-5-21-2138664166-620177494-281947949-1156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705D97FD-2591-4143-9223-C20D7BD544EA}" type="datetimeFigureOut">
              <a:rPr lang="en-CA" smtClean="0"/>
              <a:t>10/05/2017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0B25161-176E-40A1-8508-DBE31AB78CB0}" type="slidenum">
              <a:rPr lang="en-CA" smtClean="0"/>
              <a:t>‹#›</a:t>
            </a:fld>
            <a:endParaRPr lang="en-CA"/>
          </a:p>
        </p:txBody>
      </p:sp>
    </p:spTree>
    <p:extLst>
      <p:ext uri="{BB962C8B-B14F-4D97-AF65-F5344CB8AC3E}">
        <p14:creationId xmlns:p14="http://schemas.microsoft.com/office/powerpoint/2010/main" val="3014402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05D97FD-2591-4143-9223-C20D7BD544EA}" type="datetimeFigureOut">
              <a:rPr lang="en-CA" smtClean="0"/>
              <a:t>10/05/2017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0B25161-176E-40A1-8508-DBE31AB78CB0}" type="slidenum">
              <a:rPr lang="en-CA" smtClean="0"/>
              <a:t>‹#›</a:t>
            </a:fld>
            <a:endParaRPr lang="en-CA"/>
          </a:p>
        </p:txBody>
      </p:sp>
    </p:spTree>
    <p:extLst>
      <p:ext uri="{BB962C8B-B14F-4D97-AF65-F5344CB8AC3E}">
        <p14:creationId xmlns:p14="http://schemas.microsoft.com/office/powerpoint/2010/main" val="2758577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05D97FD-2591-4143-9223-C20D7BD544EA}" type="datetimeFigureOut">
              <a:rPr lang="en-CA" smtClean="0"/>
              <a:t>10/05/2017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0B25161-176E-40A1-8508-DBE31AB78CB0}" type="slidenum">
              <a:rPr lang="en-CA" smtClean="0"/>
              <a:t>‹#›</a:t>
            </a:fld>
            <a:endParaRPr lang="en-CA"/>
          </a:p>
        </p:txBody>
      </p:sp>
    </p:spTree>
    <p:extLst>
      <p:ext uri="{BB962C8B-B14F-4D97-AF65-F5344CB8AC3E}">
        <p14:creationId xmlns:p14="http://schemas.microsoft.com/office/powerpoint/2010/main" val="671260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05D97FD-2591-4143-9223-C20D7BD544EA}" type="datetimeFigureOut">
              <a:rPr lang="en-CA" smtClean="0"/>
              <a:t>10/05/2017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0B25161-176E-40A1-8508-DBE31AB78CB0}" type="slidenum">
              <a:rPr lang="en-CA" smtClean="0"/>
              <a:t>‹#›</a:t>
            </a:fld>
            <a:endParaRPr lang="en-CA"/>
          </a:p>
        </p:txBody>
      </p:sp>
    </p:spTree>
    <p:extLst>
      <p:ext uri="{BB962C8B-B14F-4D97-AF65-F5344CB8AC3E}">
        <p14:creationId xmlns:p14="http://schemas.microsoft.com/office/powerpoint/2010/main" val="844512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5D97FD-2591-4143-9223-C20D7BD544EA}" type="datetimeFigureOut">
              <a:rPr lang="en-CA" smtClean="0"/>
              <a:t>10/05/2017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0B25161-176E-40A1-8508-DBE31AB78CB0}" type="slidenum">
              <a:rPr lang="en-CA" smtClean="0"/>
              <a:t>‹#›</a:t>
            </a:fld>
            <a:endParaRPr lang="en-CA"/>
          </a:p>
        </p:txBody>
      </p:sp>
    </p:spTree>
    <p:extLst>
      <p:ext uri="{BB962C8B-B14F-4D97-AF65-F5344CB8AC3E}">
        <p14:creationId xmlns:p14="http://schemas.microsoft.com/office/powerpoint/2010/main" val="2149055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705D97FD-2591-4143-9223-C20D7BD544EA}" type="datetimeFigureOut">
              <a:rPr lang="en-CA" smtClean="0"/>
              <a:t>10/05/2017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A0B25161-176E-40A1-8508-DBE31AB78CB0}" type="slidenum">
              <a:rPr lang="en-CA" smtClean="0"/>
              <a:t>‹#›</a:t>
            </a:fld>
            <a:endParaRPr lang="en-CA"/>
          </a:p>
        </p:txBody>
      </p:sp>
    </p:spTree>
    <p:extLst>
      <p:ext uri="{BB962C8B-B14F-4D97-AF65-F5344CB8AC3E}">
        <p14:creationId xmlns:p14="http://schemas.microsoft.com/office/powerpoint/2010/main" val="1792531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705D97FD-2591-4143-9223-C20D7BD544EA}" type="datetimeFigureOut">
              <a:rPr lang="en-CA" smtClean="0"/>
              <a:t>10/05/2017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A0B25161-176E-40A1-8508-DBE31AB78CB0}" type="slidenum">
              <a:rPr lang="en-CA" smtClean="0"/>
              <a:t>‹#›</a:t>
            </a:fld>
            <a:endParaRPr lang="en-CA"/>
          </a:p>
        </p:txBody>
      </p:sp>
    </p:spTree>
    <p:extLst>
      <p:ext uri="{BB962C8B-B14F-4D97-AF65-F5344CB8AC3E}">
        <p14:creationId xmlns:p14="http://schemas.microsoft.com/office/powerpoint/2010/main" val="2874160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705D97FD-2591-4143-9223-C20D7BD544EA}" type="datetimeFigureOut">
              <a:rPr lang="en-CA" smtClean="0"/>
              <a:t>10/05/2017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A0B25161-176E-40A1-8508-DBE31AB78CB0}" type="slidenum">
              <a:rPr lang="en-CA" smtClean="0"/>
              <a:t>‹#›</a:t>
            </a:fld>
            <a:endParaRPr lang="en-CA"/>
          </a:p>
        </p:txBody>
      </p:sp>
    </p:spTree>
    <p:extLst>
      <p:ext uri="{BB962C8B-B14F-4D97-AF65-F5344CB8AC3E}">
        <p14:creationId xmlns:p14="http://schemas.microsoft.com/office/powerpoint/2010/main" val="231594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5D97FD-2591-4143-9223-C20D7BD544EA}" type="datetimeFigureOut">
              <a:rPr lang="en-CA" smtClean="0"/>
              <a:t>10/05/2017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A0B25161-176E-40A1-8508-DBE31AB78CB0}" type="slidenum">
              <a:rPr lang="en-CA" smtClean="0"/>
              <a:t>‹#›</a:t>
            </a:fld>
            <a:endParaRPr lang="en-CA"/>
          </a:p>
        </p:txBody>
      </p:sp>
    </p:spTree>
    <p:extLst>
      <p:ext uri="{BB962C8B-B14F-4D97-AF65-F5344CB8AC3E}">
        <p14:creationId xmlns:p14="http://schemas.microsoft.com/office/powerpoint/2010/main" val="2491864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5D97FD-2591-4143-9223-C20D7BD544EA}" type="datetimeFigureOut">
              <a:rPr lang="en-CA" smtClean="0"/>
              <a:t>10/05/2017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A0B25161-176E-40A1-8508-DBE31AB78CB0}" type="slidenum">
              <a:rPr lang="en-CA" smtClean="0"/>
              <a:t>‹#›</a:t>
            </a:fld>
            <a:endParaRPr lang="en-CA"/>
          </a:p>
        </p:txBody>
      </p:sp>
    </p:spTree>
    <p:extLst>
      <p:ext uri="{BB962C8B-B14F-4D97-AF65-F5344CB8AC3E}">
        <p14:creationId xmlns:p14="http://schemas.microsoft.com/office/powerpoint/2010/main" val="3904889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5D97FD-2591-4143-9223-C20D7BD544EA}" type="datetimeFigureOut">
              <a:rPr lang="en-CA" smtClean="0"/>
              <a:t>10/05/2017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A0B25161-176E-40A1-8508-DBE31AB78CB0}" type="slidenum">
              <a:rPr lang="en-CA" smtClean="0"/>
              <a:t>‹#›</a:t>
            </a:fld>
            <a:endParaRPr lang="en-CA"/>
          </a:p>
        </p:txBody>
      </p:sp>
    </p:spTree>
    <p:extLst>
      <p:ext uri="{BB962C8B-B14F-4D97-AF65-F5344CB8AC3E}">
        <p14:creationId xmlns:p14="http://schemas.microsoft.com/office/powerpoint/2010/main" val="1832231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5D97FD-2591-4143-9223-C20D7BD544EA}" type="datetimeFigureOut">
              <a:rPr lang="en-CA" smtClean="0"/>
              <a:t>10/05/2017</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B25161-176E-40A1-8508-DBE31AB78CB0}" type="slidenum">
              <a:rPr lang="en-CA" smtClean="0"/>
              <a:t>‹#›</a:t>
            </a:fld>
            <a:endParaRPr lang="en-CA"/>
          </a:p>
        </p:txBody>
      </p:sp>
    </p:spTree>
    <p:extLst>
      <p:ext uri="{BB962C8B-B14F-4D97-AF65-F5344CB8AC3E}">
        <p14:creationId xmlns:p14="http://schemas.microsoft.com/office/powerpoint/2010/main" val="2408662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writing.colostate.edu/guides/teaching/peer/index.cfm?teaching_guides_active=classes" TargetMode="External"/><Relationship Id="rId2" Type="http://schemas.openxmlformats.org/officeDocument/2006/relationships/hyperlink" Target="https://prezi.com/6djrgsbsjd4y/responding-really-responding/"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erc.carleton.edu/resources/22616.html" TargetMode="External"/></Relationships>
</file>

<file path=ppt/slides/_rels/slide1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manoa.hawaii.edu/mwp/faculty/teaching-support/writing-activities/peer-groups" TargetMode="External"/><Relationship Id="rId7" Type="http://schemas.openxmlformats.org/officeDocument/2006/relationships/hyperlink" Target="http://writingcenter.unc.edu/handouts/writing-groups/response-worksheet/" TargetMode="External"/><Relationship Id="rId2" Type="http://schemas.openxmlformats.org/officeDocument/2006/relationships/hyperlink" Target="http://manoa.hawaii.edu/mwp/faculty/teaching-tips/syllabus-design/writing-activities/peer-review" TargetMode="External"/><Relationship Id="rId1" Type="http://schemas.openxmlformats.org/officeDocument/2006/relationships/slideLayout" Target="../slideLayouts/slideLayout2.xml"/><Relationship Id="rId6" Type="http://schemas.openxmlformats.org/officeDocument/2006/relationships/hyperlink" Target="http://writingcenter.unc.edu/handouts/writing-groups/responding-to-other-peoples-writing/" TargetMode="External"/><Relationship Id="rId5" Type="http://schemas.openxmlformats.org/officeDocument/2006/relationships/hyperlink" Target="http://writingcenter.unc.edu/handouts/writing-groups/reacting-to-other-peoples-responses-to-your-writing/" TargetMode="External"/><Relationship Id="rId4" Type="http://schemas.openxmlformats.org/officeDocument/2006/relationships/hyperlink" Target="http://writing2.richmond.edu/writing/wweb/peeredit.htm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rc.carleton.edu/introgeo/peerreview/feedback.html" TargetMode="External"/><Relationship Id="rId1" Type="http://schemas.openxmlformats.org/officeDocument/2006/relationships/slideLayout" Target="../slideLayouts/slideLayout1.xml"/><Relationship Id="rId6" Type="http://schemas.openxmlformats.org/officeDocument/2006/relationships/hyperlink" Target="http://writing.colostate.edu/guides/teaching/peer/pop2c.cfm" TargetMode="External"/><Relationship Id="rId5" Type="http://schemas.openxmlformats.org/officeDocument/2006/relationships/hyperlink" Target="http://writing.colostate.edu/guides/teaching/peer/com2b2.cfm" TargetMode="External"/><Relationship Id="rId4" Type="http://schemas.openxmlformats.org/officeDocument/2006/relationships/hyperlink" Target="http://writing.colostate.edu/guides/teaching/peer/com2b1.cfm"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wac.colostate.edu/intro/pop11g.cfm" TargetMode="External"/><Relationship Id="rId3" Type="http://schemas.openxmlformats.org/officeDocument/2006/relationships/hyperlink" Target="http://wac.colostate.edu/intro/pop11a.cfm" TargetMode="External"/><Relationship Id="rId7" Type="http://schemas.openxmlformats.org/officeDocument/2006/relationships/hyperlink" Target="http://wac.colostate.edu/intro/pop11e.cfm" TargetMode="External"/><Relationship Id="rId2" Type="http://schemas.openxmlformats.org/officeDocument/2006/relationships/hyperlink" Target="http://writing.colostate.edu/guides/teaching/peer/com2a1.cfm" TargetMode="External"/><Relationship Id="rId1" Type="http://schemas.openxmlformats.org/officeDocument/2006/relationships/slideLayout" Target="../slideLayouts/slideLayout1.xml"/><Relationship Id="rId6" Type="http://schemas.openxmlformats.org/officeDocument/2006/relationships/hyperlink" Target="http://wac.colostate.edu/intro/pop11d.cfm" TargetMode="External"/><Relationship Id="rId5" Type="http://schemas.openxmlformats.org/officeDocument/2006/relationships/hyperlink" Target="http://wac.colostate.edu/intro/pop11c.cfm" TargetMode="External"/><Relationship Id="rId10" Type="http://schemas.openxmlformats.org/officeDocument/2006/relationships/image" Target="../media/image1.png"/><Relationship Id="rId4" Type="http://schemas.openxmlformats.org/officeDocument/2006/relationships/hyperlink" Target="http://wac.colostate.edu/intro/pop11b.cfm" TargetMode="External"/><Relationship Id="rId9" Type="http://schemas.openxmlformats.org/officeDocument/2006/relationships/hyperlink" Target="http://wac.colostate.edu/intro/pop11h.cf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erc.carleton.edu/introgeo/peerreview/studentintro.html" TargetMode="External"/><Relationship Id="rId2" Type="http://schemas.openxmlformats.org/officeDocument/2006/relationships/hyperlink" Target="http://www.bing.com/videos/search?q=student+peer+review%2bvideo&amp;&amp;view=detail&amp;mid=5A546574795ECAD75DC15A546574795ECAD75DC1&amp;FORM=VRDGAR"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100" y="1071563"/>
            <a:ext cx="11455400" cy="2387600"/>
          </a:xfrm>
        </p:spPr>
        <p:txBody>
          <a:bodyPr>
            <a:normAutofit/>
          </a:bodyPr>
          <a:lstStyle/>
          <a:p>
            <a:r>
              <a:rPr lang="en-US" sz="5400" b="1" dirty="0" smtClean="0">
                <a:latin typeface="Arial" panose="020B0604020202020204" pitchFamily="34" charset="0"/>
                <a:cs typeface="Arial" panose="020B0604020202020204" pitchFamily="34" charset="0"/>
              </a:rPr>
              <a:t>Teaching Peer Editing and Review</a:t>
            </a:r>
            <a:endParaRPr lang="en-CA" sz="5400"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406400" y="4046538"/>
            <a:ext cx="11036300" cy="2443162"/>
          </a:xfrm>
        </p:spPr>
        <p:txBody>
          <a:bodyPr>
            <a:normAutofit fontScale="85000" lnSpcReduction="10000"/>
          </a:bodyPr>
          <a:lstStyle/>
          <a:p>
            <a:r>
              <a:rPr lang="en-CA" sz="2800" i="1" dirty="0" smtClean="0">
                <a:solidFill>
                  <a:prstClr val="black"/>
                </a:solidFill>
                <a:latin typeface="Arial" panose="020B0604020202020204" pitchFamily="34" charset="0"/>
                <a:cs typeface="Arial" panose="020B0604020202020204" pitchFamily="34" charset="0"/>
              </a:rPr>
              <a:t>“As </a:t>
            </a:r>
            <a:r>
              <a:rPr lang="en-CA" sz="2800" i="1" dirty="0">
                <a:solidFill>
                  <a:prstClr val="black"/>
                </a:solidFill>
                <a:latin typeface="Arial" panose="020B0604020202020204" pitchFamily="34" charset="0"/>
                <a:cs typeface="Arial" panose="020B0604020202020204" pitchFamily="34" charset="0"/>
              </a:rPr>
              <a:t>a peer reviewer, your job is not to provide answers. You raise questions; the writer makes the choices. You act as a mirror, showing the writer how the draft looks to you and pointing </a:t>
            </a:r>
            <a:r>
              <a:rPr lang="en-CA" sz="2800" i="1" dirty="0" smtClean="0">
                <a:solidFill>
                  <a:prstClr val="black"/>
                </a:solidFill>
                <a:latin typeface="Arial" panose="020B0604020202020204" pitchFamily="34" charset="0"/>
                <a:cs typeface="Arial" panose="020B0604020202020204" pitchFamily="34" charset="0"/>
              </a:rPr>
              <a:t>out </a:t>
            </a:r>
            <a:r>
              <a:rPr lang="en-CA" sz="2800" i="1" dirty="0">
                <a:solidFill>
                  <a:prstClr val="black"/>
                </a:solidFill>
                <a:latin typeface="Arial" panose="020B0604020202020204" pitchFamily="34" charset="0"/>
                <a:cs typeface="Arial" panose="020B0604020202020204" pitchFamily="34" charset="0"/>
              </a:rPr>
              <a:t>areas which </a:t>
            </a:r>
            <a:r>
              <a:rPr lang="en-CA" sz="2800" i="1" dirty="0" smtClean="0">
                <a:solidFill>
                  <a:prstClr val="black"/>
                </a:solidFill>
                <a:latin typeface="Arial" panose="020B0604020202020204" pitchFamily="34" charset="0"/>
                <a:cs typeface="Arial" panose="020B0604020202020204" pitchFamily="34" charset="0"/>
              </a:rPr>
              <a:t>may need attention” </a:t>
            </a:r>
          </a:p>
          <a:p>
            <a:endParaRPr lang="en-US" sz="2600" i="1" dirty="0">
              <a:solidFill>
                <a:prstClr val="black"/>
              </a:solidFill>
              <a:latin typeface="Arial" panose="020B0604020202020204" pitchFamily="34" charset="0"/>
              <a:cs typeface="Arial" panose="020B0604020202020204" pitchFamily="34" charset="0"/>
            </a:endParaRPr>
          </a:p>
          <a:p>
            <a:endParaRPr lang="en-CA" sz="2600" i="1" dirty="0" smtClean="0">
              <a:solidFill>
                <a:prstClr val="black"/>
              </a:solidFill>
              <a:latin typeface="Arial" panose="020B0604020202020204" pitchFamily="34" charset="0"/>
              <a:cs typeface="Arial" panose="020B0604020202020204" pitchFamily="34" charset="0"/>
            </a:endParaRPr>
          </a:p>
          <a:p>
            <a:pPr algn="l"/>
            <a:r>
              <a:rPr lang="en-CA" i="1" dirty="0" smtClean="0">
                <a:solidFill>
                  <a:prstClr val="black"/>
                </a:solidFill>
                <a:latin typeface="Arial" panose="020B0604020202020204" pitchFamily="34" charset="0"/>
                <a:cs typeface="Arial" panose="020B0604020202020204" pitchFamily="34" charset="0"/>
              </a:rPr>
              <a:t>- </a:t>
            </a:r>
            <a:r>
              <a:rPr lang="en-CA" sz="1900" i="1" dirty="0" smtClean="0">
                <a:solidFill>
                  <a:prstClr val="black"/>
                </a:solidFill>
                <a:latin typeface="Arial" panose="020B0604020202020204" pitchFamily="34" charset="0"/>
                <a:cs typeface="Arial" panose="020B0604020202020204" pitchFamily="34" charset="0"/>
              </a:rPr>
              <a:t>Sharon Williams (Pedagogy in Action – </a:t>
            </a:r>
            <a:r>
              <a:rPr lang="en-CA" sz="1900" i="1" dirty="0">
                <a:solidFill>
                  <a:prstClr val="black"/>
                </a:solidFill>
                <a:latin typeface="Arial" panose="020B0604020202020204" pitchFamily="34" charset="0"/>
                <a:cs typeface="Arial" panose="020B0604020202020204" pitchFamily="34" charset="0"/>
              </a:rPr>
              <a:t>Carleton </a:t>
            </a:r>
            <a:r>
              <a:rPr lang="en-CA" sz="1900" i="1" dirty="0" smtClean="0">
                <a:solidFill>
                  <a:prstClr val="black"/>
                </a:solidFill>
                <a:latin typeface="Arial" panose="020B0604020202020204" pitchFamily="34" charset="0"/>
                <a:cs typeface="Arial" panose="020B0604020202020204" pitchFamily="34" charset="0"/>
              </a:rPr>
              <a:t>University) https</a:t>
            </a:r>
            <a:r>
              <a:rPr lang="en-CA" sz="1900" i="1" dirty="0">
                <a:solidFill>
                  <a:prstClr val="black"/>
                </a:solidFill>
                <a:latin typeface="Arial" panose="020B0604020202020204" pitchFamily="34" charset="0"/>
                <a:cs typeface="Arial" panose="020B0604020202020204" pitchFamily="34" charset="0"/>
              </a:rPr>
              <a:t>://serc.carleton.edu/sp/library/peerreview/tips.html</a:t>
            </a:r>
            <a:r>
              <a:rPr lang="en-CA" sz="1900" dirty="0">
                <a:solidFill>
                  <a:prstClr val="black"/>
                </a:solidFill>
                <a:latin typeface="Arial" panose="020B0604020202020204" pitchFamily="34" charset="0"/>
                <a:cs typeface="Arial" panose="020B0604020202020204" pitchFamily="34" charset="0"/>
              </a:rPr>
              <a:t/>
            </a:r>
            <a:br>
              <a:rPr lang="en-CA" sz="1900" dirty="0">
                <a:solidFill>
                  <a:prstClr val="black"/>
                </a:solidFill>
                <a:latin typeface="Arial" panose="020B0604020202020204" pitchFamily="34" charset="0"/>
                <a:cs typeface="Arial" panose="020B0604020202020204" pitchFamily="34" charset="0"/>
              </a:rPr>
            </a:br>
            <a:endParaRPr lang="en-CA" sz="19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1548387"/>
          </a:xfrm>
          <a:prstGeom prst="rect">
            <a:avLst/>
          </a:prstGeom>
        </p:spPr>
      </p:pic>
    </p:spTree>
    <p:extLst>
      <p:ext uri="{BB962C8B-B14F-4D97-AF65-F5344CB8AC3E}">
        <p14:creationId xmlns:p14="http://schemas.microsoft.com/office/powerpoint/2010/main" val="3588904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 y="1104900"/>
            <a:ext cx="11290300" cy="4775200"/>
          </a:xfrm>
        </p:spPr>
        <p:txBody>
          <a:bodyPr>
            <a:noAutofit/>
          </a:bodyPr>
          <a:lstStyle/>
          <a:p>
            <a:pPr algn="l">
              <a:lnSpc>
                <a:spcPct val="100000"/>
              </a:lnSpc>
            </a:pPr>
            <a:r>
              <a:rPr lang="en-CA" sz="1800" dirty="0">
                <a:solidFill>
                  <a:prstClr val="black"/>
                </a:solidFill>
                <a:latin typeface="Arial" panose="020B0604020202020204" pitchFamily="34" charset="0"/>
                <a:ea typeface="Calibri" panose="020F0502020204030204" pitchFamily="34" charset="0"/>
                <a:cs typeface="Arial" panose="020B0604020202020204" pitchFamily="34" charset="0"/>
              </a:rPr>
              <a:t>4. Have you shared a draft of this paper with anyone already? If so, who was it, and what feedback/advice did you receive</a:t>
            </a:r>
            <a:r>
              <a:rPr lang="en-CA" sz="1800" dirty="0" smtClean="0">
                <a:solidFill>
                  <a:prstClr val="black"/>
                </a:solidFill>
                <a:latin typeface="Arial" panose="020B0604020202020204" pitchFamily="34" charset="0"/>
                <a:ea typeface="Calibri" panose="020F0502020204030204" pitchFamily="34" charset="0"/>
                <a:cs typeface="Arial" panose="020B0604020202020204" pitchFamily="34" charset="0"/>
              </a:rPr>
              <a:t>?</a:t>
            </a:r>
            <a:br>
              <a:rPr lang="en-CA" sz="1800" dirty="0" smtClean="0">
                <a:solidFill>
                  <a:prstClr val="black"/>
                </a:solidFill>
                <a:latin typeface="Arial" panose="020B0604020202020204" pitchFamily="34" charset="0"/>
                <a:ea typeface="Calibri" panose="020F0502020204030204" pitchFamily="34" charset="0"/>
                <a:cs typeface="Arial" panose="020B0604020202020204" pitchFamily="34" charset="0"/>
              </a:rPr>
            </a:br>
            <a:r>
              <a:rPr lang="en-CA" sz="1800" dirty="0">
                <a:solidFill>
                  <a:prstClr val="black"/>
                </a:solidFill>
                <a:latin typeface="Arial" panose="020B0604020202020204" pitchFamily="34" charset="0"/>
                <a:ea typeface="Calibri" panose="020F0502020204030204" pitchFamily="34" charset="0"/>
                <a:cs typeface="Arial" panose="020B0604020202020204" pitchFamily="34" charset="0"/>
              </a:rPr>
              <a:t/>
            </a:r>
            <a:br>
              <a:rPr lang="en-CA" sz="1800" dirty="0">
                <a:solidFill>
                  <a:prstClr val="black"/>
                </a:solidFill>
                <a:latin typeface="Arial" panose="020B0604020202020204" pitchFamily="34" charset="0"/>
                <a:ea typeface="Calibri" panose="020F0502020204030204" pitchFamily="34" charset="0"/>
                <a:cs typeface="Arial" panose="020B0604020202020204" pitchFamily="34" charset="0"/>
              </a:rPr>
            </a:br>
            <a:r>
              <a:rPr lang="en-CA" sz="1800" dirty="0">
                <a:solidFill>
                  <a:prstClr val="black"/>
                </a:solidFill>
                <a:latin typeface="Arial" panose="020B0604020202020204" pitchFamily="34" charset="0"/>
                <a:ea typeface="Calibri" panose="020F0502020204030204" pitchFamily="34" charset="0"/>
                <a:cs typeface="Arial" panose="020B0604020202020204" pitchFamily="34" charset="0"/>
              </a:rPr>
              <a:t>5. What changes, if any, have you made in light of the feedback you received</a:t>
            </a:r>
            <a:r>
              <a:rPr lang="en-CA" sz="1800" dirty="0" smtClean="0">
                <a:solidFill>
                  <a:prstClr val="black"/>
                </a:solidFill>
                <a:latin typeface="Arial" panose="020B0604020202020204" pitchFamily="34" charset="0"/>
                <a:ea typeface="Calibri" panose="020F0502020204030204" pitchFamily="34" charset="0"/>
                <a:cs typeface="Arial" panose="020B0604020202020204" pitchFamily="34" charset="0"/>
              </a:rPr>
              <a:t>?</a:t>
            </a:r>
            <a:br>
              <a:rPr lang="en-CA" sz="1800" dirty="0" smtClean="0">
                <a:solidFill>
                  <a:prstClr val="black"/>
                </a:solidFill>
                <a:latin typeface="Arial" panose="020B0604020202020204" pitchFamily="34" charset="0"/>
                <a:ea typeface="Calibri" panose="020F0502020204030204" pitchFamily="34" charset="0"/>
                <a:cs typeface="Arial" panose="020B0604020202020204" pitchFamily="34" charset="0"/>
              </a:rPr>
            </a:br>
            <a:r>
              <a:rPr lang="en-CA" sz="1800" dirty="0">
                <a:solidFill>
                  <a:prstClr val="black"/>
                </a:solidFill>
                <a:latin typeface="Arial" panose="020B0604020202020204" pitchFamily="34" charset="0"/>
                <a:ea typeface="Calibri" panose="020F0502020204030204" pitchFamily="34" charset="0"/>
                <a:cs typeface="Arial" panose="020B0604020202020204" pitchFamily="34" charset="0"/>
              </a:rPr>
              <a:t/>
            </a:r>
            <a:br>
              <a:rPr lang="en-CA" sz="1800" dirty="0">
                <a:solidFill>
                  <a:prstClr val="black"/>
                </a:solidFill>
                <a:latin typeface="Arial" panose="020B0604020202020204" pitchFamily="34" charset="0"/>
                <a:ea typeface="Calibri" panose="020F0502020204030204" pitchFamily="34" charset="0"/>
                <a:cs typeface="Arial" panose="020B0604020202020204" pitchFamily="34" charset="0"/>
              </a:rPr>
            </a:br>
            <a:r>
              <a:rPr lang="en-CA" sz="1800" dirty="0">
                <a:solidFill>
                  <a:prstClr val="black"/>
                </a:solidFill>
                <a:latin typeface="Arial" panose="020B0604020202020204" pitchFamily="34" charset="0"/>
                <a:ea typeface="Calibri" panose="020F0502020204030204" pitchFamily="34" charset="0"/>
                <a:cs typeface="Arial" panose="020B0604020202020204" pitchFamily="34" charset="0"/>
              </a:rPr>
              <a:t>6. What are your top three concerns about this draft? Are you concerned, for example, with the main idea or claim, supporting argument (s) or evidence, organization, use of sources, the grammar, sentence structure, style, introduction, conclusion, or something else? Be as specific as possible</a:t>
            </a:r>
            <a:r>
              <a:rPr lang="en-CA" sz="1800" dirty="0" smtClean="0">
                <a:solidFill>
                  <a:prstClr val="black"/>
                </a:solidFill>
                <a:latin typeface="Arial" panose="020B0604020202020204" pitchFamily="34" charset="0"/>
                <a:ea typeface="Calibri" panose="020F0502020204030204" pitchFamily="34" charset="0"/>
                <a:cs typeface="Arial" panose="020B0604020202020204" pitchFamily="34" charset="0"/>
              </a:rPr>
              <a:t>.</a:t>
            </a:r>
            <a:br>
              <a:rPr lang="en-CA" sz="1800" dirty="0" smtClean="0">
                <a:solidFill>
                  <a:prstClr val="black"/>
                </a:solidFill>
                <a:latin typeface="Arial" panose="020B0604020202020204" pitchFamily="34" charset="0"/>
                <a:ea typeface="Calibri" panose="020F0502020204030204" pitchFamily="34" charset="0"/>
                <a:cs typeface="Arial" panose="020B0604020202020204" pitchFamily="34" charset="0"/>
              </a:rPr>
            </a:br>
            <a:r>
              <a:rPr lang="en-CA" sz="1800" dirty="0">
                <a:solidFill>
                  <a:prstClr val="black"/>
                </a:solidFill>
                <a:latin typeface="Arial" panose="020B0604020202020204" pitchFamily="34" charset="0"/>
                <a:ea typeface="Calibri" panose="020F0502020204030204" pitchFamily="34" charset="0"/>
                <a:cs typeface="Arial" panose="020B0604020202020204" pitchFamily="34" charset="0"/>
              </a:rPr>
              <a:t/>
            </a:r>
            <a:br>
              <a:rPr lang="en-CA" sz="1800" dirty="0">
                <a:solidFill>
                  <a:prstClr val="black"/>
                </a:solidFill>
                <a:latin typeface="Arial" panose="020B0604020202020204" pitchFamily="34" charset="0"/>
                <a:ea typeface="Calibri" panose="020F0502020204030204" pitchFamily="34" charset="0"/>
                <a:cs typeface="Arial" panose="020B0604020202020204" pitchFamily="34" charset="0"/>
              </a:rPr>
            </a:br>
            <a:r>
              <a:rPr lang="en-CA" sz="1800" dirty="0">
                <a:solidFill>
                  <a:prstClr val="black"/>
                </a:solidFill>
                <a:latin typeface="Arial" panose="020B0604020202020204" pitchFamily="34" charset="0"/>
                <a:ea typeface="Calibri" panose="020F0502020204030204" pitchFamily="34" charset="0"/>
                <a:cs typeface="Arial" panose="020B0604020202020204" pitchFamily="34" charset="0"/>
              </a:rPr>
              <a:t>7. What do you usually struggle with as a writer</a:t>
            </a:r>
            <a:r>
              <a:rPr lang="en-CA" sz="1800" dirty="0" smtClean="0">
                <a:solidFill>
                  <a:prstClr val="black"/>
                </a:solidFill>
                <a:latin typeface="Arial" panose="020B0604020202020204" pitchFamily="34" charset="0"/>
                <a:ea typeface="Calibri" panose="020F0502020204030204" pitchFamily="34" charset="0"/>
                <a:cs typeface="Arial" panose="020B0604020202020204" pitchFamily="34" charset="0"/>
              </a:rPr>
              <a:t>?</a:t>
            </a:r>
            <a:br>
              <a:rPr lang="en-CA" sz="1800" dirty="0" smtClean="0">
                <a:solidFill>
                  <a:prstClr val="black"/>
                </a:solidFill>
                <a:latin typeface="Arial" panose="020B0604020202020204" pitchFamily="34" charset="0"/>
                <a:ea typeface="Calibri" panose="020F0502020204030204" pitchFamily="34" charset="0"/>
                <a:cs typeface="Arial" panose="020B0604020202020204" pitchFamily="34" charset="0"/>
              </a:rPr>
            </a:br>
            <a:r>
              <a:rPr lang="en-CA" sz="1800" dirty="0">
                <a:solidFill>
                  <a:prstClr val="black"/>
                </a:solidFill>
                <a:latin typeface="Arial" panose="020B0604020202020204" pitchFamily="34" charset="0"/>
                <a:ea typeface="Calibri" panose="020F0502020204030204" pitchFamily="34" charset="0"/>
                <a:cs typeface="Arial" panose="020B0604020202020204" pitchFamily="34" charset="0"/>
              </a:rPr>
              <a:t/>
            </a:r>
            <a:br>
              <a:rPr lang="en-CA" sz="1800" dirty="0">
                <a:solidFill>
                  <a:prstClr val="black"/>
                </a:solidFill>
                <a:latin typeface="Arial" panose="020B0604020202020204" pitchFamily="34" charset="0"/>
                <a:ea typeface="Calibri" panose="020F0502020204030204" pitchFamily="34" charset="0"/>
                <a:cs typeface="Arial" panose="020B0604020202020204" pitchFamily="34" charset="0"/>
              </a:rPr>
            </a:br>
            <a:r>
              <a:rPr lang="en-CA" sz="1800" dirty="0">
                <a:solidFill>
                  <a:prstClr val="black"/>
                </a:solidFill>
                <a:latin typeface="Arial" panose="020B0604020202020204" pitchFamily="34" charset="0"/>
                <a:ea typeface="Calibri" panose="020F0502020204030204" pitchFamily="34" charset="0"/>
                <a:cs typeface="Arial" panose="020B0604020202020204" pitchFamily="34" charset="0"/>
              </a:rPr>
              <a:t>8. What else would you like your reviewers to know about your draft or yourself as a writer (such as a particular composition strength/weakness)</a:t>
            </a:r>
            <a:br>
              <a:rPr lang="en-CA" sz="1800" dirty="0">
                <a:solidFill>
                  <a:prstClr val="black"/>
                </a:solidFill>
                <a:latin typeface="Arial" panose="020B0604020202020204" pitchFamily="34" charset="0"/>
                <a:ea typeface="Calibri" panose="020F0502020204030204" pitchFamily="34" charset="0"/>
                <a:cs typeface="Arial" panose="020B0604020202020204" pitchFamily="34" charset="0"/>
              </a:rPr>
            </a:br>
            <a:endParaRPr lang="en-CA" sz="1800" dirty="0">
              <a:latin typeface="Arial" panose="020B0604020202020204" pitchFamily="34" charset="0"/>
              <a:cs typeface="Arial" panose="020B0604020202020204" pitchFamily="34" charset="0"/>
            </a:endParaRPr>
          </a:p>
        </p:txBody>
      </p:sp>
      <p:sp>
        <p:nvSpPr>
          <p:cNvPr id="4" name="Rectangle 3"/>
          <p:cNvSpPr/>
          <p:nvPr/>
        </p:nvSpPr>
        <p:spPr>
          <a:xfrm>
            <a:off x="152400" y="1587500"/>
            <a:ext cx="11480800" cy="44831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12192000" cy="1422400"/>
          </a:xfrm>
          <a:prstGeom prst="rect">
            <a:avLst/>
          </a:prstGeom>
        </p:spPr>
      </p:pic>
    </p:spTree>
    <p:extLst>
      <p:ext uri="{BB962C8B-B14F-4D97-AF65-F5344CB8AC3E}">
        <p14:creationId xmlns:p14="http://schemas.microsoft.com/office/powerpoint/2010/main" val="3878426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333500"/>
            <a:ext cx="11557000" cy="5909310"/>
          </a:xfrm>
          <a:prstGeom prst="rect">
            <a:avLst/>
          </a:prstGeom>
          <a:noFill/>
        </p:spPr>
        <p:txBody>
          <a:bodyPr wrap="square" rtlCol="0">
            <a:spAutoFit/>
          </a:bodyPr>
          <a:lstStyle/>
          <a:p>
            <a:endParaRPr lang="en-CA" b="1" dirty="0" smtClean="0"/>
          </a:p>
          <a:p>
            <a:r>
              <a:rPr lang="en-CA" sz="2000" b="1" dirty="0" smtClean="0">
                <a:latin typeface="Arial" panose="020B0604020202020204" pitchFamily="34" charset="0"/>
                <a:cs typeface="Arial" panose="020B0604020202020204" pitchFamily="34" charset="0"/>
              </a:rPr>
              <a:t>TIPS </a:t>
            </a:r>
            <a:r>
              <a:rPr lang="en-CA" sz="2000" b="1" dirty="0">
                <a:latin typeface="Arial" panose="020B0604020202020204" pitchFamily="34" charset="0"/>
                <a:cs typeface="Arial" panose="020B0604020202020204" pitchFamily="34" charset="0"/>
              </a:rPr>
              <a:t>FOR </a:t>
            </a:r>
            <a:r>
              <a:rPr lang="en-CA" sz="2000" b="1" dirty="0" smtClean="0">
                <a:latin typeface="Arial" panose="020B0604020202020204" pitchFamily="34" charset="0"/>
                <a:cs typeface="Arial" panose="020B0604020202020204" pitchFamily="34" charset="0"/>
              </a:rPr>
              <a:t>STUDENT PEER RESPONSE</a:t>
            </a:r>
            <a:endParaRPr lang="en-CA" sz="2000" b="1" dirty="0">
              <a:latin typeface="Arial" panose="020B0604020202020204" pitchFamily="34" charset="0"/>
              <a:cs typeface="Arial" panose="020B0604020202020204" pitchFamily="34" charset="0"/>
            </a:endParaRPr>
          </a:p>
          <a:p>
            <a:r>
              <a:rPr lang="en-CA" sz="2000" dirty="0">
                <a:latin typeface="Arial" panose="020B0604020202020204" pitchFamily="34" charset="0"/>
                <a:cs typeface="Arial" panose="020B0604020202020204" pitchFamily="34" charset="0"/>
              </a:rPr>
              <a:t>Below are a number of suggestions. It may be helpful to discuss some of these tips in your practice sessions for guidance or include them as reminders on your peer feedback forms.</a:t>
            </a:r>
          </a:p>
          <a:p>
            <a:endParaRPr lang="en-CA" sz="2000" b="1" dirty="0" smtClean="0">
              <a:latin typeface="Arial" panose="020B0604020202020204" pitchFamily="34" charset="0"/>
              <a:cs typeface="Arial" panose="020B0604020202020204" pitchFamily="34" charset="0"/>
            </a:endParaRPr>
          </a:p>
          <a:p>
            <a:r>
              <a:rPr lang="en-CA" sz="2000" b="1" dirty="0" smtClean="0">
                <a:latin typeface="Arial" panose="020B0604020202020204" pitchFamily="34" charset="0"/>
                <a:cs typeface="Arial" panose="020B0604020202020204" pitchFamily="34" charset="0"/>
              </a:rPr>
              <a:t>GUIDELINES </a:t>
            </a:r>
            <a:r>
              <a:rPr lang="en-CA" sz="2000" b="1" dirty="0">
                <a:latin typeface="Arial" panose="020B0604020202020204" pitchFamily="34" charset="0"/>
                <a:cs typeface="Arial" panose="020B0604020202020204" pitchFamily="34" charset="0"/>
              </a:rPr>
              <a:t>FOR PEER REVIEW</a:t>
            </a:r>
          </a:p>
          <a:p>
            <a:endParaRPr lang="en-CA" sz="2000" dirty="0" smtClean="0">
              <a:latin typeface="Arial" panose="020B0604020202020204" pitchFamily="34" charset="0"/>
              <a:cs typeface="Arial" panose="020B0604020202020204" pitchFamily="34" charset="0"/>
            </a:endParaRPr>
          </a:p>
          <a:p>
            <a:r>
              <a:rPr lang="en-CA" sz="2000" dirty="0" smtClean="0">
                <a:latin typeface="Arial" panose="020B0604020202020204" pitchFamily="34" charset="0"/>
                <a:cs typeface="Arial" panose="020B0604020202020204" pitchFamily="34" charset="0"/>
              </a:rPr>
              <a:t>1. Read </a:t>
            </a:r>
            <a:r>
              <a:rPr lang="en-CA" sz="2000" dirty="0">
                <a:latin typeface="Arial" panose="020B0604020202020204" pitchFamily="34" charset="0"/>
                <a:cs typeface="Arial" panose="020B0604020202020204" pitchFamily="34" charset="0"/>
              </a:rPr>
              <a:t>a draft all the way through </a:t>
            </a:r>
            <a:r>
              <a:rPr lang="en-CA" sz="2000" b="1" dirty="0">
                <a:latin typeface="Arial" panose="020B0604020202020204" pitchFamily="34" charset="0"/>
                <a:cs typeface="Arial" panose="020B0604020202020204" pitchFamily="34" charset="0"/>
              </a:rPr>
              <a:t>before </a:t>
            </a:r>
            <a:r>
              <a:rPr lang="en-CA" sz="2000" dirty="0">
                <a:latin typeface="Arial" panose="020B0604020202020204" pitchFamily="34" charset="0"/>
                <a:cs typeface="Arial" panose="020B0604020202020204" pitchFamily="34" charset="0"/>
              </a:rPr>
              <a:t>you begin to comment on it.</a:t>
            </a:r>
          </a:p>
          <a:p>
            <a:r>
              <a:rPr lang="en-CA" sz="2000" dirty="0">
                <a:latin typeface="Arial" panose="020B0604020202020204" pitchFamily="34" charset="0"/>
                <a:cs typeface="Arial" panose="020B0604020202020204" pitchFamily="34" charset="0"/>
              </a:rPr>
              <a:t/>
            </a:r>
            <a:br>
              <a:rPr lang="en-CA" sz="2000" dirty="0">
                <a:latin typeface="Arial" panose="020B0604020202020204" pitchFamily="34" charset="0"/>
                <a:cs typeface="Arial" panose="020B0604020202020204" pitchFamily="34" charset="0"/>
              </a:rPr>
            </a:br>
            <a:r>
              <a:rPr lang="en-CA" sz="2000" dirty="0" smtClean="0">
                <a:latin typeface="Arial" panose="020B0604020202020204" pitchFamily="34" charset="0"/>
                <a:cs typeface="Arial" panose="020B0604020202020204" pitchFamily="34" charset="0"/>
              </a:rPr>
              <a:t>2. Give </a:t>
            </a:r>
            <a:r>
              <a:rPr lang="en-CA" sz="2000" dirty="0">
                <a:latin typeface="Arial" panose="020B0604020202020204" pitchFamily="34" charset="0"/>
                <a:cs typeface="Arial" panose="020B0604020202020204" pitchFamily="34" charset="0"/>
              </a:rPr>
              <a:t>yourself </a:t>
            </a:r>
            <a:r>
              <a:rPr lang="en-CA" sz="2000" b="1" dirty="0">
                <a:latin typeface="Arial" panose="020B0604020202020204" pitchFamily="34" charset="0"/>
                <a:cs typeface="Arial" panose="020B0604020202020204" pitchFamily="34" charset="0"/>
              </a:rPr>
              <a:t>enough time</a:t>
            </a:r>
            <a:r>
              <a:rPr lang="en-CA" sz="2000" dirty="0">
                <a:latin typeface="Arial" panose="020B0604020202020204" pitchFamily="34" charset="0"/>
                <a:cs typeface="Arial" panose="020B0604020202020204" pitchFamily="34" charset="0"/>
              </a:rPr>
              <a:t> to read and respond.</a:t>
            </a:r>
          </a:p>
          <a:p>
            <a:r>
              <a:rPr lang="en-CA" sz="2000" dirty="0">
                <a:latin typeface="Arial" panose="020B0604020202020204" pitchFamily="34" charset="0"/>
                <a:cs typeface="Arial" panose="020B0604020202020204" pitchFamily="34" charset="0"/>
              </a:rPr>
              <a:t/>
            </a:r>
            <a:br>
              <a:rPr lang="en-CA" sz="2000" dirty="0">
                <a:latin typeface="Arial" panose="020B0604020202020204" pitchFamily="34" charset="0"/>
                <a:cs typeface="Arial" panose="020B0604020202020204" pitchFamily="34" charset="0"/>
              </a:rPr>
            </a:br>
            <a:r>
              <a:rPr lang="en-CA" sz="2000" dirty="0" smtClean="0">
                <a:latin typeface="Arial" panose="020B0604020202020204" pitchFamily="34" charset="0"/>
                <a:cs typeface="Arial" panose="020B0604020202020204" pitchFamily="34" charset="0"/>
              </a:rPr>
              <a:t>3. If </a:t>
            </a:r>
            <a:r>
              <a:rPr lang="en-CA" sz="2000" dirty="0">
                <a:latin typeface="Arial" panose="020B0604020202020204" pitchFamily="34" charset="0"/>
                <a:cs typeface="Arial" panose="020B0604020202020204" pitchFamily="34" charset="0"/>
              </a:rPr>
              <a:t>something on the feedback form is unclear, </a:t>
            </a:r>
            <a:r>
              <a:rPr lang="en-CA" sz="2000" b="1" dirty="0">
                <a:latin typeface="Arial" panose="020B0604020202020204" pitchFamily="34" charset="0"/>
                <a:cs typeface="Arial" panose="020B0604020202020204" pitchFamily="34" charset="0"/>
              </a:rPr>
              <a:t>ask the instructor</a:t>
            </a:r>
            <a:r>
              <a:rPr lang="en-CA" sz="2000" dirty="0">
                <a:latin typeface="Arial" panose="020B0604020202020204" pitchFamily="34" charset="0"/>
                <a:cs typeface="Arial" panose="020B0604020202020204" pitchFamily="34" charset="0"/>
              </a:rPr>
              <a:t>.</a:t>
            </a:r>
          </a:p>
          <a:p>
            <a:r>
              <a:rPr lang="en-CA" sz="2000" dirty="0">
                <a:latin typeface="Arial" panose="020B0604020202020204" pitchFamily="34" charset="0"/>
                <a:cs typeface="Arial" panose="020B0604020202020204" pitchFamily="34" charset="0"/>
              </a:rPr>
              <a:t/>
            </a:r>
            <a:br>
              <a:rPr lang="en-CA" sz="2000" dirty="0">
                <a:latin typeface="Arial" panose="020B0604020202020204" pitchFamily="34" charset="0"/>
                <a:cs typeface="Arial" panose="020B0604020202020204" pitchFamily="34" charset="0"/>
              </a:rPr>
            </a:br>
            <a:r>
              <a:rPr lang="en-CA" sz="2000" dirty="0" smtClean="0">
                <a:latin typeface="Arial" panose="020B0604020202020204" pitchFamily="34" charset="0"/>
                <a:cs typeface="Arial" panose="020B0604020202020204" pitchFamily="34" charset="0"/>
              </a:rPr>
              <a:t>4. Point </a:t>
            </a:r>
            <a:r>
              <a:rPr lang="en-CA" sz="2000" dirty="0">
                <a:latin typeface="Arial" panose="020B0604020202020204" pitchFamily="34" charset="0"/>
                <a:cs typeface="Arial" panose="020B0604020202020204" pitchFamily="34" charset="0"/>
              </a:rPr>
              <a:t>out the </a:t>
            </a:r>
            <a:r>
              <a:rPr lang="en-CA" sz="2000" b="1" dirty="0">
                <a:latin typeface="Arial" panose="020B0604020202020204" pitchFamily="34" charset="0"/>
                <a:cs typeface="Arial" panose="020B0604020202020204" pitchFamily="34" charset="0"/>
              </a:rPr>
              <a:t>strengths</a:t>
            </a:r>
            <a:r>
              <a:rPr lang="en-CA" sz="2000" dirty="0">
                <a:latin typeface="Arial" panose="020B0604020202020204" pitchFamily="34" charset="0"/>
                <a:cs typeface="Arial" panose="020B0604020202020204" pitchFamily="34" charset="0"/>
              </a:rPr>
              <a:t> of the draft.</a:t>
            </a:r>
          </a:p>
          <a:p>
            <a:r>
              <a:rPr lang="en-CA" sz="2000" dirty="0">
                <a:latin typeface="Arial" panose="020B0604020202020204" pitchFamily="34" charset="0"/>
                <a:cs typeface="Arial" panose="020B0604020202020204" pitchFamily="34" charset="0"/>
              </a:rPr>
              <a:t/>
            </a:r>
            <a:br>
              <a:rPr lang="en-CA" sz="2000" dirty="0">
                <a:latin typeface="Arial" panose="020B0604020202020204" pitchFamily="34" charset="0"/>
                <a:cs typeface="Arial" panose="020B0604020202020204" pitchFamily="34" charset="0"/>
              </a:rPr>
            </a:br>
            <a:r>
              <a:rPr lang="en-CA" sz="2000" dirty="0" smtClean="0">
                <a:latin typeface="Arial" panose="020B0604020202020204" pitchFamily="34" charset="0"/>
                <a:cs typeface="Arial" panose="020B0604020202020204" pitchFamily="34" charset="0"/>
              </a:rPr>
              <a:t>5. When </a:t>
            </a:r>
            <a:r>
              <a:rPr lang="en-CA" sz="2000" dirty="0">
                <a:latin typeface="Arial" panose="020B0604020202020204" pitchFamily="34" charset="0"/>
                <a:cs typeface="Arial" panose="020B0604020202020204" pitchFamily="34" charset="0"/>
              </a:rPr>
              <a:t>discussing areas that need improvement, be nice. Offer </a:t>
            </a:r>
            <a:r>
              <a:rPr lang="en-CA" sz="2000" b="1" dirty="0">
                <a:latin typeface="Arial" panose="020B0604020202020204" pitchFamily="34" charset="0"/>
                <a:cs typeface="Arial" panose="020B0604020202020204" pitchFamily="34" charset="0"/>
              </a:rPr>
              <a:t>appropriate, constructive comments</a:t>
            </a:r>
            <a:r>
              <a:rPr lang="en-CA" sz="2000" dirty="0">
                <a:latin typeface="Arial" panose="020B0604020202020204" pitchFamily="34" charset="0"/>
                <a:cs typeface="Arial" panose="020B0604020202020204" pitchFamily="34" charset="0"/>
              </a:rPr>
              <a:t> from a reader's point of view.</a:t>
            </a:r>
          </a:p>
          <a:p>
            <a:r>
              <a:rPr lang="en-CA" sz="2000" dirty="0">
                <a:latin typeface="Arial" panose="020B0604020202020204" pitchFamily="34" charset="0"/>
                <a:cs typeface="Arial" panose="020B0604020202020204" pitchFamily="34" charset="0"/>
              </a:rPr>
              <a:t/>
            </a:r>
            <a:br>
              <a:rPr lang="en-CA" sz="2000" dirty="0">
                <a:latin typeface="Arial" panose="020B0604020202020204" pitchFamily="34" charset="0"/>
                <a:cs typeface="Arial" panose="020B0604020202020204" pitchFamily="34" charset="0"/>
              </a:rPr>
            </a:br>
            <a:endParaRPr lang="en-CA" sz="20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1473199"/>
          </a:xfrm>
          <a:prstGeom prst="rect">
            <a:avLst/>
          </a:prstGeom>
        </p:spPr>
      </p:pic>
    </p:spTree>
    <p:extLst>
      <p:ext uri="{BB962C8B-B14F-4D97-AF65-F5344CB8AC3E}">
        <p14:creationId xmlns:p14="http://schemas.microsoft.com/office/powerpoint/2010/main" val="2444549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000" y="4165600"/>
            <a:ext cx="11328400" cy="2387600"/>
          </a:xfrm>
        </p:spPr>
        <p:txBody>
          <a:bodyPr>
            <a:noAutofit/>
          </a:bodyPr>
          <a:lstStyle/>
          <a:p>
            <a:pPr lvl="0" algn="l">
              <a:lnSpc>
                <a:spcPct val="100000"/>
              </a:lnSpc>
              <a:spcBef>
                <a:spcPts val="0"/>
              </a:spcBef>
            </a:pPr>
            <a:r>
              <a:rPr lang="en-CA" sz="2000" dirty="0" smtClean="0">
                <a:solidFill>
                  <a:prstClr val="black"/>
                </a:solidFill>
                <a:latin typeface="Arial" panose="020B0604020202020204" pitchFamily="34" charset="0"/>
                <a:ea typeface="+mn-ea"/>
                <a:cs typeface="Arial" panose="020B0604020202020204" pitchFamily="34" charset="0"/>
              </a:rPr>
              <a:t>6. Make </a:t>
            </a:r>
            <a:r>
              <a:rPr lang="en-CA" sz="2000" dirty="0">
                <a:solidFill>
                  <a:prstClr val="black"/>
                </a:solidFill>
                <a:latin typeface="Arial" panose="020B0604020202020204" pitchFamily="34" charset="0"/>
                <a:ea typeface="+mn-ea"/>
                <a:cs typeface="Arial" panose="020B0604020202020204" pitchFamily="34" charset="0"/>
              </a:rPr>
              <a:t>comments </a:t>
            </a:r>
            <a:r>
              <a:rPr lang="en-CA" sz="2000" b="1" dirty="0">
                <a:solidFill>
                  <a:prstClr val="black"/>
                </a:solidFill>
                <a:latin typeface="Arial" panose="020B0604020202020204" pitchFamily="34" charset="0"/>
                <a:ea typeface="+mn-ea"/>
                <a:cs typeface="Arial" panose="020B0604020202020204" pitchFamily="34" charset="0"/>
              </a:rPr>
              <a:t>text-specific</a:t>
            </a:r>
            <a:r>
              <a:rPr lang="en-CA" sz="2000" dirty="0">
                <a:solidFill>
                  <a:prstClr val="black"/>
                </a:solidFill>
                <a:latin typeface="Arial" panose="020B0604020202020204" pitchFamily="34" charset="0"/>
                <a:ea typeface="+mn-ea"/>
                <a:cs typeface="Arial" panose="020B0604020202020204" pitchFamily="34" charset="0"/>
              </a:rPr>
              <a:t>, referring specifically to the writer's draft (NO "rubber stamps" such as "awkward" or "unclear" or "vague," which are too general to be helpful).</a:t>
            </a:r>
            <a:br>
              <a:rPr lang="en-CA" sz="2000" dirty="0">
                <a:solidFill>
                  <a:prstClr val="black"/>
                </a:solidFill>
                <a:latin typeface="Arial" panose="020B0604020202020204" pitchFamily="34" charset="0"/>
                <a:ea typeface="+mn-ea"/>
                <a:cs typeface="Arial" panose="020B0604020202020204" pitchFamily="34" charset="0"/>
              </a:rPr>
            </a:br>
            <a:r>
              <a:rPr lang="en-CA" sz="2000" dirty="0">
                <a:solidFill>
                  <a:prstClr val="black"/>
                </a:solidFill>
                <a:latin typeface="Arial" panose="020B0604020202020204" pitchFamily="34" charset="0"/>
                <a:ea typeface="+mn-ea"/>
                <a:cs typeface="Arial" panose="020B0604020202020204" pitchFamily="34" charset="0"/>
              </a:rPr>
              <a:t/>
            </a:r>
            <a:br>
              <a:rPr lang="en-CA" sz="2000" dirty="0">
                <a:solidFill>
                  <a:prstClr val="black"/>
                </a:solidFill>
                <a:latin typeface="Arial" panose="020B0604020202020204" pitchFamily="34" charset="0"/>
                <a:ea typeface="+mn-ea"/>
                <a:cs typeface="Arial" panose="020B0604020202020204" pitchFamily="34" charset="0"/>
              </a:rPr>
            </a:br>
            <a:r>
              <a:rPr lang="en-CA" sz="2000" dirty="0" smtClean="0">
                <a:solidFill>
                  <a:prstClr val="black"/>
                </a:solidFill>
                <a:latin typeface="Arial" panose="020B0604020202020204" pitchFamily="34" charset="0"/>
                <a:ea typeface="+mn-ea"/>
                <a:cs typeface="Arial" panose="020B0604020202020204" pitchFamily="34" charset="0"/>
              </a:rPr>
              <a:t>7. </a:t>
            </a:r>
            <a:r>
              <a:rPr lang="en-CA" sz="2000" b="1" dirty="0" smtClean="0">
                <a:solidFill>
                  <a:prstClr val="black"/>
                </a:solidFill>
                <a:latin typeface="Arial" panose="020B0604020202020204" pitchFamily="34" charset="0"/>
                <a:ea typeface="+mn-ea"/>
                <a:cs typeface="Arial" panose="020B0604020202020204" pitchFamily="34" charset="0"/>
              </a:rPr>
              <a:t>Don't </a:t>
            </a:r>
            <a:r>
              <a:rPr lang="en-CA" sz="2000" b="1" dirty="0">
                <a:solidFill>
                  <a:prstClr val="black"/>
                </a:solidFill>
                <a:latin typeface="Arial" panose="020B0604020202020204" pitchFamily="34" charset="0"/>
                <a:ea typeface="+mn-ea"/>
                <a:cs typeface="Arial" panose="020B0604020202020204" pitchFamily="34" charset="0"/>
              </a:rPr>
              <a:t>overwhelm the writer</a:t>
            </a:r>
            <a:r>
              <a:rPr lang="en-CA" sz="2000" dirty="0">
                <a:solidFill>
                  <a:prstClr val="black"/>
                </a:solidFill>
                <a:latin typeface="Arial" panose="020B0604020202020204" pitchFamily="34" charset="0"/>
                <a:ea typeface="+mn-ea"/>
                <a:cs typeface="Arial" panose="020B0604020202020204" pitchFamily="34" charset="0"/>
              </a:rPr>
              <a:t> </a:t>
            </a:r>
            <a:r>
              <a:rPr lang="en-CA" sz="2000" dirty="0" smtClean="0">
                <a:solidFill>
                  <a:prstClr val="black"/>
                </a:solidFill>
                <a:latin typeface="Arial" panose="020B0604020202020204" pitchFamily="34" charset="0"/>
                <a:ea typeface="+mn-ea"/>
                <a:cs typeface="Arial" panose="020B0604020202020204" pitchFamily="34" charset="0"/>
              </a:rPr>
              <a:t>with </a:t>
            </a:r>
            <a:r>
              <a:rPr lang="en-CA" sz="2000" dirty="0">
                <a:solidFill>
                  <a:prstClr val="black"/>
                </a:solidFill>
                <a:latin typeface="Arial" panose="020B0604020202020204" pitchFamily="34" charset="0"/>
                <a:ea typeface="+mn-ea"/>
                <a:cs typeface="Arial" panose="020B0604020202020204" pitchFamily="34" charset="0"/>
              </a:rPr>
              <a:t>commentary. Stick to the major issues on the feedback form that are problematic.</a:t>
            </a:r>
            <a:br>
              <a:rPr lang="en-CA" sz="2000" dirty="0">
                <a:solidFill>
                  <a:prstClr val="black"/>
                </a:solidFill>
                <a:latin typeface="Arial" panose="020B0604020202020204" pitchFamily="34" charset="0"/>
                <a:ea typeface="+mn-ea"/>
                <a:cs typeface="Arial" panose="020B0604020202020204" pitchFamily="34" charset="0"/>
              </a:rPr>
            </a:br>
            <a:r>
              <a:rPr lang="en-CA" sz="2000" dirty="0">
                <a:solidFill>
                  <a:prstClr val="black"/>
                </a:solidFill>
                <a:latin typeface="Arial" panose="020B0604020202020204" pitchFamily="34" charset="0"/>
                <a:ea typeface="+mn-ea"/>
                <a:cs typeface="Arial" panose="020B0604020202020204" pitchFamily="34" charset="0"/>
              </a:rPr>
              <a:t/>
            </a:r>
            <a:br>
              <a:rPr lang="en-CA" sz="2000" dirty="0">
                <a:solidFill>
                  <a:prstClr val="black"/>
                </a:solidFill>
                <a:latin typeface="Arial" panose="020B0604020202020204" pitchFamily="34" charset="0"/>
                <a:ea typeface="+mn-ea"/>
                <a:cs typeface="Arial" panose="020B0604020202020204" pitchFamily="34" charset="0"/>
              </a:rPr>
            </a:br>
            <a:r>
              <a:rPr lang="en-CA" sz="2000" dirty="0" smtClean="0">
                <a:solidFill>
                  <a:prstClr val="black"/>
                </a:solidFill>
                <a:latin typeface="Arial" panose="020B0604020202020204" pitchFamily="34" charset="0"/>
                <a:ea typeface="+mn-ea"/>
                <a:cs typeface="Arial" panose="020B0604020202020204" pitchFamily="34" charset="0"/>
              </a:rPr>
              <a:t>8. Make </a:t>
            </a:r>
            <a:r>
              <a:rPr lang="en-CA" sz="2000" dirty="0">
                <a:solidFill>
                  <a:prstClr val="black"/>
                </a:solidFill>
                <a:latin typeface="Arial" panose="020B0604020202020204" pitchFamily="34" charset="0"/>
                <a:ea typeface="+mn-ea"/>
                <a:cs typeface="Arial" panose="020B0604020202020204" pitchFamily="34" charset="0"/>
              </a:rPr>
              <a:t>sure your suggestions are </a:t>
            </a:r>
            <a:r>
              <a:rPr lang="en-CA" sz="2000" b="1" dirty="0">
                <a:solidFill>
                  <a:prstClr val="black"/>
                </a:solidFill>
                <a:latin typeface="Arial" panose="020B0604020202020204" pitchFamily="34" charset="0"/>
                <a:ea typeface="+mn-ea"/>
                <a:cs typeface="Arial" panose="020B0604020202020204" pitchFamily="34" charset="0"/>
              </a:rPr>
              <a:t>reasonable </a:t>
            </a:r>
            <a:r>
              <a:rPr lang="en-CA" sz="2000" dirty="0" smtClean="0">
                <a:solidFill>
                  <a:prstClr val="black"/>
                </a:solidFill>
                <a:latin typeface="Arial" panose="020B0604020202020204" pitchFamily="34" charset="0"/>
                <a:ea typeface="+mn-ea"/>
                <a:cs typeface="Arial" panose="020B0604020202020204" pitchFamily="34" charset="0"/>
              </a:rPr>
              <a:t>(don't </a:t>
            </a:r>
            <a:r>
              <a:rPr lang="en-CA" sz="2000" dirty="0">
                <a:solidFill>
                  <a:prstClr val="black"/>
                </a:solidFill>
                <a:latin typeface="Arial" panose="020B0604020202020204" pitchFamily="34" charset="0"/>
                <a:ea typeface="+mn-ea"/>
                <a:cs typeface="Arial" panose="020B0604020202020204" pitchFamily="34" charset="0"/>
              </a:rPr>
              <a:t>suggest that they </a:t>
            </a:r>
            <a:r>
              <a:rPr lang="en-CA" sz="2000" dirty="0" smtClean="0">
                <a:solidFill>
                  <a:prstClr val="black"/>
                </a:solidFill>
                <a:latin typeface="Arial" panose="020B0604020202020204" pitchFamily="34" charset="0"/>
                <a:ea typeface="+mn-ea"/>
                <a:cs typeface="Arial" panose="020B0604020202020204" pitchFamily="34" charset="0"/>
              </a:rPr>
              <a:t>completely </a:t>
            </a:r>
            <a:r>
              <a:rPr lang="en-CA" sz="2000" dirty="0">
                <a:solidFill>
                  <a:prstClr val="black"/>
                </a:solidFill>
                <a:latin typeface="Arial" panose="020B0604020202020204" pitchFamily="34" charset="0"/>
                <a:ea typeface="+mn-ea"/>
                <a:cs typeface="Arial" panose="020B0604020202020204" pitchFamily="34" charset="0"/>
              </a:rPr>
              <a:t>rewrite the paper because you didn't agree with the author's point of view or didn't like the topic).</a:t>
            </a:r>
            <a:br>
              <a:rPr lang="en-CA" sz="2000" dirty="0">
                <a:solidFill>
                  <a:prstClr val="black"/>
                </a:solidFill>
                <a:latin typeface="Arial" panose="020B0604020202020204" pitchFamily="34" charset="0"/>
                <a:ea typeface="+mn-ea"/>
                <a:cs typeface="Arial" panose="020B0604020202020204" pitchFamily="34" charset="0"/>
              </a:rPr>
            </a:br>
            <a:r>
              <a:rPr lang="en-CA" sz="2000" dirty="0">
                <a:solidFill>
                  <a:prstClr val="black"/>
                </a:solidFill>
                <a:latin typeface="Arial" panose="020B0604020202020204" pitchFamily="34" charset="0"/>
                <a:ea typeface="+mn-ea"/>
                <a:cs typeface="Arial" panose="020B0604020202020204" pitchFamily="34" charset="0"/>
              </a:rPr>
              <a:t/>
            </a:r>
            <a:br>
              <a:rPr lang="en-CA" sz="2000" dirty="0">
                <a:solidFill>
                  <a:prstClr val="black"/>
                </a:solidFill>
                <a:latin typeface="Arial" panose="020B0604020202020204" pitchFamily="34" charset="0"/>
                <a:ea typeface="+mn-ea"/>
                <a:cs typeface="Arial" panose="020B0604020202020204" pitchFamily="34" charset="0"/>
              </a:rPr>
            </a:br>
            <a:r>
              <a:rPr lang="en-CA" sz="2000" dirty="0" smtClean="0">
                <a:solidFill>
                  <a:prstClr val="black"/>
                </a:solidFill>
                <a:latin typeface="Arial" panose="020B0604020202020204" pitchFamily="34" charset="0"/>
                <a:ea typeface="+mn-ea"/>
                <a:cs typeface="Arial" panose="020B0604020202020204" pitchFamily="34" charset="0"/>
              </a:rPr>
              <a:t>9. If </a:t>
            </a:r>
            <a:r>
              <a:rPr lang="en-CA" sz="2000" dirty="0">
                <a:solidFill>
                  <a:prstClr val="black"/>
                </a:solidFill>
                <a:latin typeface="Arial" panose="020B0604020202020204" pitchFamily="34" charset="0"/>
                <a:ea typeface="+mn-ea"/>
                <a:cs typeface="Arial" panose="020B0604020202020204" pitchFamily="34" charset="0"/>
              </a:rPr>
              <a:t>something appears too complicated to write in the commentary, just mention that you have something that you would like to talk to the writer about when you discuss the draft afterwards.</a:t>
            </a:r>
            <a:br>
              <a:rPr lang="en-CA" sz="2000" dirty="0">
                <a:solidFill>
                  <a:prstClr val="black"/>
                </a:solidFill>
                <a:latin typeface="Arial" panose="020B0604020202020204" pitchFamily="34" charset="0"/>
                <a:ea typeface="+mn-ea"/>
                <a:cs typeface="Arial" panose="020B0604020202020204" pitchFamily="34" charset="0"/>
              </a:rPr>
            </a:br>
            <a:r>
              <a:rPr lang="en-CA" sz="2000" dirty="0">
                <a:solidFill>
                  <a:prstClr val="black"/>
                </a:solidFill>
                <a:latin typeface="Arial" panose="020B0604020202020204" pitchFamily="34" charset="0"/>
                <a:ea typeface="+mn-ea"/>
                <a:cs typeface="Arial" panose="020B0604020202020204" pitchFamily="34" charset="0"/>
              </a:rPr>
              <a:t/>
            </a:r>
            <a:br>
              <a:rPr lang="en-CA" sz="2000" dirty="0">
                <a:solidFill>
                  <a:prstClr val="black"/>
                </a:solidFill>
                <a:latin typeface="Arial" panose="020B0604020202020204" pitchFamily="34" charset="0"/>
                <a:ea typeface="+mn-ea"/>
                <a:cs typeface="Arial" panose="020B0604020202020204" pitchFamily="34" charset="0"/>
              </a:rPr>
            </a:br>
            <a:r>
              <a:rPr lang="en-CA" sz="2000" dirty="0" smtClean="0">
                <a:solidFill>
                  <a:prstClr val="black"/>
                </a:solidFill>
                <a:latin typeface="Arial" panose="020B0604020202020204" pitchFamily="34" charset="0"/>
                <a:ea typeface="+mn-ea"/>
                <a:cs typeface="Arial" panose="020B0604020202020204" pitchFamily="34" charset="0"/>
              </a:rPr>
              <a:t>10. Before </a:t>
            </a:r>
            <a:r>
              <a:rPr lang="en-CA" sz="2000" dirty="0">
                <a:solidFill>
                  <a:prstClr val="black"/>
                </a:solidFill>
                <a:latin typeface="Arial" panose="020B0604020202020204" pitchFamily="34" charset="0"/>
                <a:ea typeface="+mn-ea"/>
                <a:cs typeface="Arial" panose="020B0604020202020204" pitchFamily="34" charset="0"/>
              </a:rPr>
              <a:t>giving your written comments to the author, </a:t>
            </a:r>
            <a:r>
              <a:rPr lang="en-CA" sz="2000" b="1" dirty="0">
                <a:solidFill>
                  <a:prstClr val="black"/>
                </a:solidFill>
                <a:latin typeface="Arial" panose="020B0604020202020204" pitchFamily="34" charset="0"/>
                <a:ea typeface="+mn-ea"/>
                <a:cs typeface="Arial" panose="020B0604020202020204" pitchFamily="34" charset="0"/>
              </a:rPr>
              <a:t>reread your comments to make sure they are clear and make sense</a:t>
            </a:r>
            <a:r>
              <a:rPr lang="en-CA" sz="2000" dirty="0">
                <a:solidFill>
                  <a:prstClr val="black"/>
                </a:solidFill>
                <a:latin typeface="Arial" panose="020B0604020202020204" pitchFamily="34" charset="0"/>
                <a:ea typeface="+mn-ea"/>
                <a:cs typeface="Arial" panose="020B0604020202020204" pitchFamily="34" charset="0"/>
              </a:rPr>
              <a:t>.</a:t>
            </a:r>
            <a:br>
              <a:rPr lang="en-CA" sz="2000" dirty="0">
                <a:solidFill>
                  <a:prstClr val="black"/>
                </a:solidFill>
                <a:latin typeface="Arial" panose="020B0604020202020204" pitchFamily="34" charset="0"/>
                <a:ea typeface="+mn-ea"/>
                <a:cs typeface="Arial" panose="020B0604020202020204" pitchFamily="34" charset="0"/>
              </a:rPr>
            </a:br>
            <a:endParaRPr lang="en-CA" sz="20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1473199"/>
          </a:xfrm>
          <a:prstGeom prst="rect">
            <a:avLst/>
          </a:prstGeom>
        </p:spPr>
      </p:pic>
    </p:spTree>
    <p:extLst>
      <p:ext uri="{BB962C8B-B14F-4D97-AF65-F5344CB8AC3E}">
        <p14:creationId xmlns:p14="http://schemas.microsoft.com/office/powerpoint/2010/main" val="935969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1150" y="3827462"/>
            <a:ext cx="11569700" cy="2928937"/>
          </a:xfrm>
        </p:spPr>
        <p:txBody>
          <a:bodyPr>
            <a:noAutofit/>
          </a:bodyPr>
          <a:lstStyle/>
          <a:p>
            <a:pPr marL="0" marR="0" algn="l">
              <a:lnSpc>
                <a:spcPct val="125000"/>
              </a:lnSpc>
              <a:spcBef>
                <a:spcPts val="0"/>
              </a:spcBef>
              <a:spcAft>
                <a:spcPts val="600"/>
              </a:spcAft>
            </a:pPr>
            <a:r>
              <a:rPr lang="en-CA" sz="1600" b="1" kern="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CA" sz="2400" b="1" kern="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Troubleshooting Peer Review</a:t>
            </a:r>
            <a:br>
              <a:rPr lang="en-CA" sz="2400" b="1" kern="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br>
            <a:r>
              <a:rPr lang="en-CA" sz="2200" i="1" kern="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Does Peer Review </a:t>
            </a:r>
            <a:r>
              <a:rPr lang="en-CA" sz="2200" i="1" kern="1800" dirty="0">
                <a:solidFill>
                  <a:srgbClr val="000000"/>
                </a:solidFill>
                <a:latin typeface="Arial" panose="020B0604020202020204" pitchFamily="34" charset="0"/>
                <a:ea typeface="Times New Roman" panose="02020603050405020304" pitchFamily="18" charset="0"/>
                <a:cs typeface="Arial" panose="020B0604020202020204" pitchFamily="34" charset="0"/>
              </a:rPr>
              <a:t>take up too much class time</a:t>
            </a:r>
            <a:r>
              <a:rPr lang="en-CA" sz="2200" i="1" kern="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a:t>
            </a:r>
            <a:r>
              <a:rPr lang="en-CA" sz="2400" dirty="0">
                <a:latin typeface="Arial" panose="020B0604020202020204" pitchFamily="34" charset="0"/>
                <a:ea typeface="Calibri" panose="020F0502020204030204" pitchFamily="34" charset="0"/>
                <a:cs typeface="Arial" panose="020B0604020202020204" pitchFamily="34" charset="0"/>
              </a:rPr>
              <a:t/>
            </a:r>
            <a:br>
              <a:rPr lang="en-CA" sz="2400" dirty="0">
                <a:latin typeface="Arial" panose="020B0604020202020204" pitchFamily="34" charset="0"/>
                <a:ea typeface="Calibri" panose="020F0502020204030204" pitchFamily="34" charset="0"/>
                <a:cs typeface="Arial" panose="020B0604020202020204" pitchFamily="34" charset="0"/>
              </a:rPr>
            </a:br>
            <a:r>
              <a:rPr lang="en-CA" sz="19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If you give </a:t>
            </a:r>
            <a:r>
              <a:rPr lang="en-CA" sz="1900" dirty="0">
                <a:solidFill>
                  <a:srgbClr val="000000"/>
                </a:solidFill>
                <a:latin typeface="Arial" panose="020B0604020202020204" pitchFamily="34" charset="0"/>
                <a:ea typeface="Times New Roman" panose="02020603050405020304" pitchFamily="18" charset="0"/>
                <a:cs typeface="Arial" panose="020B0604020202020204" pitchFamily="34" charset="0"/>
              </a:rPr>
              <a:t>a disciplinary writing assignment (a </a:t>
            </a:r>
            <a:r>
              <a:rPr lang="en-CA" sz="19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document </a:t>
            </a:r>
            <a:r>
              <a:rPr lang="en-CA" sz="1900" dirty="0">
                <a:solidFill>
                  <a:srgbClr val="000000"/>
                </a:solidFill>
                <a:latin typeface="Arial" panose="020B0604020202020204" pitchFamily="34" charset="0"/>
                <a:ea typeface="Times New Roman" panose="02020603050405020304" pitchFamily="18" charset="0"/>
                <a:cs typeface="Arial" panose="020B0604020202020204" pitchFamily="34" charset="0"/>
              </a:rPr>
              <a:t>that students work on over </a:t>
            </a:r>
            <a:r>
              <a:rPr lang="en-CA" sz="19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a long period </a:t>
            </a:r>
            <a:r>
              <a:rPr lang="en-CA" sz="1900" dirty="0">
                <a:solidFill>
                  <a:srgbClr val="000000"/>
                </a:solidFill>
                <a:latin typeface="Arial" panose="020B0604020202020204" pitchFamily="34" charset="0"/>
                <a:ea typeface="Times New Roman" panose="02020603050405020304" pitchFamily="18" charset="0"/>
                <a:cs typeface="Arial" panose="020B0604020202020204" pitchFamily="34" charset="0"/>
              </a:rPr>
              <a:t>and revise before </a:t>
            </a:r>
            <a:r>
              <a:rPr lang="en-CA" sz="19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submission), </a:t>
            </a:r>
            <a:r>
              <a:rPr lang="en-CA" sz="1900" dirty="0">
                <a:solidFill>
                  <a:srgbClr val="000000"/>
                </a:solidFill>
                <a:latin typeface="Arial" panose="020B0604020202020204" pitchFamily="34" charset="0"/>
                <a:ea typeface="Times New Roman" panose="02020603050405020304" pitchFamily="18" charset="0"/>
                <a:cs typeface="Arial" panose="020B0604020202020204" pitchFamily="34" charset="0"/>
              </a:rPr>
              <a:t>then peer review is an excellent way to assure that students </a:t>
            </a:r>
            <a:r>
              <a:rPr lang="en-CA" sz="19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revise. </a:t>
            </a:r>
            <a:r>
              <a:rPr lang="en-CA" sz="19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CA" sz="19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									</a:t>
            </a:r>
            <a:br>
              <a:rPr lang="en-CA" sz="19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br>
            <a:r>
              <a:rPr lang="en-CA" sz="19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One </a:t>
            </a:r>
            <a:r>
              <a:rPr lang="en-CA" sz="1900" dirty="0">
                <a:solidFill>
                  <a:srgbClr val="000000"/>
                </a:solidFill>
                <a:latin typeface="Arial" panose="020B0604020202020204" pitchFamily="34" charset="0"/>
                <a:ea typeface="Times New Roman" panose="02020603050405020304" pitchFamily="18" charset="0"/>
                <a:cs typeface="Arial" panose="020B0604020202020204" pitchFamily="34" charset="0"/>
              </a:rPr>
              <a:t>way to save class time is to require students to do their peer review as homework outside of class. They will appreciate having class time for peer review, but you can either require that they meet to read, comment on, and discuss each other's draft or that they exchange drafts at the end of one class and return drafts and peer review sheets at the beginning of the next class.</a:t>
            </a:r>
            <a:r>
              <a:rPr lang="en-CA" sz="1900" dirty="0">
                <a:latin typeface="Arial" panose="020B0604020202020204" pitchFamily="34" charset="0"/>
                <a:ea typeface="Calibri" panose="020F0502020204030204" pitchFamily="34" charset="0"/>
                <a:cs typeface="Arial" panose="020B0604020202020204" pitchFamily="34" charset="0"/>
              </a:rPr>
              <a:t/>
            </a:r>
            <a:br>
              <a:rPr lang="en-CA" sz="1900" dirty="0">
                <a:latin typeface="Arial" panose="020B0604020202020204" pitchFamily="34" charset="0"/>
                <a:ea typeface="Calibri" panose="020F0502020204030204" pitchFamily="34" charset="0"/>
                <a:cs typeface="Arial" panose="020B0604020202020204" pitchFamily="34" charset="0"/>
              </a:rPr>
            </a:br>
            <a:r>
              <a:rPr lang="en-CA" sz="1900" dirty="0" smtClean="0">
                <a:latin typeface="Arial" panose="020B0604020202020204" pitchFamily="34" charset="0"/>
                <a:ea typeface="Calibri" panose="020F0502020204030204" pitchFamily="34" charset="0"/>
                <a:cs typeface="Arial" panose="020B0604020202020204" pitchFamily="34" charset="0"/>
              </a:rPr>
              <a:t/>
            </a:r>
            <a:br>
              <a:rPr lang="en-CA" sz="1900" dirty="0" smtClean="0">
                <a:latin typeface="Arial" panose="020B0604020202020204" pitchFamily="34" charset="0"/>
                <a:ea typeface="Calibri" panose="020F0502020204030204" pitchFamily="34" charset="0"/>
                <a:cs typeface="Arial" panose="020B0604020202020204" pitchFamily="34" charset="0"/>
              </a:rPr>
            </a:br>
            <a:r>
              <a:rPr lang="en-CA" sz="19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If </a:t>
            </a:r>
            <a:r>
              <a:rPr lang="en-CA" sz="1900" dirty="0">
                <a:solidFill>
                  <a:srgbClr val="000000"/>
                </a:solidFill>
                <a:latin typeface="Arial" panose="020B0604020202020204" pitchFamily="34" charset="0"/>
                <a:ea typeface="Times New Roman" panose="02020603050405020304" pitchFamily="18" charset="0"/>
                <a:cs typeface="Arial" panose="020B0604020202020204" pitchFamily="34" charset="0"/>
              </a:rPr>
              <a:t>you decide to require out-of-class peer review, you might want students to contact each other and exchange drafts through e-mail or on Blackboard – set it up for a Peer Review. If so, consider </a:t>
            </a:r>
            <a:r>
              <a:rPr lang="en-CA" sz="19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setting up information on Blackboard on proper email/online etiquette and how to properly submit large text files online.</a:t>
            </a:r>
            <a:endParaRPr lang="en-CA" sz="19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1473199"/>
          </a:xfrm>
          <a:prstGeom prst="rect">
            <a:avLst/>
          </a:prstGeom>
        </p:spPr>
      </p:pic>
    </p:spTree>
    <p:extLst>
      <p:ext uri="{BB962C8B-B14F-4D97-AF65-F5344CB8AC3E}">
        <p14:creationId xmlns:p14="http://schemas.microsoft.com/office/powerpoint/2010/main" val="936540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5130801"/>
            <a:ext cx="11734800" cy="1320800"/>
          </a:xfrm>
        </p:spPr>
        <p:txBody>
          <a:bodyPr>
            <a:normAutofit fontScale="90000"/>
          </a:bodyPr>
          <a:lstStyle/>
          <a:p>
            <a:pPr algn="l"/>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	</a:t>
            </a:r>
            <a:r>
              <a:rPr lang="en-US" sz="2700" b="1" dirty="0" smtClean="0">
                <a:latin typeface="Arial" panose="020B0604020202020204" pitchFamily="34" charset="0"/>
                <a:cs typeface="Arial" panose="020B0604020202020204" pitchFamily="34" charset="0"/>
              </a:rPr>
              <a:t>Helpful Resources</a:t>
            </a:r>
            <a:r>
              <a:rPr lang="en-US" sz="2700" dirty="0" smtClean="0">
                <a:latin typeface="Arial" panose="020B0604020202020204" pitchFamily="34" charset="0"/>
                <a:cs typeface="Arial" panose="020B0604020202020204" pitchFamily="34" charset="0"/>
              </a:rPr>
              <a:t/>
            </a:r>
            <a:br>
              <a:rPr lang="en-US" sz="2700" dirty="0" smtClean="0">
                <a:latin typeface="Arial" panose="020B0604020202020204" pitchFamily="34" charset="0"/>
                <a:cs typeface="Arial" panose="020B0604020202020204" pitchFamily="34" charset="0"/>
              </a:rPr>
            </a:br>
            <a:r>
              <a:rPr lang="en-US" sz="2700" dirty="0">
                <a:latin typeface="Arial" panose="020B0604020202020204" pitchFamily="34" charset="0"/>
                <a:cs typeface="Arial" panose="020B0604020202020204" pitchFamily="34" charset="0"/>
              </a:rPr>
              <a:t/>
            </a:r>
            <a:br>
              <a:rPr lang="en-US" sz="2700" dirty="0">
                <a:latin typeface="Arial" panose="020B0604020202020204" pitchFamily="34" charset="0"/>
                <a:cs typeface="Arial" panose="020B0604020202020204" pitchFamily="34" charset="0"/>
              </a:rPr>
            </a:br>
            <a:r>
              <a:rPr lang="en-US" sz="2400" b="1" dirty="0" smtClean="0">
                <a:latin typeface="Arial" panose="020B0604020202020204" pitchFamily="34" charset="0"/>
                <a:cs typeface="Arial" panose="020B0604020202020204" pitchFamily="34" charset="0"/>
              </a:rPr>
              <a:t>For instructors to provide to students- </a:t>
            </a:r>
            <a:br>
              <a:rPr lang="en-US" sz="2400" b="1" dirty="0" smtClean="0">
                <a:latin typeface="Arial" panose="020B0604020202020204" pitchFamily="34" charset="0"/>
                <a:cs typeface="Arial" panose="020B0604020202020204" pitchFamily="34" charset="0"/>
              </a:rPr>
            </a:br>
            <a:r>
              <a:rPr lang="en-US" sz="2200" i="1" dirty="0" smtClean="0">
                <a:latin typeface="Arial" panose="020B0604020202020204" pitchFamily="34" charset="0"/>
                <a:cs typeface="Arial" panose="020B0604020202020204" pitchFamily="34" charset="0"/>
              </a:rPr>
              <a:t/>
            </a:r>
            <a:br>
              <a:rPr lang="en-US" sz="2200" i="1" dirty="0" smtClean="0">
                <a:latin typeface="Arial" panose="020B0604020202020204" pitchFamily="34" charset="0"/>
                <a:cs typeface="Arial" panose="020B0604020202020204" pitchFamily="34" charset="0"/>
              </a:rPr>
            </a:br>
            <a:r>
              <a:rPr lang="en-US" sz="2200" dirty="0" smtClean="0">
                <a:latin typeface="Arial" panose="020B0604020202020204" pitchFamily="34" charset="0"/>
                <a:cs typeface="Arial" panose="020B0604020202020204" pitchFamily="34" charset="0"/>
              </a:rPr>
              <a:t>1. Step by Step </a:t>
            </a:r>
            <a:r>
              <a:rPr lang="en-US" sz="2200" dirty="0">
                <a:latin typeface="Arial" panose="020B0604020202020204" pitchFamily="34" charset="0"/>
                <a:cs typeface="Arial" panose="020B0604020202020204" pitchFamily="34" charset="0"/>
              </a:rPr>
              <a:t>I</a:t>
            </a:r>
            <a:r>
              <a:rPr lang="en-US" sz="2200" dirty="0" smtClean="0">
                <a:latin typeface="Arial" panose="020B0604020202020204" pitchFamily="34" charset="0"/>
                <a:cs typeface="Arial" panose="020B0604020202020204" pitchFamily="34" charset="0"/>
              </a:rPr>
              <a:t>nstructions for Peer Review (</a:t>
            </a:r>
            <a:r>
              <a:rPr lang="en-US" sz="2200" dirty="0" smtClean="0">
                <a:solidFill>
                  <a:srgbClr val="FF0000"/>
                </a:solidFill>
                <a:latin typeface="Arial" panose="020B0604020202020204" pitchFamily="34" charset="0"/>
                <a:cs typeface="Arial" panose="020B0604020202020204" pitchFamily="34" charset="0"/>
              </a:rPr>
              <a:t>see </a:t>
            </a:r>
            <a:r>
              <a:rPr lang="en-US" sz="2200" u="sng" dirty="0" smtClean="0">
                <a:latin typeface="Arial" panose="020B0604020202020204" pitchFamily="34" charset="0"/>
                <a:cs typeface="Arial" panose="020B0604020202020204" pitchFamily="34" charset="0"/>
              </a:rPr>
              <a:t>pdf.</a:t>
            </a:r>
            <a:r>
              <a:rPr lang="en-US" sz="2200" dirty="0" smtClean="0">
                <a:latin typeface="Arial" panose="020B0604020202020204" pitchFamily="34" charset="0"/>
                <a:cs typeface="Arial" panose="020B0604020202020204" pitchFamily="34" charset="0"/>
              </a:rPr>
              <a:t>)</a:t>
            </a:r>
            <a:r>
              <a:rPr lang="en-US" sz="2200" u="sng" dirty="0" smtClean="0">
                <a:latin typeface="Arial" panose="020B0604020202020204" pitchFamily="34" charset="0"/>
                <a:cs typeface="Arial" panose="020B0604020202020204" pitchFamily="34" charset="0"/>
              </a:rPr>
              <a:t/>
            </a:r>
            <a:br>
              <a:rPr lang="en-US" sz="2200" u="sng" dirty="0" smtClean="0">
                <a:latin typeface="Arial" panose="020B0604020202020204" pitchFamily="34" charset="0"/>
                <a:cs typeface="Arial" panose="020B0604020202020204" pitchFamily="34" charset="0"/>
              </a:rPr>
            </a:br>
            <a:r>
              <a:rPr lang="en-US" sz="2200" dirty="0" smtClean="0">
                <a:latin typeface="Arial" panose="020B0604020202020204" pitchFamily="34" charset="0"/>
                <a:cs typeface="Arial" panose="020B0604020202020204" pitchFamily="34" charset="0"/>
              </a:rPr>
              <a:t/>
            </a:r>
            <a:br>
              <a:rPr lang="en-US" sz="2200" dirty="0" smtClean="0">
                <a:latin typeface="Arial" panose="020B0604020202020204" pitchFamily="34" charset="0"/>
                <a:cs typeface="Arial" panose="020B0604020202020204" pitchFamily="34" charset="0"/>
              </a:rPr>
            </a:br>
            <a:r>
              <a:rPr lang="en-US" sz="2200" dirty="0" smtClean="0">
                <a:latin typeface="Arial" panose="020B0604020202020204" pitchFamily="34" charset="0"/>
                <a:cs typeface="Arial" panose="020B0604020202020204" pitchFamily="34" charset="0"/>
              </a:rPr>
              <a:t>2. Three Approaches / Useful Styles </a:t>
            </a:r>
            <a:r>
              <a:rPr lang="en-US" sz="2200" dirty="0">
                <a:latin typeface="Arial" panose="020B0604020202020204" pitchFamily="34" charset="0"/>
                <a:cs typeface="Arial" panose="020B0604020202020204" pitchFamily="34" charset="0"/>
              </a:rPr>
              <a:t>of Peer Review (</a:t>
            </a:r>
            <a:r>
              <a:rPr lang="en-US" sz="2200" dirty="0" smtClean="0">
                <a:solidFill>
                  <a:srgbClr val="FF0000"/>
                </a:solidFill>
                <a:latin typeface="Arial" panose="020B0604020202020204" pitchFamily="34" charset="0"/>
                <a:cs typeface="Arial" panose="020B0604020202020204" pitchFamily="34" charset="0"/>
              </a:rPr>
              <a:t>see </a:t>
            </a:r>
            <a:r>
              <a:rPr lang="en-US" sz="2200" u="sng" dirty="0" smtClean="0">
                <a:latin typeface="Arial" panose="020B0604020202020204" pitchFamily="34" charset="0"/>
                <a:cs typeface="Arial" panose="020B0604020202020204" pitchFamily="34" charset="0"/>
              </a:rPr>
              <a:t>pdf.</a:t>
            </a:r>
            <a:r>
              <a:rPr lang="en-US" sz="2200" dirty="0" smtClean="0">
                <a:latin typeface="Arial" panose="020B0604020202020204" pitchFamily="34" charset="0"/>
                <a:cs typeface="Arial" panose="020B0604020202020204" pitchFamily="34" charset="0"/>
              </a:rPr>
              <a:t>)</a:t>
            </a:r>
            <a:br>
              <a:rPr lang="en-US" sz="2200" dirty="0" smtClean="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
            </a:r>
            <a:br>
              <a:rPr lang="en-US" sz="2200" dirty="0">
                <a:latin typeface="Arial" panose="020B0604020202020204" pitchFamily="34" charset="0"/>
                <a:cs typeface="Arial" panose="020B0604020202020204" pitchFamily="34" charset="0"/>
              </a:rPr>
            </a:br>
            <a:r>
              <a:rPr lang="en-US" sz="2200" dirty="0" smtClean="0">
                <a:latin typeface="Arial" panose="020B0604020202020204" pitchFamily="34" charset="0"/>
                <a:cs typeface="Arial" panose="020B0604020202020204" pitchFamily="34" charset="0"/>
              </a:rPr>
              <a:t>3. Straub’s (*11 pp.) </a:t>
            </a:r>
            <a:r>
              <a:rPr lang="en-US" sz="2200" dirty="0">
                <a:latin typeface="Arial" panose="020B0604020202020204" pitchFamily="34" charset="0"/>
                <a:cs typeface="Arial" panose="020B0604020202020204" pitchFamily="34" charset="0"/>
              </a:rPr>
              <a:t>article for students on how to peer </a:t>
            </a:r>
            <a:r>
              <a:rPr lang="en-US" sz="2200" dirty="0" smtClean="0">
                <a:latin typeface="Arial" panose="020B0604020202020204" pitchFamily="34" charset="0"/>
                <a:cs typeface="Arial" panose="020B0604020202020204" pitchFamily="34" charset="0"/>
              </a:rPr>
              <a:t>edit: </a:t>
            </a:r>
            <a:r>
              <a:rPr lang="en-US" sz="2200" i="1" dirty="0" smtClean="0">
                <a:latin typeface="Arial" panose="020B0604020202020204" pitchFamily="34" charset="0"/>
                <a:cs typeface="Arial" panose="020B0604020202020204" pitchFamily="34" charset="0"/>
              </a:rPr>
              <a:t>“Responding </a:t>
            </a:r>
            <a:r>
              <a:rPr lang="en-US" sz="2200" i="1" dirty="0">
                <a:latin typeface="Arial" panose="020B0604020202020204" pitchFamily="34" charset="0"/>
                <a:cs typeface="Arial" panose="020B0604020202020204" pitchFamily="34" charset="0"/>
              </a:rPr>
              <a:t>– Really Responding – to Other Students’ </a:t>
            </a:r>
            <a:r>
              <a:rPr lang="en-US" sz="2200" i="1" dirty="0" smtClean="0">
                <a:latin typeface="Arial" panose="020B0604020202020204" pitchFamily="34" charset="0"/>
                <a:cs typeface="Arial" panose="020B0604020202020204" pitchFamily="34" charset="0"/>
              </a:rPr>
              <a:t>Writing”-2003</a:t>
            </a:r>
            <a:r>
              <a:rPr lang="en-US" sz="2200" i="1"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a:t>
            </a:r>
            <a:r>
              <a:rPr lang="en-US" sz="2200" dirty="0" smtClean="0">
                <a:solidFill>
                  <a:srgbClr val="FF0000"/>
                </a:solidFill>
                <a:latin typeface="Arial" panose="020B0604020202020204" pitchFamily="34" charset="0"/>
                <a:cs typeface="Arial" panose="020B0604020202020204" pitchFamily="34" charset="0"/>
              </a:rPr>
              <a:t>see </a:t>
            </a:r>
            <a:r>
              <a:rPr lang="en-US" sz="2200" u="sng" dirty="0" smtClean="0">
                <a:latin typeface="Arial" panose="020B0604020202020204" pitchFamily="34" charset="0"/>
                <a:cs typeface="Arial" panose="020B0604020202020204" pitchFamily="34" charset="0"/>
              </a:rPr>
              <a:t>pdf.</a:t>
            </a:r>
            <a:r>
              <a:rPr lang="en-US" sz="2200" dirty="0" smtClean="0">
                <a:latin typeface="Arial" panose="020B0604020202020204" pitchFamily="34" charset="0"/>
                <a:cs typeface="Arial" panose="020B0604020202020204" pitchFamily="34" charset="0"/>
              </a:rPr>
              <a:t>)</a:t>
            </a:r>
            <a:br>
              <a:rPr lang="en-US" sz="2200" dirty="0" smtClean="0">
                <a:latin typeface="Arial" panose="020B0604020202020204" pitchFamily="34" charset="0"/>
                <a:cs typeface="Arial" panose="020B0604020202020204" pitchFamily="34" charset="0"/>
              </a:rPr>
            </a:br>
            <a:r>
              <a:rPr lang="en-US" sz="2200" dirty="0" smtClean="0">
                <a:latin typeface="Arial" panose="020B0604020202020204" pitchFamily="34" charset="0"/>
                <a:cs typeface="Arial" panose="020B0604020202020204" pitchFamily="34" charset="0"/>
              </a:rPr>
              <a:t/>
            </a:r>
            <a:br>
              <a:rPr lang="en-US" sz="2200" dirty="0" smtClean="0">
                <a:latin typeface="Arial" panose="020B0604020202020204" pitchFamily="34" charset="0"/>
                <a:cs typeface="Arial" panose="020B0604020202020204" pitchFamily="34" charset="0"/>
              </a:rPr>
            </a:br>
            <a:r>
              <a:rPr lang="en-US" sz="2200" dirty="0" smtClean="0">
                <a:latin typeface="Arial" panose="020B0604020202020204" pitchFamily="34" charset="0"/>
                <a:cs typeface="Arial" panose="020B0604020202020204" pitchFamily="34" charset="0"/>
              </a:rPr>
              <a:t>4. Prezi (</a:t>
            </a:r>
            <a:r>
              <a:rPr lang="en-CA" sz="2200" dirty="0" smtClean="0">
                <a:latin typeface="Arial" panose="020B0604020202020204" pitchFamily="34" charset="0"/>
                <a:cs typeface="Arial" panose="020B0604020202020204" pitchFamily="34" charset="0"/>
              </a:rPr>
              <a:t>highlights) of Straub’s article - </a:t>
            </a:r>
            <a:r>
              <a:rPr lang="en-CA" sz="2200" dirty="0">
                <a:latin typeface="Arial" panose="020B0604020202020204" pitchFamily="34" charset="0"/>
                <a:cs typeface="Arial" panose="020B0604020202020204" pitchFamily="34" charset="0"/>
                <a:hlinkClick r:id="rId2"/>
              </a:rPr>
              <a:t>https://prezi.com/6djrgsbsjd4y/responding-really-responding/</a:t>
            </a:r>
            <a:r>
              <a:rPr lang="en-CA" sz="2200" dirty="0">
                <a:latin typeface="Arial" panose="020B0604020202020204" pitchFamily="34" charset="0"/>
                <a:cs typeface="Arial" panose="020B0604020202020204" pitchFamily="34" charset="0"/>
              </a:rPr>
              <a:t> </a:t>
            </a:r>
            <a:br>
              <a:rPr lang="en-CA" sz="2200" dirty="0">
                <a:latin typeface="Arial" panose="020B0604020202020204" pitchFamily="34" charset="0"/>
                <a:cs typeface="Arial" panose="020B0604020202020204" pitchFamily="34" charset="0"/>
              </a:rPr>
            </a:br>
            <a:r>
              <a:rPr lang="en-CA" sz="2200" dirty="0">
                <a:latin typeface="Arial" panose="020B0604020202020204" pitchFamily="34" charset="0"/>
                <a:cs typeface="Arial" panose="020B0604020202020204" pitchFamily="34" charset="0"/>
              </a:rPr>
              <a:t/>
            </a:r>
            <a:br>
              <a:rPr lang="en-CA" sz="2200" dirty="0">
                <a:latin typeface="Arial" panose="020B0604020202020204" pitchFamily="34" charset="0"/>
                <a:cs typeface="Arial" panose="020B0604020202020204" pitchFamily="34" charset="0"/>
              </a:rPr>
            </a:br>
            <a:r>
              <a:rPr lang="en-CA" sz="2200" dirty="0" smtClean="0">
                <a:latin typeface="Arial" panose="020B0604020202020204" pitchFamily="34" charset="0"/>
                <a:cs typeface="Arial" panose="020B0604020202020204" pitchFamily="34" charset="0"/>
              </a:rPr>
              <a:t>5. Colorado State University: </a:t>
            </a:r>
            <a:r>
              <a:rPr lang="en-CA" sz="2200" dirty="0" smtClean="0">
                <a:latin typeface="Arial" panose="020B0604020202020204" pitchFamily="34" charset="0"/>
                <a:cs typeface="Arial" panose="020B0604020202020204" pitchFamily="34" charset="0"/>
                <a:hlinkClick r:id="rId3"/>
              </a:rPr>
              <a:t>Overview</a:t>
            </a:r>
            <a:r>
              <a:rPr lang="en-CA" sz="2200" dirty="0">
                <a:latin typeface="Arial" panose="020B0604020202020204" pitchFamily="34" charset="0"/>
                <a:cs typeface="Arial" panose="020B0604020202020204" pitchFamily="34" charset="0"/>
                <a:hlinkClick r:id="rId3"/>
              </a:rPr>
              <a:t>: Using Student Peer Review</a:t>
            </a:r>
            <a:r>
              <a:rPr lang="en-CA" sz="2200" dirty="0">
                <a:latin typeface="Arial" panose="020B0604020202020204" pitchFamily="34" charset="0"/>
                <a:cs typeface="Arial" panose="020B0604020202020204" pitchFamily="34" charset="0"/>
              </a:rPr>
              <a:t> (</a:t>
            </a:r>
            <a:r>
              <a:rPr lang="en-CA" sz="2200" dirty="0">
                <a:latin typeface="Arial" panose="020B0604020202020204" pitchFamily="34" charset="0"/>
                <a:cs typeface="Arial" panose="020B0604020202020204" pitchFamily="34" charset="0"/>
                <a:hlinkClick r:id="rId4"/>
              </a:rPr>
              <a:t>more info</a:t>
            </a:r>
            <a:r>
              <a:rPr lang="en-CA" sz="2200" dirty="0">
                <a:latin typeface="Arial" panose="020B0604020202020204" pitchFamily="34" charset="0"/>
                <a:cs typeface="Arial" panose="020B0604020202020204" pitchFamily="34" charset="0"/>
              </a:rPr>
              <a:t>) </a:t>
            </a:r>
            <a:br>
              <a:rPr lang="en-CA" sz="2200" dirty="0">
                <a:latin typeface="Arial" panose="020B0604020202020204" pitchFamily="34" charset="0"/>
                <a:cs typeface="Arial" panose="020B0604020202020204" pitchFamily="34" charset="0"/>
              </a:rPr>
            </a:br>
            <a:endParaRPr lang="en-CA" sz="2200" i="1"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12192000" cy="1473199"/>
          </a:xfrm>
          <a:prstGeom prst="rect">
            <a:avLst/>
          </a:prstGeom>
        </p:spPr>
      </p:pic>
    </p:spTree>
    <p:extLst>
      <p:ext uri="{BB962C8B-B14F-4D97-AF65-F5344CB8AC3E}">
        <p14:creationId xmlns:p14="http://schemas.microsoft.com/office/powerpoint/2010/main" val="1046172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49300" y="3705225"/>
            <a:ext cx="10515600" cy="1325563"/>
          </a:xfrm>
        </p:spPr>
        <p:txBody>
          <a:bodyPr>
            <a:noAutofit/>
          </a:bodyPr>
          <a:lstStyle/>
          <a:p>
            <a:r>
              <a:rPr lang="en-US" sz="2000" dirty="0" smtClean="0">
                <a:latin typeface="Arial" panose="020B0604020202020204" pitchFamily="34" charset="0"/>
                <a:cs typeface="Arial" panose="020B0604020202020204" pitchFamily="34" charset="0"/>
              </a:rPr>
              <a:t>6. Peer Review template activity forms, sample feedback forms, peer and feedback groups,  and science based reviews :	</a:t>
            </a:r>
            <a:br>
              <a:rPr lang="en-US" sz="2000" dirty="0" smtClean="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
            </a:r>
            <a:br>
              <a:rPr lang="en-US" sz="2000" dirty="0" smtClean="0">
                <a:latin typeface="Arial" panose="020B0604020202020204" pitchFamily="34" charset="0"/>
                <a:cs typeface="Arial" panose="020B0604020202020204" pitchFamily="34" charset="0"/>
              </a:rPr>
            </a:br>
            <a:r>
              <a:rPr lang="en-CA" sz="2000" dirty="0" smtClean="0">
                <a:latin typeface="Arial" panose="020B0604020202020204" pitchFamily="34" charset="0"/>
                <a:cs typeface="Arial" panose="020B0604020202020204" pitchFamily="34" charset="0"/>
                <a:hlinkClick r:id="rId2"/>
              </a:rPr>
              <a:t>http</a:t>
            </a:r>
            <a:r>
              <a:rPr lang="en-CA" sz="2000" dirty="0">
                <a:latin typeface="Arial" panose="020B0604020202020204" pitchFamily="34" charset="0"/>
                <a:cs typeface="Arial" panose="020B0604020202020204" pitchFamily="34" charset="0"/>
                <a:hlinkClick r:id="rId2"/>
              </a:rPr>
              <a:t>://</a:t>
            </a:r>
            <a:r>
              <a:rPr lang="en-CA" sz="2000" dirty="0" smtClean="0">
                <a:latin typeface="Arial" panose="020B0604020202020204" pitchFamily="34" charset="0"/>
                <a:cs typeface="Arial" panose="020B0604020202020204" pitchFamily="34" charset="0"/>
                <a:hlinkClick r:id="rId2"/>
              </a:rPr>
              <a:t>manoa.hawaii.edu/mwp/faculty/teaching-tips/syllabus-design/writing-activities/peer-review</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CA" sz="2000" dirty="0" smtClean="0">
                <a:latin typeface="Arial" panose="020B0604020202020204" pitchFamily="34" charset="0"/>
                <a:cs typeface="Arial" panose="020B0604020202020204" pitchFamily="34" charset="0"/>
                <a:hlinkClick r:id="rId3"/>
              </a:rPr>
              <a:t>http</a:t>
            </a:r>
            <a:r>
              <a:rPr lang="en-CA" sz="2000" dirty="0">
                <a:latin typeface="Arial" panose="020B0604020202020204" pitchFamily="34" charset="0"/>
                <a:cs typeface="Arial" panose="020B0604020202020204" pitchFamily="34" charset="0"/>
                <a:hlinkClick r:id="rId3"/>
              </a:rPr>
              <a:t>://</a:t>
            </a:r>
            <a:r>
              <a:rPr lang="en-CA" sz="2000" dirty="0" smtClean="0">
                <a:latin typeface="Arial" panose="020B0604020202020204" pitchFamily="34" charset="0"/>
                <a:cs typeface="Arial" panose="020B0604020202020204" pitchFamily="34" charset="0"/>
                <a:hlinkClick r:id="rId3"/>
              </a:rPr>
              <a:t>manoa.hawaii.edu/mwp/faculty/teaching-support/writing-activities/peer-groups</a:t>
            </a:r>
            <a:r>
              <a:rPr lang="en-CA" sz="2000" dirty="0">
                <a:latin typeface="Arial" panose="020B0604020202020204" pitchFamily="34" charset="0"/>
                <a:cs typeface="Arial" panose="020B0604020202020204" pitchFamily="34" charset="0"/>
              </a:rPr>
              <a:t/>
            </a:r>
            <a:br>
              <a:rPr lang="en-CA" sz="2000" dirty="0">
                <a:latin typeface="Arial" panose="020B0604020202020204" pitchFamily="34" charset="0"/>
                <a:cs typeface="Arial" panose="020B0604020202020204" pitchFamily="34" charset="0"/>
              </a:rPr>
            </a:br>
            <a:r>
              <a:rPr lang="en-CA" sz="2000" dirty="0" smtClean="0">
                <a:latin typeface="Arial" panose="020B0604020202020204" pitchFamily="34" charset="0"/>
                <a:cs typeface="Arial" panose="020B0604020202020204" pitchFamily="34" charset="0"/>
              </a:rPr>
              <a:t/>
            </a:r>
            <a:br>
              <a:rPr lang="en-CA" sz="2000" dirty="0" smtClean="0">
                <a:latin typeface="Arial" panose="020B0604020202020204" pitchFamily="34" charset="0"/>
                <a:cs typeface="Arial" panose="020B0604020202020204" pitchFamily="34" charset="0"/>
              </a:rPr>
            </a:br>
            <a:r>
              <a:rPr lang="en-CA" sz="2000" dirty="0" smtClean="0">
                <a:latin typeface="Arial" panose="020B0604020202020204" pitchFamily="34" charset="0"/>
                <a:cs typeface="Arial" panose="020B0604020202020204" pitchFamily="34" charset="0"/>
              </a:rPr>
              <a:t>7. University </a:t>
            </a:r>
            <a:r>
              <a:rPr lang="en-CA" sz="2000" dirty="0">
                <a:latin typeface="Arial" panose="020B0604020202020204" pitchFamily="34" charset="0"/>
                <a:cs typeface="Arial" panose="020B0604020202020204" pitchFamily="34" charset="0"/>
              </a:rPr>
              <a:t>of Richmond's Writing </a:t>
            </a:r>
            <a:r>
              <a:rPr lang="en-CA" sz="2000" dirty="0" smtClean="0">
                <a:latin typeface="Arial" panose="020B0604020202020204" pitchFamily="34" charset="0"/>
                <a:cs typeface="Arial" panose="020B0604020202020204" pitchFamily="34" charset="0"/>
              </a:rPr>
              <a:t>Center’s</a:t>
            </a:r>
            <a:r>
              <a:rPr lang="en-CA" sz="2000" dirty="0" smtClean="0">
                <a:latin typeface="Arial" panose="020B0604020202020204" pitchFamily="34" charset="0"/>
                <a:cs typeface="Arial" panose="020B0604020202020204" pitchFamily="34" charset="0"/>
                <a:hlinkClick r:id="rId4"/>
              </a:rPr>
              <a:t> Peer </a:t>
            </a:r>
            <a:r>
              <a:rPr lang="en-CA" sz="2000" dirty="0">
                <a:latin typeface="Arial" panose="020B0604020202020204" pitchFamily="34" charset="0"/>
                <a:cs typeface="Arial" panose="020B0604020202020204" pitchFamily="34" charset="0"/>
                <a:hlinkClick r:id="rId4"/>
              </a:rPr>
              <a:t>Editing </a:t>
            </a:r>
            <a:r>
              <a:rPr lang="en-CA" sz="2000" dirty="0" smtClean="0">
                <a:latin typeface="Arial" panose="020B0604020202020204" pitchFamily="34" charset="0"/>
                <a:cs typeface="Arial" panose="020B0604020202020204" pitchFamily="34" charset="0"/>
                <a:hlinkClick r:id="rId4"/>
              </a:rPr>
              <a:t>Guide</a:t>
            </a:r>
            <a:r>
              <a:rPr lang="en-CA" sz="2000" dirty="0" smtClean="0">
                <a:latin typeface="Arial" panose="020B0604020202020204" pitchFamily="34" charset="0"/>
                <a:cs typeface="Arial" panose="020B0604020202020204" pitchFamily="34" charset="0"/>
              </a:rPr>
              <a:t>. </a:t>
            </a:r>
            <a:r>
              <a:rPr lang="en-CA" sz="2000" dirty="0">
                <a:latin typeface="Arial" panose="020B0604020202020204" pitchFamily="34" charset="0"/>
                <a:cs typeface="Arial" panose="020B0604020202020204" pitchFamily="34" charset="0"/>
              </a:rPr>
              <a:t>This guide offers help for students in knowing what to look for when </a:t>
            </a:r>
            <a:r>
              <a:rPr lang="en-CA" sz="2000" b="1" dirty="0">
                <a:latin typeface="Arial" panose="020B0604020202020204" pitchFamily="34" charset="0"/>
                <a:cs typeface="Arial" panose="020B0604020202020204" pitchFamily="34" charset="0"/>
              </a:rPr>
              <a:t>r</a:t>
            </a:r>
            <a:r>
              <a:rPr lang="en-CA" sz="2000" dirty="0">
                <a:latin typeface="Arial" panose="020B0604020202020204" pitchFamily="34" charset="0"/>
                <a:cs typeface="Arial" panose="020B0604020202020204" pitchFamily="34" charset="0"/>
              </a:rPr>
              <a:t>eviewing a peer's paper. </a:t>
            </a:r>
            <a:br>
              <a:rPr lang="en-CA"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8. The </a:t>
            </a:r>
            <a:r>
              <a:rPr lang="en-US" sz="2000" dirty="0">
                <a:latin typeface="Arial" panose="020B0604020202020204" pitchFamily="34" charset="0"/>
                <a:cs typeface="Arial" panose="020B0604020202020204" pitchFamily="34" charset="0"/>
              </a:rPr>
              <a:t>Writing Center at UNC-Chapel Hill- Writing Center resources: </a:t>
            </a:r>
            <a:r>
              <a:rPr lang="en-US" sz="2000" dirty="0" smtClean="0">
                <a:latin typeface="Arial" panose="020B0604020202020204" pitchFamily="34" charset="0"/>
                <a:cs typeface="Arial" panose="020B0604020202020204" pitchFamily="34" charset="0"/>
              </a:rPr>
              <a:t/>
            </a:r>
            <a:br>
              <a:rPr lang="en-US" sz="2000" dirty="0" smtClean="0">
                <a:latin typeface="Arial" panose="020B0604020202020204" pitchFamily="34" charset="0"/>
                <a:cs typeface="Arial" panose="020B0604020202020204" pitchFamily="34" charset="0"/>
              </a:rPr>
            </a:br>
            <a:r>
              <a:rPr lang="en-CA" sz="2000" dirty="0">
                <a:latin typeface="Arial" panose="020B0604020202020204" pitchFamily="34" charset="0"/>
                <a:cs typeface="Arial" panose="020B0604020202020204" pitchFamily="34" charset="0"/>
              </a:rPr>
              <a:t/>
            </a:r>
            <a:br>
              <a:rPr lang="en-CA" sz="2000" dirty="0">
                <a:latin typeface="Arial" panose="020B0604020202020204" pitchFamily="34" charset="0"/>
                <a:cs typeface="Arial" panose="020B0604020202020204" pitchFamily="34" charset="0"/>
              </a:rPr>
            </a:br>
            <a:r>
              <a:rPr lang="en-CA" sz="2000" dirty="0">
                <a:latin typeface="Arial" panose="020B0604020202020204" pitchFamily="34" charset="0"/>
                <a:cs typeface="Arial" panose="020B0604020202020204" pitchFamily="34" charset="0"/>
                <a:hlinkClick r:id="rId5"/>
              </a:rPr>
              <a:t>http://writingcenter.unc.edu/handouts/writing-groups/reacting-to-other-peoples-responses-to-your-writing</a:t>
            </a:r>
            <a:r>
              <a:rPr lang="en-CA" sz="2000" dirty="0" smtClean="0">
                <a:latin typeface="Arial" panose="020B0604020202020204" pitchFamily="34" charset="0"/>
                <a:cs typeface="Arial" panose="020B0604020202020204" pitchFamily="34" charset="0"/>
                <a:hlinkClick r:id="rId5"/>
              </a:rPr>
              <a:t>/</a:t>
            </a:r>
            <a:r>
              <a:rPr lang="en-CA" sz="2000" dirty="0">
                <a:latin typeface="Arial" panose="020B0604020202020204" pitchFamily="34" charset="0"/>
                <a:cs typeface="Arial" panose="020B0604020202020204" pitchFamily="34" charset="0"/>
              </a:rPr>
              <a:t/>
            </a:r>
            <a:br>
              <a:rPr lang="en-CA" sz="2000" dirty="0">
                <a:latin typeface="Arial" panose="020B0604020202020204" pitchFamily="34" charset="0"/>
                <a:cs typeface="Arial" panose="020B0604020202020204" pitchFamily="34" charset="0"/>
              </a:rPr>
            </a:br>
            <a:r>
              <a:rPr lang="en-CA" sz="2000" dirty="0">
                <a:latin typeface="Arial" panose="020B0604020202020204" pitchFamily="34" charset="0"/>
                <a:cs typeface="Arial" panose="020B0604020202020204" pitchFamily="34" charset="0"/>
                <a:hlinkClick r:id="rId6"/>
              </a:rPr>
              <a:t>http://writingcenter.unc.edu/handouts/writing-groups/responding-to-other-peoples-writing</a:t>
            </a:r>
            <a:r>
              <a:rPr lang="en-CA" sz="2000" dirty="0" smtClean="0">
                <a:latin typeface="Arial" panose="020B0604020202020204" pitchFamily="34" charset="0"/>
                <a:cs typeface="Arial" panose="020B0604020202020204" pitchFamily="34" charset="0"/>
                <a:hlinkClick r:id="rId6"/>
              </a:rPr>
              <a:t>/</a:t>
            </a:r>
            <a:r>
              <a:rPr lang="en-CA" sz="2000" dirty="0">
                <a:latin typeface="Arial" panose="020B0604020202020204" pitchFamily="34" charset="0"/>
                <a:cs typeface="Arial" panose="020B0604020202020204" pitchFamily="34" charset="0"/>
              </a:rPr>
              <a:t/>
            </a:r>
            <a:br>
              <a:rPr lang="en-CA" sz="2000" dirty="0">
                <a:latin typeface="Arial" panose="020B0604020202020204" pitchFamily="34" charset="0"/>
                <a:cs typeface="Arial" panose="020B0604020202020204" pitchFamily="34" charset="0"/>
              </a:rPr>
            </a:br>
            <a:r>
              <a:rPr lang="en-CA" sz="2000" dirty="0">
                <a:latin typeface="Arial" panose="020B0604020202020204" pitchFamily="34" charset="0"/>
                <a:cs typeface="Arial" panose="020B0604020202020204" pitchFamily="34" charset="0"/>
                <a:hlinkClick r:id="rId7"/>
              </a:rPr>
              <a:t>http://writingcenter.unc.edu/handouts/writing-groups/response-worksheet/</a:t>
            </a:r>
            <a:r>
              <a:rPr lang="en-CA" sz="2000" dirty="0">
                <a:latin typeface="Arial" panose="020B0604020202020204" pitchFamily="34" charset="0"/>
                <a:cs typeface="Arial" panose="020B0604020202020204" pitchFamily="34" charset="0"/>
              </a:rPr>
              <a:t/>
            </a:r>
            <a:br>
              <a:rPr lang="en-CA" sz="2000" dirty="0">
                <a:latin typeface="Arial" panose="020B0604020202020204" pitchFamily="34" charset="0"/>
                <a:cs typeface="Arial" panose="020B0604020202020204" pitchFamily="34" charset="0"/>
              </a:rPr>
            </a:br>
            <a:endParaRPr lang="en-CA" sz="2000" dirty="0">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0" y="0"/>
            <a:ext cx="12192000" cy="1473199"/>
          </a:xfrm>
          <a:prstGeom prst="rect">
            <a:avLst/>
          </a:prstGeom>
        </p:spPr>
      </p:pic>
    </p:spTree>
    <p:extLst>
      <p:ext uri="{BB962C8B-B14F-4D97-AF65-F5344CB8AC3E}">
        <p14:creationId xmlns:p14="http://schemas.microsoft.com/office/powerpoint/2010/main" val="3014721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5625" y="1446787"/>
            <a:ext cx="11636375" cy="6251575"/>
          </a:xfrm>
        </p:spPr>
        <p:txBody>
          <a:bodyPr>
            <a:noAutofit/>
          </a:bodyPr>
          <a:lstStyle/>
          <a:p>
            <a:pPr marL="0" indent="0" algn="ctr">
              <a:buNone/>
            </a:pPr>
            <a:r>
              <a:rPr lang="en-CA" sz="2000" b="1" dirty="0" smtClean="0"/>
              <a:t>	</a:t>
            </a:r>
          </a:p>
          <a:p>
            <a:pPr marL="0" indent="0" algn="ctr">
              <a:buNone/>
            </a:pPr>
            <a:r>
              <a:rPr lang="en-CA" sz="2400" b="1" dirty="0" smtClean="0">
                <a:latin typeface="Arial" panose="020B0604020202020204" pitchFamily="34" charset="0"/>
                <a:cs typeface="Arial" panose="020B0604020202020204" pitchFamily="34" charset="0"/>
              </a:rPr>
              <a:t>Peer Editing and Review involves four stages for students</a:t>
            </a:r>
          </a:p>
          <a:p>
            <a:pPr marL="0" indent="0">
              <a:buNone/>
            </a:pPr>
            <a:endParaRPr lang="en-CA" sz="2400" b="1" dirty="0" smtClean="0">
              <a:latin typeface="Arial" panose="020B0604020202020204" pitchFamily="34" charset="0"/>
              <a:cs typeface="Arial" panose="020B0604020202020204" pitchFamily="34" charset="0"/>
            </a:endParaRPr>
          </a:p>
          <a:p>
            <a:pPr marL="0" indent="0">
              <a:buNone/>
            </a:pPr>
            <a:r>
              <a:rPr lang="en-CA" sz="2400" dirty="0" smtClean="0">
                <a:latin typeface="Arial" panose="020B0604020202020204" pitchFamily="34" charset="0"/>
                <a:cs typeface="Arial" panose="020B0604020202020204" pitchFamily="34" charset="0"/>
              </a:rPr>
              <a:t>Step 1. Writing on a topic – creating a text</a:t>
            </a:r>
          </a:p>
          <a:p>
            <a:pPr marL="0" indent="0">
              <a:buNone/>
            </a:pPr>
            <a:r>
              <a:rPr lang="en-CA" sz="2400" dirty="0" smtClean="0">
                <a:latin typeface="Arial" panose="020B0604020202020204" pitchFamily="34" charset="0"/>
                <a:cs typeface="Arial" panose="020B0604020202020204" pitchFamily="34" charset="0"/>
              </a:rPr>
              <a:t>Step 2. Instruction on how to evaluate a text</a:t>
            </a:r>
          </a:p>
          <a:p>
            <a:pPr marL="0" indent="0">
              <a:buNone/>
            </a:pPr>
            <a:r>
              <a:rPr lang="en-CA" sz="2400" dirty="0" smtClean="0">
                <a:latin typeface="Arial" panose="020B0604020202020204" pitchFamily="34" charset="0"/>
                <a:cs typeface="Arial" panose="020B0604020202020204" pitchFamily="34" charset="0"/>
              </a:rPr>
              <a:t>Step 3. Peer review</a:t>
            </a:r>
            <a:r>
              <a:rPr lang="en-CA" sz="2400" dirty="0">
                <a:latin typeface="Arial" panose="020B0604020202020204" pitchFamily="34" charset="0"/>
                <a:cs typeface="Arial" panose="020B0604020202020204" pitchFamily="34" charset="0"/>
              </a:rPr>
              <a:t> </a:t>
            </a:r>
            <a:r>
              <a:rPr lang="en-CA" sz="2400" dirty="0" smtClean="0">
                <a:latin typeface="Arial" panose="020B0604020202020204" pitchFamily="34" charset="0"/>
                <a:cs typeface="Arial" panose="020B0604020202020204" pitchFamily="34" charset="0"/>
              </a:rPr>
              <a:t>of the text</a:t>
            </a:r>
          </a:p>
          <a:p>
            <a:pPr marL="0" indent="0">
              <a:buNone/>
            </a:pPr>
            <a:r>
              <a:rPr lang="en-CA" sz="2400" dirty="0" smtClean="0">
                <a:latin typeface="Arial" panose="020B0604020202020204" pitchFamily="34" charset="0"/>
                <a:cs typeface="Arial" panose="020B0604020202020204" pitchFamily="34" charset="0"/>
              </a:rPr>
              <a:t>Step 4. Self-review of the text</a:t>
            </a:r>
          </a:p>
          <a:p>
            <a:pPr marL="0" indent="0">
              <a:buNone/>
            </a:pPr>
            <a:endParaRPr lang="en-CA" sz="2400" dirty="0" smtClean="0">
              <a:latin typeface="Arial" panose="020B0604020202020204" pitchFamily="34" charset="0"/>
              <a:cs typeface="Arial" panose="020B0604020202020204" pitchFamily="34" charset="0"/>
            </a:endParaRPr>
          </a:p>
          <a:p>
            <a:pPr marL="0" indent="0">
              <a:buNone/>
            </a:pPr>
            <a:r>
              <a:rPr lang="en-CA" sz="2400" dirty="0" smtClean="0">
                <a:latin typeface="Arial" panose="020B0604020202020204" pitchFamily="34" charset="0"/>
                <a:cs typeface="Arial" panose="020B0604020202020204" pitchFamily="34" charset="0"/>
              </a:rPr>
              <a:t>The basic peer review format is to have students review the written work of other students and make suggestions for improvement; it is important to include steps on proper evaluation (Step 2) and self-reflection (Step 4). Peer review may be conducted in class and/or outside of class, and may be completed with pen-and-paper or online</a:t>
            </a:r>
            <a:r>
              <a:rPr lang="en-CA" sz="2400" dirty="0">
                <a:latin typeface="Arial" panose="020B0604020202020204" pitchFamily="34" charset="0"/>
                <a:cs typeface="Arial" panose="020B0604020202020204" pitchFamily="34" charset="0"/>
              </a:rPr>
              <a:t> </a:t>
            </a:r>
            <a:r>
              <a:rPr lang="en-CA" sz="2400" dirty="0" smtClean="0">
                <a:latin typeface="Arial" panose="020B0604020202020204" pitchFamily="34" charset="0"/>
                <a:cs typeface="Arial" panose="020B0604020202020204" pitchFamily="34" charset="0"/>
              </a:rPr>
              <a:t>(ex. Blackboard). </a:t>
            </a:r>
          </a:p>
          <a:p>
            <a:endParaRPr lang="en-US" sz="2000" dirty="0"/>
          </a:p>
          <a:p>
            <a:pPr marL="0" indent="0">
              <a:buNone/>
            </a:pPr>
            <a:endParaRPr lang="en-CA" sz="2000" dirty="0" smtClean="0"/>
          </a:p>
          <a:p>
            <a:pPr marL="0" indent="0">
              <a:buNone/>
            </a:pPr>
            <a:r>
              <a:rPr lang="en-CA" sz="1400" dirty="0" smtClean="0"/>
              <a:t/>
            </a:r>
            <a:br>
              <a:rPr lang="en-CA" sz="1400" dirty="0" smtClean="0"/>
            </a:br>
            <a:endParaRPr lang="en-CA" sz="1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1548387"/>
          </a:xfrm>
          <a:prstGeom prst="rect">
            <a:avLst/>
          </a:prstGeom>
        </p:spPr>
      </p:pic>
    </p:spTree>
    <p:extLst>
      <p:ext uri="{BB962C8B-B14F-4D97-AF65-F5344CB8AC3E}">
        <p14:creationId xmlns:p14="http://schemas.microsoft.com/office/powerpoint/2010/main" val="1777911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1100" y="4221163"/>
            <a:ext cx="9144000" cy="2387600"/>
          </a:xfrm>
        </p:spPr>
        <p:txBody>
          <a:bodyPr>
            <a:normAutofit/>
          </a:bodyPr>
          <a:lstStyle/>
          <a:p>
            <a:pPr algn="l"/>
            <a:r>
              <a:rPr lang="en-CA" sz="1300" b="1" dirty="0"/>
              <a:t/>
            </a:r>
            <a:br>
              <a:rPr lang="en-CA" sz="1300" b="1" dirty="0"/>
            </a:br>
            <a:r>
              <a:rPr lang="en-CA" sz="1300" b="1" dirty="0" smtClean="0"/>
              <a:t/>
            </a:r>
            <a:br>
              <a:rPr lang="en-CA" sz="1300" b="1" dirty="0" smtClean="0"/>
            </a:br>
            <a:endParaRPr lang="en-CA" sz="27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1548387"/>
          </a:xfrm>
          <a:prstGeom prst="rect">
            <a:avLst/>
          </a:prstGeom>
        </p:spPr>
      </p:pic>
      <p:sp>
        <p:nvSpPr>
          <p:cNvPr id="3" name="Rectangle 2"/>
          <p:cNvSpPr/>
          <p:nvPr/>
        </p:nvSpPr>
        <p:spPr>
          <a:xfrm>
            <a:off x="165100" y="1752422"/>
            <a:ext cx="11861800" cy="4462760"/>
          </a:xfrm>
          <a:prstGeom prst="rect">
            <a:avLst/>
          </a:prstGeom>
        </p:spPr>
        <p:txBody>
          <a:bodyPr wrap="square">
            <a:spAutoFit/>
          </a:bodyPr>
          <a:lstStyle/>
          <a:p>
            <a:r>
              <a:rPr lang="en-CA" sz="2400" b="1" dirty="0" smtClean="0">
                <a:latin typeface="Arial" panose="020B0604020202020204" pitchFamily="34" charset="0"/>
                <a:cs typeface="Arial" panose="020B0604020202020204" pitchFamily="34" charset="0"/>
              </a:rPr>
              <a:t>				Why Use Peer Review?</a:t>
            </a:r>
            <a:r>
              <a:rPr lang="en-CA" sz="2400" dirty="0" smtClean="0">
                <a:latin typeface="Arial" panose="020B0604020202020204" pitchFamily="34" charset="0"/>
                <a:cs typeface="Arial" panose="020B0604020202020204" pitchFamily="34" charset="0"/>
              </a:rPr>
              <a:t/>
            </a:r>
            <a:br>
              <a:rPr lang="en-CA" sz="2400" dirty="0" smtClean="0">
                <a:latin typeface="Arial" panose="020B0604020202020204" pitchFamily="34" charset="0"/>
                <a:cs typeface="Arial" panose="020B0604020202020204" pitchFamily="34" charset="0"/>
              </a:rPr>
            </a:br>
            <a:endParaRPr lang="en-CA" sz="2400" dirty="0" smtClean="0">
              <a:latin typeface="Arial" panose="020B0604020202020204" pitchFamily="34" charset="0"/>
              <a:cs typeface="Arial" panose="020B0604020202020204" pitchFamily="34" charset="0"/>
            </a:endParaRPr>
          </a:p>
          <a:p>
            <a:r>
              <a:rPr lang="en-CA" sz="2400" dirty="0" smtClean="0">
                <a:solidFill>
                  <a:srgbClr val="FF0000"/>
                </a:solidFill>
                <a:latin typeface="Arial" panose="020B0604020202020204" pitchFamily="34" charset="0"/>
                <a:cs typeface="Arial" panose="020B0604020202020204" pitchFamily="34" charset="0"/>
              </a:rPr>
              <a:t>Peer review provides benefits for both the instructor and the student. </a:t>
            </a:r>
          </a:p>
          <a:p>
            <a:endParaRPr lang="en-CA" sz="2000" b="1"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n-CA" sz="2400" b="1" dirty="0" smtClean="0">
                <a:latin typeface="Arial" panose="020B0604020202020204" pitchFamily="34" charset="0"/>
                <a:cs typeface="Arial" panose="020B0604020202020204" pitchFamily="34" charset="0"/>
              </a:rPr>
              <a:t>Instructor Benefit: Frequent writing assignments that do not increase the grading workload.</a:t>
            </a:r>
            <a:r>
              <a:rPr lang="en-CA" sz="2400" dirty="0" smtClean="0">
                <a:latin typeface="Arial" panose="020B0604020202020204" pitchFamily="34" charset="0"/>
                <a:cs typeface="Arial" panose="020B0604020202020204" pitchFamily="34" charset="0"/>
              </a:rPr>
              <a:t> Peer review enables frequent student writing in introductory-level courses without overloading the instructor with papers to grade.</a:t>
            </a:r>
          </a:p>
          <a:p>
            <a:pPr>
              <a:buFont typeface="Arial" panose="020B0604020202020204" pitchFamily="34" charset="0"/>
              <a:buChar char="•"/>
            </a:pPr>
            <a:endParaRPr lang="en-CA" sz="2400"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n-CA" sz="2400" b="1" dirty="0" smtClean="0">
                <a:latin typeface="Arial" panose="020B0604020202020204" pitchFamily="34" charset="0"/>
                <a:cs typeface="Arial" panose="020B0604020202020204" pitchFamily="34" charset="0"/>
              </a:rPr>
              <a:t>Student Benefit: Students develop key skills</a:t>
            </a:r>
            <a:r>
              <a:rPr lang="en-CA" sz="2400" dirty="0" smtClean="0">
                <a:latin typeface="Arial" panose="020B0604020202020204" pitchFamily="34" charset="0"/>
                <a:cs typeface="Arial" panose="020B0604020202020204" pitchFamily="34" charset="0"/>
              </a:rPr>
              <a:t> such as abstracting, developing arguments, describing, assessing, criticizing, analyzing, and reviewing. With the assignments, students encounter engaging ideas, ponder important issues, and develop critical thinking skills.</a:t>
            </a:r>
          </a:p>
        </p:txBody>
      </p:sp>
    </p:spTree>
    <p:extLst>
      <p:ext uri="{BB962C8B-B14F-4D97-AF65-F5344CB8AC3E}">
        <p14:creationId xmlns:p14="http://schemas.microsoft.com/office/powerpoint/2010/main" val="2894889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1548387"/>
          </a:xfrm>
          <a:prstGeom prst="rect">
            <a:avLst/>
          </a:prstGeom>
        </p:spPr>
      </p:pic>
      <p:sp>
        <p:nvSpPr>
          <p:cNvPr id="5" name="Rectangle 4"/>
          <p:cNvSpPr/>
          <p:nvPr/>
        </p:nvSpPr>
        <p:spPr>
          <a:xfrm>
            <a:off x="495300" y="1676043"/>
            <a:ext cx="11226800" cy="5755422"/>
          </a:xfrm>
          <a:prstGeom prst="rect">
            <a:avLst/>
          </a:prstGeom>
        </p:spPr>
        <p:txBody>
          <a:bodyPr wrap="square">
            <a:spAutoFit/>
          </a:bodyPr>
          <a:lstStyle/>
          <a:p>
            <a:pPr>
              <a:buFont typeface="Arial" panose="020B0604020202020204" pitchFamily="34" charset="0"/>
              <a:buChar char="•"/>
            </a:pPr>
            <a:r>
              <a:rPr lang="en-CA" sz="2400" b="1" dirty="0" smtClean="0">
                <a:latin typeface="Arial" panose="020B0604020202020204" pitchFamily="34" charset="0"/>
                <a:cs typeface="Arial" panose="020B0604020202020204" pitchFamily="34" charset="0"/>
              </a:rPr>
              <a:t>Instructor and Student Benefits: Student </a:t>
            </a:r>
            <a:r>
              <a:rPr lang="en-CA" sz="2400" b="1" dirty="0">
                <a:latin typeface="Arial" panose="020B0604020202020204" pitchFamily="34" charset="0"/>
                <a:cs typeface="Arial" panose="020B0604020202020204" pitchFamily="34" charset="0"/>
              </a:rPr>
              <a:t>learning may be enhanced in the overall </a:t>
            </a:r>
            <a:r>
              <a:rPr lang="en-CA" sz="2400" b="1" dirty="0" smtClean="0">
                <a:latin typeface="Arial" panose="020B0604020202020204" pitchFamily="34" charset="0"/>
                <a:cs typeface="Arial" panose="020B0604020202020204" pitchFamily="34" charset="0"/>
              </a:rPr>
              <a:t>field.</a:t>
            </a:r>
            <a:r>
              <a:rPr lang="en-CA" sz="2400" dirty="0" smtClean="0">
                <a:latin typeface="Arial" panose="020B0604020202020204" pitchFamily="34" charset="0"/>
                <a:cs typeface="Arial" panose="020B0604020202020204" pitchFamily="34" charset="0"/>
              </a:rPr>
              <a:t> </a:t>
            </a:r>
            <a:r>
              <a:rPr lang="en-CA" sz="2400" dirty="0">
                <a:latin typeface="Arial" panose="020B0604020202020204" pitchFamily="34" charset="0"/>
                <a:cs typeface="Arial" panose="020B0604020202020204" pitchFamily="34" charset="0"/>
              </a:rPr>
              <a:t>Peer review allows students to experience first-hand the "collaborative process of construction and refinement of knowledge, the subjective nature of evaluation and peer review, and the role of creativity in research" (</a:t>
            </a:r>
            <a:r>
              <a:rPr lang="en-CA" sz="2400" dirty="0" err="1">
                <a:latin typeface="Arial" panose="020B0604020202020204" pitchFamily="34" charset="0"/>
                <a:cs typeface="Arial" panose="020B0604020202020204" pitchFamily="34" charset="0"/>
              </a:rPr>
              <a:t>Trautmann</a:t>
            </a:r>
            <a:r>
              <a:rPr lang="en-CA" sz="2400" dirty="0">
                <a:latin typeface="Arial" panose="020B0604020202020204" pitchFamily="34" charset="0"/>
                <a:cs typeface="Arial" panose="020B0604020202020204" pitchFamily="34" charset="0"/>
              </a:rPr>
              <a:t> et al., 2003). </a:t>
            </a:r>
            <a:endParaRPr lang="en-CA" sz="2400" dirty="0" smtClean="0">
              <a:latin typeface="Arial" panose="020B0604020202020204" pitchFamily="34" charset="0"/>
              <a:cs typeface="Arial" panose="020B0604020202020204" pitchFamily="34" charset="0"/>
            </a:endParaRPr>
          </a:p>
          <a:p>
            <a:endParaRPr lang="en-CA" sz="2400" dirty="0">
              <a:latin typeface="Arial" panose="020B0604020202020204" pitchFamily="34" charset="0"/>
              <a:cs typeface="Arial" panose="020B0604020202020204" pitchFamily="34" charset="0"/>
            </a:endParaRPr>
          </a:p>
          <a:p>
            <a:pPr>
              <a:buFont typeface="Arial" panose="020B0604020202020204" pitchFamily="34" charset="0"/>
              <a:buChar char="•"/>
            </a:pPr>
            <a:r>
              <a:rPr lang="en-CA" sz="2400" b="1" dirty="0" smtClean="0">
                <a:latin typeface="Arial" panose="020B0604020202020204" pitchFamily="34" charset="0"/>
                <a:cs typeface="Arial" panose="020B0604020202020204" pitchFamily="34" charset="0"/>
              </a:rPr>
              <a:t>Instructor and Student Benefits: New </a:t>
            </a:r>
            <a:r>
              <a:rPr lang="en-CA" sz="2400" b="1" dirty="0">
                <a:latin typeface="Arial" panose="020B0604020202020204" pitchFamily="34" charset="0"/>
                <a:cs typeface="Arial" panose="020B0604020202020204" pitchFamily="34" charset="0"/>
              </a:rPr>
              <a:t>technology enables electronic peer review outside of class hours, increasing the flexibility of this type of assignment.</a:t>
            </a:r>
            <a:r>
              <a:rPr lang="en-CA" sz="2400" dirty="0">
                <a:latin typeface="Arial" panose="020B0604020202020204" pitchFamily="34" charset="0"/>
                <a:cs typeface="Arial" panose="020B0604020202020204" pitchFamily="34" charset="0"/>
              </a:rPr>
              <a:t> With students balancing their academic, personal, and/or professional lives, having students work on peer review outside of class and/or the use of technology makes peer review more convenient. Students can work around their individual schedules instead of trying to coordinate meeting times. Students have the option to use the technology necessary from home in addition to school facilities. </a:t>
            </a:r>
            <a:endParaRPr lang="en-CA" sz="2400" dirty="0" smtClean="0">
              <a:latin typeface="Arial" panose="020B0604020202020204" pitchFamily="34" charset="0"/>
              <a:cs typeface="Arial" panose="020B0604020202020204" pitchFamily="34" charset="0"/>
            </a:endParaRPr>
          </a:p>
          <a:p>
            <a:r>
              <a:rPr lang="en-CA" sz="1600" i="1" dirty="0" smtClean="0">
                <a:latin typeface="Arial" panose="020B0604020202020204" pitchFamily="34" charset="0"/>
                <a:cs typeface="Arial" panose="020B0604020202020204" pitchFamily="34" charset="0"/>
              </a:rPr>
              <a:t>																	              </a:t>
            </a:r>
            <a:r>
              <a:rPr lang="en-CA" sz="1200" i="1" dirty="0" smtClean="0">
                <a:latin typeface="Arial" panose="020B0604020202020204" pitchFamily="34" charset="0"/>
                <a:cs typeface="Arial" panose="020B0604020202020204" pitchFamily="34" charset="0"/>
              </a:rPr>
              <a:t>Cited from: http</a:t>
            </a:r>
            <a:r>
              <a:rPr lang="en-CA" sz="1200" i="1" dirty="0">
                <a:latin typeface="Arial" panose="020B0604020202020204" pitchFamily="34" charset="0"/>
                <a:cs typeface="Arial" panose="020B0604020202020204" pitchFamily="34" charset="0"/>
              </a:rPr>
              <a:t>://</a:t>
            </a:r>
            <a:r>
              <a:rPr lang="en-CA" sz="1200" i="1" dirty="0" smtClean="0">
                <a:latin typeface="Arial" panose="020B0604020202020204" pitchFamily="34" charset="0"/>
                <a:cs typeface="Arial" panose="020B0604020202020204" pitchFamily="34" charset="0"/>
              </a:rPr>
              <a:t>serc.carleton.edu/introgeo/peerreview/why.html</a:t>
            </a:r>
            <a:endParaRPr lang="en-CA" sz="12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0193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0200" y="4246563"/>
            <a:ext cx="10693400" cy="2387600"/>
          </a:xfrm>
        </p:spPr>
        <p:txBody>
          <a:bodyPr>
            <a:normAutofit fontScale="90000"/>
          </a:bodyPr>
          <a:lstStyle/>
          <a:p>
            <a:pPr algn="l"/>
            <a:r>
              <a:rPr lang="en-CA" sz="1300" b="1" dirty="0" smtClean="0"/>
              <a:t/>
            </a:r>
            <a:br>
              <a:rPr lang="en-CA" sz="1300" b="1" dirty="0" smtClean="0"/>
            </a:br>
            <a:r>
              <a:rPr lang="en-CA" sz="1300" b="1" dirty="0"/>
              <a:t/>
            </a:r>
            <a:br>
              <a:rPr lang="en-CA" sz="1300" b="1" dirty="0"/>
            </a:br>
            <a:r>
              <a:rPr lang="en-CA" sz="1300" b="1" dirty="0" smtClean="0"/>
              <a:t/>
            </a:r>
            <a:br>
              <a:rPr lang="en-CA" sz="1300" b="1" dirty="0" smtClean="0"/>
            </a:br>
            <a:r>
              <a:rPr lang="en-CA" sz="1300" b="1" dirty="0"/>
              <a:t/>
            </a:r>
            <a:br>
              <a:rPr lang="en-CA" sz="1300" b="1" dirty="0"/>
            </a:br>
            <a:r>
              <a:rPr lang="en-CA" sz="1300" b="1" dirty="0" smtClean="0"/>
              <a:t/>
            </a:r>
            <a:br>
              <a:rPr lang="en-CA" sz="1300" b="1" dirty="0" smtClean="0"/>
            </a:br>
            <a:r>
              <a:rPr lang="en-CA" sz="1300" b="1" dirty="0"/>
              <a:t/>
            </a:r>
            <a:br>
              <a:rPr lang="en-CA" sz="1300" b="1" dirty="0"/>
            </a:br>
            <a:r>
              <a:rPr lang="en-CA" sz="1300" b="1" dirty="0" smtClean="0"/>
              <a:t/>
            </a:r>
            <a:br>
              <a:rPr lang="en-CA" sz="1300" b="1" dirty="0" smtClean="0"/>
            </a:br>
            <a:r>
              <a:rPr lang="en-CA" sz="1300" b="1" dirty="0"/>
              <a:t/>
            </a:r>
            <a:br>
              <a:rPr lang="en-CA" sz="1300" b="1" dirty="0"/>
            </a:br>
            <a:r>
              <a:rPr lang="en-CA" sz="1300" b="1" dirty="0" smtClean="0"/>
              <a:t/>
            </a:r>
            <a:br>
              <a:rPr lang="en-CA" sz="1300" b="1" dirty="0" smtClean="0"/>
            </a:br>
            <a:r>
              <a:rPr lang="en-CA" sz="1300" b="1" dirty="0"/>
              <a:t/>
            </a:r>
            <a:br>
              <a:rPr lang="en-CA" sz="1300" b="1" dirty="0"/>
            </a:br>
            <a:r>
              <a:rPr lang="en-CA" sz="1300" b="1" dirty="0" smtClean="0"/>
              <a:t/>
            </a:r>
            <a:br>
              <a:rPr lang="en-CA" sz="1300" b="1" dirty="0" smtClean="0"/>
            </a:br>
            <a:r>
              <a:rPr lang="en-CA" sz="1300" b="1" dirty="0" smtClean="0"/>
              <a:t>	</a:t>
            </a:r>
            <a:r>
              <a:rPr lang="en-CA" sz="2700" b="1" dirty="0" smtClean="0">
                <a:latin typeface="Arial" panose="020B0604020202020204" pitchFamily="34" charset="0"/>
                <a:cs typeface="Arial" panose="020B0604020202020204" pitchFamily="34" charset="0"/>
              </a:rPr>
              <a:t>How are </a:t>
            </a:r>
            <a:r>
              <a:rPr lang="en-CA" sz="2700" b="1" dirty="0">
                <a:latin typeface="Arial" panose="020B0604020202020204" pitchFamily="34" charset="0"/>
                <a:cs typeface="Arial" panose="020B0604020202020204" pitchFamily="34" charset="0"/>
              </a:rPr>
              <a:t>s</a:t>
            </a:r>
            <a:r>
              <a:rPr lang="en-CA" sz="2700" b="1" dirty="0" smtClean="0">
                <a:latin typeface="Arial" panose="020B0604020202020204" pitchFamily="34" charset="0"/>
                <a:cs typeface="Arial" panose="020B0604020202020204" pitchFamily="34" charset="0"/>
              </a:rPr>
              <a:t>tudents </a:t>
            </a:r>
            <a:r>
              <a:rPr lang="en-CA" sz="2700" b="1" dirty="0">
                <a:latin typeface="Arial" panose="020B0604020202020204" pitchFamily="34" charset="0"/>
                <a:cs typeface="Arial" panose="020B0604020202020204" pitchFamily="34" charset="0"/>
              </a:rPr>
              <a:t>h</a:t>
            </a:r>
            <a:r>
              <a:rPr lang="en-CA" sz="2700" b="1" dirty="0" smtClean="0">
                <a:latin typeface="Arial" panose="020B0604020202020204" pitchFamily="34" charset="0"/>
                <a:cs typeface="Arial" panose="020B0604020202020204" pitchFamily="34" charset="0"/>
              </a:rPr>
              <a:t>elped by Peer Review in the classroom?</a:t>
            </a:r>
            <a:r>
              <a:rPr lang="en-CA" sz="2700" b="1" dirty="0">
                <a:latin typeface="Arial" panose="020B0604020202020204" pitchFamily="34" charset="0"/>
                <a:cs typeface="Arial" panose="020B0604020202020204" pitchFamily="34" charset="0"/>
              </a:rPr>
              <a:t/>
            </a:r>
            <a:br>
              <a:rPr lang="en-CA" sz="2700" b="1" dirty="0">
                <a:latin typeface="Arial" panose="020B0604020202020204" pitchFamily="34" charset="0"/>
                <a:cs typeface="Arial" panose="020B0604020202020204" pitchFamily="34" charset="0"/>
              </a:rPr>
            </a:br>
            <a:r>
              <a:rPr lang="en-CA" sz="2700" b="1" dirty="0" smtClean="0">
                <a:latin typeface="Arial" panose="020B0604020202020204" pitchFamily="34" charset="0"/>
                <a:cs typeface="Arial" panose="020B0604020202020204" pitchFamily="34" charset="0"/>
              </a:rPr>
              <a:t/>
            </a:r>
            <a:br>
              <a:rPr lang="en-CA" sz="2700" b="1" dirty="0" smtClean="0">
                <a:latin typeface="Arial" panose="020B0604020202020204" pitchFamily="34" charset="0"/>
                <a:cs typeface="Arial" panose="020B0604020202020204" pitchFamily="34" charset="0"/>
              </a:rPr>
            </a:br>
            <a:r>
              <a:rPr lang="en-CA" sz="2700" dirty="0" smtClean="0">
                <a:latin typeface="Arial" panose="020B0604020202020204" pitchFamily="34" charset="0"/>
                <a:cs typeface="Arial" panose="020B0604020202020204" pitchFamily="34" charset="0"/>
              </a:rPr>
              <a:t>Peer Review </a:t>
            </a:r>
            <a:r>
              <a:rPr lang="en-CA" sz="2700" dirty="0">
                <a:latin typeface="Arial" panose="020B0604020202020204" pitchFamily="34" charset="0"/>
                <a:cs typeface="Arial" panose="020B0604020202020204" pitchFamily="34" charset="0"/>
              </a:rPr>
              <a:t>workshops serve many useful functions for student writers, </a:t>
            </a:r>
            <a:r>
              <a:rPr lang="en-CA" sz="2700" b="1" dirty="0">
                <a:latin typeface="Arial" panose="020B0604020202020204" pitchFamily="34" charset="0"/>
                <a:cs typeface="Arial" panose="020B0604020202020204" pitchFamily="34" charset="0"/>
              </a:rPr>
              <a:t>most notably</a:t>
            </a:r>
            <a:r>
              <a:rPr lang="en-CA" sz="2700" b="1" dirty="0" smtClean="0">
                <a:latin typeface="Arial" panose="020B0604020202020204" pitchFamily="34" charset="0"/>
                <a:cs typeface="Arial" panose="020B0604020202020204" pitchFamily="34" charset="0"/>
              </a:rPr>
              <a:t>:</a:t>
            </a:r>
            <a:r>
              <a:rPr lang="en-CA" sz="2700" dirty="0" smtClean="0">
                <a:latin typeface="Arial" panose="020B0604020202020204" pitchFamily="34" charset="0"/>
                <a:cs typeface="Arial" panose="020B0604020202020204" pitchFamily="34" charset="0"/>
              </a:rPr>
              <a:t/>
            </a:r>
            <a:br>
              <a:rPr lang="en-CA" sz="2700" dirty="0" smtClean="0">
                <a:latin typeface="Arial" panose="020B0604020202020204" pitchFamily="34" charset="0"/>
                <a:cs typeface="Arial" panose="020B0604020202020204" pitchFamily="34" charset="0"/>
              </a:rPr>
            </a:br>
            <a:r>
              <a:rPr lang="en-CA" sz="2700" dirty="0">
                <a:latin typeface="Arial" panose="020B0604020202020204" pitchFamily="34" charset="0"/>
                <a:cs typeface="Arial" panose="020B0604020202020204" pitchFamily="34" charset="0"/>
              </a:rPr>
              <a:t/>
            </a:r>
            <a:br>
              <a:rPr lang="en-CA" sz="2700" dirty="0">
                <a:latin typeface="Arial" panose="020B0604020202020204" pitchFamily="34" charset="0"/>
                <a:cs typeface="Arial" panose="020B0604020202020204" pitchFamily="34" charset="0"/>
              </a:rPr>
            </a:br>
            <a:r>
              <a:rPr lang="en-CA" sz="2700" dirty="0" smtClean="0">
                <a:latin typeface="Arial" panose="020B0604020202020204" pitchFamily="34" charset="0"/>
                <a:cs typeface="Arial" panose="020B0604020202020204" pitchFamily="34" charset="0"/>
              </a:rPr>
              <a:t> - 	They </a:t>
            </a:r>
            <a:r>
              <a:rPr lang="en-CA" sz="2700" dirty="0">
                <a:latin typeface="Arial" panose="020B0604020202020204" pitchFamily="34" charset="0"/>
                <a:cs typeface="Arial" panose="020B0604020202020204" pitchFamily="34" charset="0"/>
              </a:rPr>
              <a:t>provide writers with real readers who must make sense </a:t>
            </a:r>
            <a:r>
              <a:rPr lang="en-CA" sz="2700" dirty="0" smtClean="0">
                <a:latin typeface="Arial" panose="020B0604020202020204" pitchFamily="34" charset="0"/>
                <a:cs typeface="Arial" panose="020B0604020202020204" pitchFamily="34" charset="0"/>
              </a:rPr>
              <a:t>of their 	writing.</a:t>
            </a:r>
            <a:br>
              <a:rPr lang="en-CA" sz="2700" dirty="0" smtClean="0">
                <a:latin typeface="Arial" panose="020B0604020202020204" pitchFamily="34" charset="0"/>
                <a:cs typeface="Arial" panose="020B0604020202020204" pitchFamily="34" charset="0"/>
              </a:rPr>
            </a:br>
            <a:r>
              <a:rPr lang="en-CA" sz="2700" dirty="0">
                <a:latin typeface="Arial" panose="020B0604020202020204" pitchFamily="34" charset="0"/>
                <a:cs typeface="Arial" panose="020B0604020202020204" pitchFamily="34" charset="0"/>
              </a:rPr>
              <a:t/>
            </a:r>
            <a:br>
              <a:rPr lang="en-CA" sz="2700" dirty="0">
                <a:latin typeface="Arial" panose="020B0604020202020204" pitchFamily="34" charset="0"/>
                <a:cs typeface="Arial" panose="020B0604020202020204" pitchFamily="34" charset="0"/>
              </a:rPr>
            </a:br>
            <a:r>
              <a:rPr lang="en-CA" sz="2700" dirty="0" smtClean="0">
                <a:latin typeface="Arial" panose="020B0604020202020204" pitchFamily="34" charset="0"/>
                <a:cs typeface="Arial" panose="020B0604020202020204" pitchFamily="34" charset="0"/>
              </a:rPr>
              <a:t> - 	They </a:t>
            </a:r>
            <a:r>
              <a:rPr lang="en-CA" sz="2700" dirty="0">
                <a:latin typeface="Arial" panose="020B0604020202020204" pitchFamily="34" charset="0"/>
                <a:cs typeface="Arial" panose="020B0604020202020204" pitchFamily="34" charset="0"/>
              </a:rPr>
              <a:t>help writers improve their reading/critical analysis skills</a:t>
            </a:r>
            <a:r>
              <a:rPr lang="en-CA" sz="2700" dirty="0" smtClean="0">
                <a:latin typeface="Arial" panose="020B0604020202020204" pitchFamily="34" charset="0"/>
                <a:cs typeface="Arial" panose="020B0604020202020204" pitchFamily="34" charset="0"/>
              </a:rPr>
              <a:t>.</a:t>
            </a:r>
            <a:br>
              <a:rPr lang="en-CA" sz="2700" dirty="0" smtClean="0">
                <a:latin typeface="Arial" panose="020B0604020202020204" pitchFamily="34" charset="0"/>
                <a:cs typeface="Arial" panose="020B0604020202020204" pitchFamily="34" charset="0"/>
              </a:rPr>
            </a:br>
            <a:r>
              <a:rPr lang="en-CA" sz="2700" dirty="0">
                <a:latin typeface="Arial" panose="020B0604020202020204" pitchFamily="34" charset="0"/>
                <a:cs typeface="Arial" panose="020B0604020202020204" pitchFamily="34" charset="0"/>
              </a:rPr>
              <a:t/>
            </a:r>
            <a:br>
              <a:rPr lang="en-CA" sz="2700" dirty="0">
                <a:latin typeface="Arial" panose="020B0604020202020204" pitchFamily="34" charset="0"/>
                <a:cs typeface="Arial" panose="020B0604020202020204" pitchFamily="34" charset="0"/>
              </a:rPr>
            </a:br>
            <a:r>
              <a:rPr lang="en-CA" sz="2700" dirty="0" smtClean="0">
                <a:latin typeface="Arial" panose="020B0604020202020204" pitchFamily="34" charset="0"/>
                <a:cs typeface="Arial" panose="020B0604020202020204" pitchFamily="34" charset="0"/>
              </a:rPr>
              <a:t> - 	They assist writers to correct and enhance </a:t>
            </a:r>
            <a:r>
              <a:rPr lang="en-CA" sz="2700" dirty="0">
                <a:latin typeface="Arial" panose="020B0604020202020204" pitchFamily="34" charset="0"/>
                <a:cs typeface="Arial" panose="020B0604020202020204" pitchFamily="34" charset="0"/>
              </a:rPr>
              <a:t>their writing skills and final </a:t>
            </a:r>
            <a:r>
              <a:rPr lang="en-CA" sz="2700" dirty="0" smtClean="0">
                <a:latin typeface="Arial" panose="020B0604020202020204" pitchFamily="34" charset="0"/>
                <a:cs typeface="Arial" panose="020B0604020202020204" pitchFamily="34" charset="0"/>
              </a:rPr>
              <a:t>	products</a:t>
            </a:r>
            <a:r>
              <a:rPr lang="en-CA" sz="2700" dirty="0">
                <a:latin typeface="Arial" panose="020B0604020202020204" pitchFamily="34" charset="0"/>
                <a:cs typeface="Arial" panose="020B0604020202020204" pitchFamily="34" charset="0"/>
              </a:rPr>
              <a:t>.</a:t>
            </a:r>
            <a:br>
              <a:rPr lang="en-CA" sz="2700" dirty="0">
                <a:latin typeface="Arial" panose="020B0604020202020204" pitchFamily="34" charset="0"/>
                <a:cs typeface="Arial" panose="020B0604020202020204" pitchFamily="34" charset="0"/>
              </a:rPr>
            </a:br>
            <a:r>
              <a:rPr lang="en-CA" sz="2700" dirty="0">
                <a:latin typeface="Arial" panose="020B0604020202020204" pitchFamily="34" charset="0"/>
                <a:cs typeface="Arial" panose="020B0604020202020204" pitchFamily="34" charset="0"/>
              </a:rPr>
              <a:t/>
            </a:r>
            <a:br>
              <a:rPr lang="en-CA" sz="2700" dirty="0">
                <a:latin typeface="Arial" panose="020B0604020202020204" pitchFamily="34" charset="0"/>
                <a:cs typeface="Arial" panose="020B0604020202020204" pitchFamily="34" charset="0"/>
              </a:rPr>
            </a:br>
            <a:endParaRPr lang="en-CA" sz="27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1548387"/>
          </a:xfrm>
          <a:prstGeom prst="rect">
            <a:avLst/>
          </a:prstGeom>
        </p:spPr>
      </p:pic>
    </p:spTree>
    <p:extLst>
      <p:ext uri="{BB962C8B-B14F-4D97-AF65-F5344CB8AC3E}">
        <p14:creationId xmlns:p14="http://schemas.microsoft.com/office/powerpoint/2010/main" val="2022335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100" y="1947863"/>
            <a:ext cx="11785600" cy="2387600"/>
          </a:xfrm>
        </p:spPr>
        <p:txBody>
          <a:bodyPr>
            <a:normAutofit fontScale="90000"/>
          </a:bodyPr>
          <a:lstStyle/>
          <a:p>
            <a:pPr lvl="0" algn="l">
              <a:spcBef>
                <a:spcPts val="1000"/>
              </a:spcBef>
            </a:pPr>
            <a:r>
              <a:rPr lang="en-CA" sz="2700" b="1" dirty="0" smtClean="0">
                <a:latin typeface="Arial" panose="020B0604020202020204" pitchFamily="34" charset="0"/>
                <a:cs typeface="Arial" panose="020B0604020202020204" pitchFamily="34" charset="0"/>
              </a:rPr>
              <a:t/>
            </a:r>
            <a:br>
              <a:rPr lang="en-CA" sz="2700" b="1" dirty="0" smtClean="0">
                <a:latin typeface="Arial" panose="020B0604020202020204" pitchFamily="34" charset="0"/>
                <a:cs typeface="Arial" panose="020B0604020202020204" pitchFamily="34" charset="0"/>
              </a:rPr>
            </a:br>
            <a:r>
              <a:rPr lang="en-CA" sz="2700" b="1" dirty="0">
                <a:latin typeface="Arial" panose="020B0604020202020204" pitchFamily="34" charset="0"/>
                <a:cs typeface="Arial" panose="020B0604020202020204" pitchFamily="34" charset="0"/>
              </a:rPr>
              <a:t/>
            </a:r>
            <a:br>
              <a:rPr lang="en-CA" sz="2700" b="1" dirty="0">
                <a:latin typeface="Arial" panose="020B0604020202020204" pitchFamily="34" charset="0"/>
                <a:cs typeface="Arial" panose="020B0604020202020204" pitchFamily="34" charset="0"/>
              </a:rPr>
            </a:br>
            <a:r>
              <a:rPr lang="en-CA" sz="2700" b="1" dirty="0" smtClean="0">
                <a:latin typeface="Arial" panose="020B0604020202020204" pitchFamily="34" charset="0"/>
                <a:cs typeface="Arial" panose="020B0604020202020204" pitchFamily="34" charset="0"/>
              </a:rPr>
              <a:t/>
            </a:r>
            <a:br>
              <a:rPr lang="en-CA" sz="2700" b="1" dirty="0" smtClean="0">
                <a:latin typeface="Arial" panose="020B0604020202020204" pitchFamily="34" charset="0"/>
                <a:cs typeface="Arial" panose="020B0604020202020204" pitchFamily="34" charset="0"/>
              </a:rPr>
            </a:br>
            <a:r>
              <a:rPr lang="en-CA" sz="2700" b="1" dirty="0">
                <a:latin typeface="Arial" panose="020B0604020202020204" pitchFamily="34" charset="0"/>
                <a:cs typeface="Arial" panose="020B0604020202020204" pitchFamily="34" charset="0"/>
              </a:rPr>
              <a:t>Most people need instruction and practice in both giving and making use of constructive </a:t>
            </a:r>
            <a:r>
              <a:rPr lang="en-CA" sz="2700" b="1" dirty="0" smtClean="0">
                <a:latin typeface="Arial" panose="020B0604020202020204" pitchFamily="34" charset="0"/>
                <a:cs typeface="Arial" panose="020B0604020202020204" pitchFamily="34" charset="0"/>
              </a:rPr>
              <a:t>feedback. </a:t>
            </a:r>
            <a:r>
              <a:rPr lang="en-US" sz="2700" b="1" dirty="0" smtClean="0">
                <a:latin typeface="Arial" panose="020B0604020202020204" pitchFamily="34" charset="0"/>
                <a:cs typeface="Arial" panose="020B0604020202020204" pitchFamily="34" charset="0"/>
              </a:rPr>
              <a:t>There </a:t>
            </a:r>
            <a:r>
              <a:rPr lang="en-US" sz="2700" b="1" dirty="0">
                <a:latin typeface="Arial" panose="020B0604020202020204" pitchFamily="34" charset="0"/>
                <a:cs typeface="Arial" panose="020B0604020202020204" pitchFamily="34" charset="0"/>
              </a:rPr>
              <a:t>are many ways to encourage students to make useful, topic-appropriate comments in a peer review</a:t>
            </a:r>
            <a:r>
              <a:rPr lang="en-CA" sz="2700" dirty="0">
                <a:latin typeface="Arial" panose="020B0604020202020204" pitchFamily="34" charset="0"/>
                <a:cs typeface="Arial" panose="020B0604020202020204" pitchFamily="34" charset="0"/>
              </a:rPr>
              <a:t/>
            </a:r>
            <a:br>
              <a:rPr lang="en-CA" sz="2700" dirty="0">
                <a:latin typeface="Arial" panose="020B0604020202020204" pitchFamily="34" charset="0"/>
                <a:cs typeface="Arial" panose="020B0604020202020204" pitchFamily="34" charset="0"/>
              </a:rPr>
            </a:br>
            <a:r>
              <a:rPr lang="en-CA" sz="2200" dirty="0" smtClean="0">
                <a:latin typeface="Arial" panose="020B0604020202020204" pitchFamily="34" charset="0"/>
                <a:cs typeface="Arial" panose="020B0604020202020204" pitchFamily="34" charset="0"/>
              </a:rPr>
              <a:t/>
            </a:r>
            <a:br>
              <a:rPr lang="en-CA" sz="2200" dirty="0" smtClean="0">
                <a:latin typeface="Arial" panose="020B0604020202020204" pitchFamily="34" charset="0"/>
                <a:cs typeface="Arial" panose="020B0604020202020204" pitchFamily="34" charset="0"/>
              </a:rPr>
            </a:br>
            <a:r>
              <a:rPr lang="en-CA" sz="2200" i="1" dirty="0" smtClean="0">
                <a:latin typeface="Arial" panose="020B0604020202020204" pitchFamily="34" charset="0"/>
                <a:cs typeface="Arial" panose="020B0604020202020204" pitchFamily="34" charset="0"/>
              </a:rPr>
              <a:t>Helping </a:t>
            </a:r>
            <a:r>
              <a:rPr lang="en-CA" sz="2200" i="1" dirty="0">
                <a:latin typeface="Arial" panose="020B0604020202020204" pitchFamily="34" charset="0"/>
                <a:cs typeface="Arial" panose="020B0604020202020204" pitchFamily="34" charset="0"/>
              </a:rPr>
              <a:t>students to give and review constructive </a:t>
            </a:r>
            <a:r>
              <a:rPr lang="en-CA" sz="2200" i="1" dirty="0" smtClean="0">
                <a:latin typeface="Arial" panose="020B0604020202020204" pitchFamily="34" charset="0"/>
                <a:cs typeface="Arial" panose="020B0604020202020204" pitchFamily="34" charset="0"/>
              </a:rPr>
              <a:t>feedback</a:t>
            </a:r>
            <a:r>
              <a:rPr lang="en-CA" sz="2200" i="1" dirty="0">
                <a:latin typeface="Arial" panose="020B0604020202020204" pitchFamily="34" charset="0"/>
                <a:cs typeface="Arial" panose="020B0604020202020204" pitchFamily="34" charset="0"/>
              </a:rPr>
              <a:t/>
            </a:r>
            <a:br>
              <a:rPr lang="en-CA" sz="2200" i="1" dirty="0">
                <a:latin typeface="Arial" panose="020B0604020202020204" pitchFamily="34" charset="0"/>
                <a:cs typeface="Arial" panose="020B0604020202020204" pitchFamily="34" charset="0"/>
              </a:rPr>
            </a:br>
            <a:r>
              <a:rPr lang="en-CA" sz="2200" dirty="0">
                <a:latin typeface="Arial" panose="020B0604020202020204" pitchFamily="34" charset="0"/>
                <a:cs typeface="Arial" panose="020B0604020202020204" pitchFamily="34" charset="0"/>
                <a:hlinkClick r:id="rId2"/>
              </a:rPr>
              <a:t>Giving and Receiving Feedback</a:t>
            </a:r>
            <a:r>
              <a:rPr lang="en-CA" sz="2200" dirty="0">
                <a:latin typeface="Arial" panose="020B0604020202020204" pitchFamily="34" charset="0"/>
                <a:cs typeface="Arial" panose="020B0604020202020204" pitchFamily="34" charset="0"/>
              </a:rPr>
              <a:t> </a:t>
            </a:r>
            <a:r>
              <a:rPr lang="en-CA" sz="2200" dirty="0" smtClean="0">
                <a:latin typeface="Arial" panose="020B0604020202020204" pitchFamily="34" charset="0"/>
                <a:cs typeface="Arial" panose="020B0604020202020204" pitchFamily="34" charset="0"/>
              </a:rPr>
              <a:t>– (Tips </a:t>
            </a:r>
            <a:r>
              <a:rPr lang="en-CA" sz="2200" dirty="0">
                <a:latin typeface="Arial" panose="020B0604020202020204" pitchFamily="34" charset="0"/>
                <a:cs typeface="Arial" panose="020B0604020202020204" pitchFamily="34" charset="0"/>
              </a:rPr>
              <a:t>on encouraging good feedback </a:t>
            </a:r>
            <a:r>
              <a:rPr lang="en-CA" sz="2200" dirty="0" smtClean="0">
                <a:latin typeface="Arial" panose="020B0604020202020204" pitchFamily="34" charset="0"/>
                <a:cs typeface="Arial" panose="020B0604020202020204" pitchFamily="34" charset="0"/>
              </a:rPr>
              <a:t>use</a:t>
            </a:r>
            <a:r>
              <a:rPr lang="en-CA" sz="2200" dirty="0">
                <a:latin typeface="Arial" panose="020B0604020202020204" pitchFamily="34" charset="0"/>
                <a:cs typeface="Arial" panose="020B0604020202020204" pitchFamily="34" charset="0"/>
              </a:rPr>
              <a:t>)</a:t>
            </a:r>
            <a:br>
              <a:rPr lang="en-CA" sz="2200" dirty="0">
                <a:latin typeface="Arial" panose="020B0604020202020204" pitchFamily="34" charset="0"/>
                <a:cs typeface="Arial" panose="020B0604020202020204" pitchFamily="34" charset="0"/>
              </a:rPr>
            </a:br>
            <a:r>
              <a:rPr lang="en-CA" sz="2200" dirty="0" smtClean="0">
                <a:latin typeface="Arial" panose="020B0604020202020204" pitchFamily="34" charset="0"/>
                <a:cs typeface="Arial" panose="020B0604020202020204" pitchFamily="34" charset="0"/>
              </a:rPr>
              <a:t/>
            </a:r>
            <a:br>
              <a:rPr lang="en-CA" sz="2200" dirty="0" smtClean="0">
                <a:latin typeface="Arial" panose="020B0604020202020204" pitchFamily="34" charset="0"/>
                <a:cs typeface="Arial" panose="020B0604020202020204" pitchFamily="34" charset="0"/>
              </a:rPr>
            </a:br>
            <a:endParaRPr lang="en-CA" sz="22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1548387"/>
          </a:xfrm>
          <a:prstGeom prst="rect">
            <a:avLst/>
          </a:prstGeom>
        </p:spPr>
      </p:pic>
      <p:sp>
        <p:nvSpPr>
          <p:cNvPr id="3" name="TextBox 2"/>
          <p:cNvSpPr txBox="1"/>
          <p:nvPr/>
        </p:nvSpPr>
        <p:spPr>
          <a:xfrm>
            <a:off x="292100" y="3890268"/>
            <a:ext cx="11023600" cy="2554545"/>
          </a:xfrm>
          <a:prstGeom prst="rect">
            <a:avLst/>
          </a:prstGeom>
          <a:noFill/>
        </p:spPr>
        <p:txBody>
          <a:bodyPr wrap="square" rtlCol="0">
            <a:spAutoFit/>
          </a:bodyPr>
          <a:lstStyle/>
          <a:p>
            <a:r>
              <a:rPr lang="en-CA" sz="2000" i="1" dirty="0">
                <a:solidFill>
                  <a:prstClr val="black"/>
                </a:solidFill>
                <a:latin typeface="Arial" panose="020B0604020202020204" pitchFamily="34" charset="0"/>
                <a:ea typeface="+mj-ea"/>
                <a:cs typeface="Arial" panose="020B0604020202020204" pitchFamily="34" charset="0"/>
              </a:rPr>
              <a:t>Teachers should also:</a:t>
            </a:r>
            <a:br>
              <a:rPr lang="en-CA" sz="2000" i="1" dirty="0">
                <a:solidFill>
                  <a:prstClr val="black"/>
                </a:solidFill>
                <a:latin typeface="Arial" panose="020B0604020202020204" pitchFamily="34" charset="0"/>
                <a:ea typeface="+mj-ea"/>
                <a:cs typeface="Arial" panose="020B0604020202020204" pitchFamily="34" charset="0"/>
              </a:rPr>
            </a:br>
            <a:r>
              <a:rPr lang="en-CA" sz="2000" dirty="0">
                <a:solidFill>
                  <a:prstClr val="black"/>
                </a:solidFill>
                <a:latin typeface="Arial" panose="020B0604020202020204" pitchFamily="34" charset="0"/>
                <a:ea typeface="+mj-ea"/>
                <a:cs typeface="Arial" panose="020B0604020202020204" pitchFamily="34" charset="0"/>
                <a:hlinkClick r:id="rId4"/>
              </a:rPr>
              <a:t>Model effective commenting</a:t>
            </a:r>
            <a:r>
              <a:rPr lang="en-CA" sz="2000" dirty="0">
                <a:solidFill>
                  <a:prstClr val="black"/>
                </a:solidFill>
                <a:latin typeface="Arial" panose="020B0604020202020204" pitchFamily="34" charset="0"/>
                <a:ea typeface="+mj-ea"/>
                <a:cs typeface="Arial" panose="020B0604020202020204" pitchFamily="34" charset="0"/>
              </a:rPr>
              <a:t/>
            </a:r>
            <a:br>
              <a:rPr lang="en-CA" sz="2000" dirty="0">
                <a:solidFill>
                  <a:prstClr val="black"/>
                </a:solidFill>
                <a:latin typeface="Arial" panose="020B0604020202020204" pitchFamily="34" charset="0"/>
                <a:ea typeface="+mj-ea"/>
                <a:cs typeface="Arial" panose="020B0604020202020204" pitchFamily="34" charset="0"/>
              </a:rPr>
            </a:br>
            <a:r>
              <a:rPr lang="en-CA" sz="2000" dirty="0">
                <a:solidFill>
                  <a:prstClr val="black"/>
                </a:solidFill>
                <a:latin typeface="Arial" panose="020B0604020202020204" pitchFamily="34" charset="0"/>
                <a:ea typeface="+mj-ea"/>
                <a:cs typeface="Arial" panose="020B0604020202020204" pitchFamily="34" charset="0"/>
                <a:hlinkClick r:id="rId5"/>
              </a:rPr>
              <a:t>Build in incentives for helpful comments</a:t>
            </a:r>
            <a:r>
              <a:rPr lang="en-CA" sz="2000" dirty="0">
                <a:solidFill>
                  <a:prstClr val="black"/>
                </a:solidFill>
                <a:latin typeface="Arial" panose="020B0604020202020204" pitchFamily="34" charset="0"/>
                <a:ea typeface="+mj-ea"/>
                <a:cs typeface="Arial" panose="020B0604020202020204" pitchFamily="34" charset="0"/>
              </a:rPr>
              <a:t/>
            </a:r>
            <a:br>
              <a:rPr lang="en-CA" sz="2000" dirty="0">
                <a:solidFill>
                  <a:prstClr val="black"/>
                </a:solidFill>
                <a:latin typeface="Arial" panose="020B0604020202020204" pitchFamily="34" charset="0"/>
                <a:ea typeface="+mj-ea"/>
                <a:cs typeface="Arial" panose="020B0604020202020204" pitchFamily="34" charset="0"/>
              </a:rPr>
            </a:br>
            <a:r>
              <a:rPr lang="en-CA" sz="2000" dirty="0" smtClean="0">
                <a:solidFill>
                  <a:prstClr val="black"/>
                </a:solidFill>
                <a:latin typeface="Arial" panose="020B0604020202020204" pitchFamily="34" charset="0"/>
                <a:ea typeface="+mj-ea"/>
                <a:cs typeface="Arial" panose="020B0604020202020204" pitchFamily="34" charset="0"/>
                <a:hlinkClick r:id="rId6"/>
              </a:rPr>
              <a:t>Help students handle divergent advice</a:t>
            </a:r>
            <a:r>
              <a:rPr lang="en-CA" sz="2000" dirty="0">
                <a:solidFill>
                  <a:prstClr val="black"/>
                </a:solidFill>
                <a:latin typeface="Arial" panose="020B0604020202020204" pitchFamily="34" charset="0"/>
                <a:ea typeface="+mj-ea"/>
                <a:cs typeface="Arial" panose="020B0604020202020204" pitchFamily="34" charset="0"/>
              </a:rPr>
              <a:t/>
            </a:r>
            <a:br>
              <a:rPr lang="en-CA" sz="2000" dirty="0">
                <a:solidFill>
                  <a:prstClr val="black"/>
                </a:solidFill>
                <a:latin typeface="Arial" panose="020B0604020202020204" pitchFamily="34" charset="0"/>
                <a:ea typeface="+mj-ea"/>
                <a:cs typeface="Arial" panose="020B0604020202020204" pitchFamily="34" charset="0"/>
              </a:rPr>
            </a:br>
            <a:r>
              <a:rPr lang="en-US" sz="2000" dirty="0">
                <a:solidFill>
                  <a:prstClr val="black"/>
                </a:solidFill>
                <a:latin typeface="Arial" panose="020B0604020202020204" pitchFamily="34" charset="0"/>
                <a:ea typeface="+mj-ea"/>
                <a:cs typeface="Arial" panose="020B0604020202020204" pitchFamily="34" charset="0"/>
              </a:rPr>
              <a:t/>
            </a:r>
            <a:br>
              <a:rPr lang="en-US" sz="2000" dirty="0">
                <a:solidFill>
                  <a:prstClr val="black"/>
                </a:solidFill>
                <a:latin typeface="Arial" panose="020B0604020202020204" pitchFamily="34" charset="0"/>
                <a:ea typeface="+mj-ea"/>
                <a:cs typeface="Arial" panose="020B0604020202020204" pitchFamily="34" charset="0"/>
              </a:rPr>
            </a:br>
            <a:r>
              <a:rPr lang="en-CA" sz="2000" dirty="0">
                <a:solidFill>
                  <a:prstClr val="black"/>
                </a:solidFill>
                <a:latin typeface="Arial" panose="020B0604020202020204" pitchFamily="34" charset="0"/>
                <a:ea typeface="+mj-ea"/>
                <a:cs typeface="Arial" panose="020B0604020202020204" pitchFamily="34" charset="0"/>
              </a:rPr>
              <a:t>It may be helpful to discuss some of these tips in your practice sessions for guidance or include them as reminders on your peer feedback forms.</a:t>
            </a:r>
            <a:br>
              <a:rPr lang="en-CA" sz="2000" dirty="0">
                <a:solidFill>
                  <a:prstClr val="black"/>
                </a:solidFill>
                <a:latin typeface="Arial" panose="020B0604020202020204" pitchFamily="34" charset="0"/>
                <a:ea typeface="+mj-ea"/>
                <a:cs typeface="Arial" panose="020B0604020202020204" pitchFamily="34" charset="0"/>
              </a:rPr>
            </a:br>
            <a:endParaRPr lang="en-CA"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1267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100" y="4170363"/>
            <a:ext cx="11290300" cy="2387600"/>
          </a:xfrm>
        </p:spPr>
        <p:txBody>
          <a:bodyPr>
            <a:normAutofit fontScale="90000"/>
          </a:bodyPr>
          <a:lstStyle/>
          <a:p>
            <a:pPr algn="l"/>
            <a:r>
              <a:rPr lang="en-CA" sz="1300" b="1" dirty="0"/>
              <a:t/>
            </a:r>
            <a:br>
              <a:rPr lang="en-CA" sz="1300" b="1" dirty="0"/>
            </a:br>
            <a:r>
              <a:rPr lang="en-CA" sz="1300" b="1" dirty="0" smtClean="0"/>
              <a:t/>
            </a:r>
            <a:br>
              <a:rPr lang="en-CA" sz="1300" b="1" dirty="0" smtClean="0"/>
            </a:br>
            <a:r>
              <a:rPr lang="en-CA" sz="2700" b="1" dirty="0" smtClean="0">
                <a:latin typeface="Arial" panose="020B0604020202020204" pitchFamily="34" charset="0"/>
                <a:cs typeface="Arial" panose="020B0604020202020204" pitchFamily="34" charset="0"/>
              </a:rPr>
              <a:t>Eight TIPS for instructors to get started on a Peer Review with their students</a:t>
            </a:r>
            <a:r>
              <a:rPr lang="en-CA" sz="2700" b="1" dirty="0">
                <a:latin typeface="Arial" panose="020B0604020202020204" pitchFamily="34" charset="0"/>
                <a:cs typeface="Arial" panose="020B0604020202020204" pitchFamily="34" charset="0"/>
              </a:rPr>
              <a:t/>
            </a:r>
            <a:br>
              <a:rPr lang="en-CA" sz="2700" b="1" dirty="0">
                <a:latin typeface="Arial" panose="020B0604020202020204" pitchFamily="34" charset="0"/>
                <a:cs typeface="Arial" panose="020B0604020202020204" pitchFamily="34" charset="0"/>
              </a:rPr>
            </a:br>
            <a:r>
              <a:rPr lang="en-CA" sz="2700" b="1" dirty="0" smtClean="0">
                <a:latin typeface="Arial" panose="020B0604020202020204" pitchFamily="34" charset="0"/>
                <a:cs typeface="Arial" panose="020B0604020202020204" pitchFamily="34" charset="0"/>
              </a:rPr>
              <a:t/>
            </a:r>
            <a:br>
              <a:rPr lang="en-CA" sz="2700" b="1" dirty="0" smtClean="0">
                <a:latin typeface="Arial" panose="020B0604020202020204" pitchFamily="34" charset="0"/>
                <a:cs typeface="Arial" panose="020B0604020202020204" pitchFamily="34" charset="0"/>
              </a:rPr>
            </a:br>
            <a:r>
              <a:rPr lang="en-CA" sz="2700" dirty="0" smtClean="0">
                <a:latin typeface="Arial" panose="020B0604020202020204" pitchFamily="34" charset="0"/>
                <a:cs typeface="Arial" panose="020B0604020202020204" pitchFamily="34" charset="0"/>
              </a:rPr>
              <a:t> 1. </a:t>
            </a:r>
            <a:r>
              <a:rPr lang="en-CA" sz="2400" dirty="0">
                <a:latin typeface="Arial" panose="020B0604020202020204" pitchFamily="34" charset="0"/>
                <a:cs typeface="Arial" panose="020B0604020202020204" pitchFamily="34" charset="0"/>
                <a:hlinkClick r:id="rId2"/>
              </a:rPr>
              <a:t>Think about logistics</a:t>
            </a:r>
            <a:r>
              <a:rPr lang="en-CA" sz="2400" dirty="0">
                <a:latin typeface="Arial" panose="020B0604020202020204" pitchFamily="34" charset="0"/>
                <a:cs typeface="Arial" panose="020B0604020202020204" pitchFamily="34" charset="0"/>
              </a:rPr>
              <a:t/>
            </a:r>
            <a:br>
              <a:rPr lang="en-CA" sz="2400" dirty="0">
                <a:latin typeface="Arial" panose="020B0604020202020204" pitchFamily="34" charset="0"/>
                <a:cs typeface="Arial" panose="020B0604020202020204" pitchFamily="34" charset="0"/>
              </a:rPr>
            </a:br>
            <a:r>
              <a:rPr lang="en-CA" sz="2400" dirty="0" smtClean="0">
                <a:latin typeface="Arial" panose="020B0604020202020204" pitchFamily="34" charset="0"/>
                <a:cs typeface="Arial" panose="020B0604020202020204" pitchFamily="34" charset="0"/>
              </a:rPr>
              <a:t> </a:t>
            </a:r>
            <a:r>
              <a:rPr lang="en-CA" sz="2700" dirty="0" smtClean="0">
                <a:latin typeface="Arial" panose="020B0604020202020204" pitchFamily="34" charset="0"/>
                <a:cs typeface="Arial" panose="020B0604020202020204" pitchFamily="34" charset="0"/>
              </a:rPr>
              <a:t>2. </a:t>
            </a:r>
            <a:r>
              <a:rPr lang="en-CA" sz="2700" dirty="0" smtClean="0">
                <a:latin typeface="Arial" panose="020B0604020202020204" pitchFamily="34" charset="0"/>
                <a:cs typeface="Arial" panose="020B0604020202020204" pitchFamily="34" charset="0"/>
                <a:hlinkClick r:id="rId3"/>
              </a:rPr>
              <a:t>Specify </a:t>
            </a:r>
            <a:r>
              <a:rPr lang="en-CA" sz="2700" dirty="0">
                <a:latin typeface="Arial" panose="020B0604020202020204" pitchFamily="34" charset="0"/>
                <a:cs typeface="Arial" panose="020B0604020202020204" pitchFamily="34" charset="0"/>
                <a:hlinkClick r:id="rId3"/>
              </a:rPr>
              <a:t>tasks for the peer review</a:t>
            </a:r>
            <a:r>
              <a:rPr lang="en-CA" sz="2700" dirty="0">
                <a:latin typeface="Arial" panose="020B0604020202020204" pitchFamily="34" charset="0"/>
                <a:cs typeface="Arial" panose="020B0604020202020204" pitchFamily="34" charset="0"/>
              </a:rPr>
              <a:t/>
            </a:r>
            <a:br>
              <a:rPr lang="en-CA" sz="2700" dirty="0">
                <a:latin typeface="Arial" panose="020B0604020202020204" pitchFamily="34" charset="0"/>
                <a:cs typeface="Arial" panose="020B0604020202020204" pitchFamily="34" charset="0"/>
              </a:rPr>
            </a:br>
            <a:r>
              <a:rPr lang="en-CA" sz="2700" dirty="0" smtClean="0">
                <a:latin typeface="Arial" panose="020B0604020202020204" pitchFamily="34" charset="0"/>
                <a:cs typeface="Arial" panose="020B0604020202020204" pitchFamily="34" charset="0"/>
              </a:rPr>
              <a:t> 3. </a:t>
            </a:r>
            <a:r>
              <a:rPr lang="en-CA" sz="2700" dirty="0" smtClean="0">
                <a:latin typeface="Arial" panose="020B0604020202020204" pitchFamily="34" charset="0"/>
                <a:cs typeface="Arial" panose="020B0604020202020204" pitchFamily="34" charset="0"/>
                <a:hlinkClick r:id="rId4"/>
              </a:rPr>
              <a:t>Consider </a:t>
            </a:r>
            <a:r>
              <a:rPr lang="en-CA" sz="2700" dirty="0">
                <a:latin typeface="Arial" panose="020B0604020202020204" pitchFamily="34" charset="0"/>
                <a:cs typeface="Arial" panose="020B0604020202020204" pitchFamily="34" charset="0"/>
                <a:hlinkClick r:id="rId4"/>
              </a:rPr>
              <a:t>sequencing the peer-review tasks in multiple workshops</a:t>
            </a:r>
            <a:r>
              <a:rPr lang="en-CA" sz="2700" dirty="0">
                <a:latin typeface="Arial" panose="020B0604020202020204" pitchFamily="34" charset="0"/>
                <a:cs typeface="Arial" panose="020B0604020202020204" pitchFamily="34" charset="0"/>
              </a:rPr>
              <a:t/>
            </a:r>
            <a:br>
              <a:rPr lang="en-CA" sz="2700" dirty="0">
                <a:latin typeface="Arial" panose="020B0604020202020204" pitchFamily="34" charset="0"/>
                <a:cs typeface="Arial" panose="020B0604020202020204" pitchFamily="34" charset="0"/>
              </a:rPr>
            </a:br>
            <a:r>
              <a:rPr lang="en-CA" sz="2700" dirty="0" smtClean="0">
                <a:latin typeface="Arial" panose="020B0604020202020204" pitchFamily="34" charset="0"/>
                <a:cs typeface="Arial" panose="020B0604020202020204" pitchFamily="34" charset="0"/>
              </a:rPr>
              <a:t> 4. </a:t>
            </a:r>
            <a:r>
              <a:rPr lang="en-CA" sz="2700" dirty="0" smtClean="0">
                <a:latin typeface="Arial" panose="020B0604020202020204" pitchFamily="34" charset="0"/>
                <a:cs typeface="Arial" panose="020B0604020202020204" pitchFamily="34" charset="0"/>
                <a:hlinkClick r:id="rId5"/>
              </a:rPr>
              <a:t>Model </a:t>
            </a:r>
            <a:r>
              <a:rPr lang="en-CA" sz="2700" dirty="0">
                <a:latin typeface="Arial" panose="020B0604020202020204" pitchFamily="34" charset="0"/>
                <a:cs typeface="Arial" panose="020B0604020202020204" pitchFamily="34" charset="0"/>
                <a:hlinkClick r:id="rId5"/>
              </a:rPr>
              <a:t>how to use the workshop sheet or criteria list before </a:t>
            </a:r>
            <a:r>
              <a:rPr lang="en-CA" sz="2700" dirty="0" smtClean="0">
                <a:latin typeface="Arial" panose="020B0604020202020204" pitchFamily="34" charset="0"/>
                <a:cs typeface="Arial" panose="020B0604020202020204" pitchFamily="34" charset="0"/>
                <a:hlinkClick r:id="rId5"/>
              </a:rPr>
              <a:t>peer review</a:t>
            </a:r>
            <a:r>
              <a:rPr lang="en-CA" sz="2700" dirty="0">
                <a:latin typeface="Arial" panose="020B0604020202020204" pitchFamily="34" charset="0"/>
                <a:cs typeface="Arial" panose="020B0604020202020204" pitchFamily="34" charset="0"/>
              </a:rPr>
              <a:t/>
            </a:r>
            <a:br>
              <a:rPr lang="en-CA" sz="2700" dirty="0">
                <a:latin typeface="Arial" panose="020B0604020202020204" pitchFamily="34" charset="0"/>
                <a:cs typeface="Arial" panose="020B0604020202020204" pitchFamily="34" charset="0"/>
              </a:rPr>
            </a:br>
            <a:r>
              <a:rPr lang="en-CA" sz="2700" dirty="0" smtClean="0">
                <a:latin typeface="Arial" panose="020B0604020202020204" pitchFamily="34" charset="0"/>
                <a:cs typeface="Arial" panose="020B0604020202020204" pitchFamily="34" charset="0"/>
              </a:rPr>
              <a:t> 5. </a:t>
            </a:r>
            <a:r>
              <a:rPr lang="en-CA" sz="2700" dirty="0" smtClean="0">
                <a:solidFill>
                  <a:srgbClr val="FF0000"/>
                </a:solidFill>
                <a:latin typeface="Arial" panose="020B0604020202020204" pitchFamily="34" charset="0"/>
                <a:cs typeface="Arial" panose="020B0604020202020204" pitchFamily="34" charset="0"/>
                <a:hlinkClick r:id="rId6"/>
              </a:rPr>
              <a:t>Model </a:t>
            </a:r>
            <a:r>
              <a:rPr lang="en-CA" sz="2700" dirty="0">
                <a:solidFill>
                  <a:srgbClr val="FF0000"/>
                </a:solidFill>
                <a:latin typeface="Arial" panose="020B0604020202020204" pitchFamily="34" charset="0"/>
                <a:cs typeface="Arial" panose="020B0604020202020204" pitchFamily="34" charset="0"/>
                <a:hlinkClick r:id="rId6"/>
              </a:rPr>
              <a:t>effective </a:t>
            </a:r>
            <a:r>
              <a:rPr lang="en-CA" sz="2700" dirty="0" smtClean="0">
                <a:solidFill>
                  <a:srgbClr val="FF0000"/>
                </a:solidFill>
                <a:latin typeface="Arial" panose="020B0604020202020204" pitchFamily="34" charset="0"/>
                <a:cs typeface="Arial" panose="020B0604020202020204" pitchFamily="34" charset="0"/>
                <a:hlinkClick r:id="rId6"/>
              </a:rPr>
              <a:t>commenting</a:t>
            </a:r>
            <a:r>
              <a:rPr lang="en-CA" sz="2700" dirty="0" smtClean="0">
                <a:solidFill>
                  <a:srgbClr val="FF0000"/>
                </a:solidFill>
                <a:latin typeface="Arial" panose="020B0604020202020204" pitchFamily="34" charset="0"/>
                <a:cs typeface="Arial" panose="020B0604020202020204" pitchFamily="34" charset="0"/>
              </a:rPr>
              <a:t> – discussed on previous slide</a:t>
            </a:r>
            <a:r>
              <a:rPr lang="en-CA" sz="2700" dirty="0">
                <a:solidFill>
                  <a:srgbClr val="FF0000"/>
                </a:solidFill>
                <a:latin typeface="Arial" panose="020B0604020202020204" pitchFamily="34" charset="0"/>
                <a:cs typeface="Arial" panose="020B0604020202020204" pitchFamily="34" charset="0"/>
              </a:rPr>
              <a:t/>
            </a:r>
            <a:br>
              <a:rPr lang="en-CA" sz="2700" dirty="0">
                <a:solidFill>
                  <a:srgbClr val="FF0000"/>
                </a:solidFill>
                <a:latin typeface="Arial" panose="020B0604020202020204" pitchFamily="34" charset="0"/>
                <a:cs typeface="Arial" panose="020B0604020202020204" pitchFamily="34" charset="0"/>
              </a:rPr>
            </a:br>
            <a:r>
              <a:rPr lang="en-CA" sz="2700" dirty="0" smtClean="0">
                <a:latin typeface="Arial" panose="020B0604020202020204" pitchFamily="34" charset="0"/>
                <a:cs typeface="Arial" panose="020B0604020202020204" pitchFamily="34" charset="0"/>
              </a:rPr>
              <a:t> 6. </a:t>
            </a:r>
            <a:r>
              <a:rPr lang="en-CA" sz="2700" dirty="0" smtClean="0">
                <a:latin typeface="Arial" panose="020B0604020202020204" pitchFamily="34" charset="0"/>
                <a:cs typeface="Arial" panose="020B0604020202020204" pitchFamily="34" charset="0"/>
                <a:hlinkClick r:id="rId7"/>
              </a:rPr>
              <a:t>Model </a:t>
            </a:r>
            <a:r>
              <a:rPr lang="en-CA" sz="2700" dirty="0">
                <a:latin typeface="Arial" panose="020B0604020202020204" pitchFamily="34" charset="0"/>
                <a:cs typeface="Arial" panose="020B0604020202020204" pitchFamily="34" charset="0"/>
                <a:hlinkClick r:id="rId7"/>
              </a:rPr>
              <a:t>how to handle divergent advice </a:t>
            </a:r>
            <a:r>
              <a:rPr lang="en-CA" sz="2700" dirty="0" smtClean="0">
                <a:latin typeface="Arial" panose="020B0604020202020204" pitchFamily="34" charset="0"/>
                <a:cs typeface="Arial" panose="020B0604020202020204" pitchFamily="34" charset="0"/>
              </a:rPr>
              <a:t> </a:t>
            </a:r>
            <a:r>
              <a:rPr lang="en-CA" sz="2700" dirty="0" smtClean="0">
                <a:solidFill>
                  <a:srgbClr val="FF0000"/>
                </a:solidFill>
                <a:latin typeface="Arial" panose="020B0604020202020204" pitchFamily="34" charset="0"/>
                <a:cs typeface="Arial" panose="020B0604020202020204" pitchFamily="34" charset="0"/>
              </a:rPr>
              <a:t>- discussed on previous slide</a:t>
            </a:r>
            <a:r>
              <a:rPr lang="en-CA" sz="2700" dirty="0">
                <a:latin typeface="Arial" panose="020B0604020202020204" pitchFamily="34" charset="0"/>
                <a:cs typeface="Arial" panose="020B0604020202020204" pitchFamily="34" charset="0"/>
              </a:rPr>
              <a:t/>
            </a:r>
            <a:br>
              <a:rPr lang="en-CA" sz="2700" dirty="0">
                <a:latin typeface="Arial" panose="020B0604020202020204" pitchFamily="34" charset="0"/>
                <a:cs typeface="Arial" panose="020B0604020202020204" pitchFamily="34" charset="0"/>
              </a:rPr>
            </a:br>
            <a:r>
              <a:rPr lang="en-CA" sz="2700" dirty="0" smtClean="0">
                <a:latin typeface="Arial" panose="020B0604020202020204" pitchFamily="34" charset="0"/>
                <a:cs typeface="Arial" panose="020B0604020202020204" pitchFamily="34" charset="0"/>
              </a:rPr>
              <a:t> 7. </a:t>
            </a:r>
            <a:r>
              <a:rPr lang="en-CA" sz="2700" dirty="0" smtClean="0">
                <a:latin typeface="Arial" panose="020B0604020202020204" pitchFamily="34" charset="0"/>
                <a:cs typeface="Arial" panose="020B0604020202020204" pitchFamily="34" charset="0"/>
                <a:hlinkClick r:id="rId8"/>
              </a:rPr>
              <a:t>Provide </a:t>
            </a:r>
            <a:r>
              <a:rPr lang="en-CA" sz="2700" dirty="0">
                <a:latin typeface="Arial" panose="020B0604020202020204" pitchFamily="34" charset="0"/>
                <a:cs typeface="Arial" panose="020B0604020202020204" pitchFamily="34" charset="0"/>
                <a:hlinkClick r:id="rId8"/>
              </a:rPr>
              <a:t>adequate time for students to conduct thorough peer review</a:t>
            </a:r>
            <a:r>
              <a:rPr lang="en-CA" sz="2700" dirty="0">
                <a:latin typeface="Arial" panose="020B0604020202020204" pitchFamily="34" charset="0"/>
                <a:cs typeface="Arial" panose="020B0604020202020204" pitchFamily="34" charset="0"/>
              </a:rPr>
              <a:t/>
            </a:r>
            <a:br>
              <a:rPr lang="en-CA" sz="2700" dirty="0">
                <a:latin typeface="Arial" panose="020B0604020202020204" pitchFamily="34" charset="0"/>
                <a:cs typeface="Arial" panose="020B0604020202020204" pitchFamily="34" charset="0"/>
              </a:rPr>
            </a:br>
            <a:r>
              <a:rPr lang="en-CA" sz="2700" dirty="0" smtClean="0">
                <a:latin typeface="Arial" panose="020B0604020202020204" pitchFamily="34" charset="0"/>
                <a:cs typeface="Arial" panose="020B0604020202020204" pitchFamily="34" charset="0"/>
              </a:rPr>
              <a:t> 8. </a:t>
            </a:r>
            <a:r>
              <a:rPr lang="en-CA" sz="2700" dirty="0" smtClean="0">
                <a:latin typeface="Arial" panose="020B0604020202020204" pitchFamily="34" charset="0"/>
                <a:cs typeface="Arial" panose="020B0604020202020204" pitchFamily="34" charset="0"/>
                <a:hlinkClick r:id="rId9"/>
              </a:rPr>
              <a:t>Build </a:t>
            </a:r>
            <a:r>
              <a:rPr lang="en-CA" sz="2700" dirty="0">
                <a:latin typeface="Arial" panose="020B0604020202020204" pitchFamily="34" charset="0"/>
                <a:cs typeface="Arial" panose="020B0604020202020204" pitchFamily="34" charset="0"/>
                <a:hlinkClick r:id="rId9"/>
              </a:rPr>
              <a:t>in incentives for students to contribute helpful commentary to others </a:t>
            </a:r>
            <a:r>
              <a:rPr lang="en-CA" sz="2700" dirty="0" smtClean="0">
                <a:latin typeface="Arial" panose="020B0604020202020204" pitchFamily="34" charset="0"/>
                <a:cs typeface="Arial" panose="020B0604020202020204" pitchFamily="34" charset="0"/>
                <a:hlinkClick r:id="rId9"/>
              </a:rPr>
              <a:t>               and </a:t>
            </a:r>
            <a:r>
              <a:rPr lang="en-CA" sz="2700" dirty="0">
                <a:latin typeface="Arial" panose="020B0604020202020204" pitchFamily="34" charset="0"/>
                <a:cs typeface="Arial" panose="020B0604020202020204" pitchFamily="34" charset="0"/>
                <a:hlinkClick r:id="rId9"/>
              </a:rPr>
              <a:t>to </a:t>
            </a:r>
            <a:r>
              <a:rPr lang="en-CA" sz="2700" dirty="0" smtClean="0">
                <a:latin typeface="Arial" panose="020B0604020202020204" pitchFamily="34" charset="0"/>
                <a:cs typeface="Arial" panose="020B0604020202020204" pitchFamily="34" charset="0"/>
                <a:hlinkClick r:id="rId9"/>
              </a:rPr>
              <a:t>ponder </a:t>
            </a:r>
            <a:r>
              <a:rPr lang="en-CA" sz="2700" dirty="0">
                <a:latin typeface="Arial" panose="020B0604020202020204" pitchFamily="34" charset="0"/>
                <a:cs typeface="Arial" panose="020B0604020202020204" pitchFamily="34" charset="0"/>
                <a:hlinkClick r:id="rId9"/>
              </a:rPr>
              <a:t>the commentary they </a:t>
            </a:r>
            <a:r>
              <a:rPr lang="en-CA" sz="2700" dirty="0" smtClean="0">
                <a:latin typeface="Arial" panose="020B0604020202020204" pitchFamily="34" charset="0"/>
                <a:cs typeface="Arial" panose="020B0604020202020204" pitchFamily="34" charset="0"/>
                <a:hlinkClick r:id="rId9"/>
              </a:rPr>
              <a:t>receive</a:t>
            </a:r>
            <a:r>
              <a:rPr lang="en-CA" sz="2700" dirty="0" smtClean="0">
                <a:latin typeface="Arial" panose="020B0604020202020204" pitchFamily="34" charset="0"/>
                <a:cs typeface="Arial" panose="020B0604020202020204" pitchFamily="34" charset="0"/>
              </a:rPr>
              <a:t> </a:t>
            </a:r>
            <a:r>
              <a:rPr lang="en-CA" sz="2700" dirty="0" smtClean="0">
                <a:solidFill>
                  <a:srgbClr val="FF0000"/>
                </a:solidFill>
                <a:latin typeface="Arial" panose="020B0604020202020204" pitchFamily="34" charset="0"/>
                <a:cs typeface="Arial" panose="020B0604020202020204" pitchFamily="34" charset="0"/>
              </a:rPr>
              <a:t>–</a:t>
            </a:r>
            <a:r>
              <a:rPr lang="en-CA" sz="2700" dirty="0" smtClean="0">
                <a:latin typeface="Arial" panose="020B0604020202020204" pitchFamily="34" charset="0"/>
                <a:cs typeface="Arial" panose="020B0604020202020204" pitchFamily="34" charset="0"/>
              </a:rPr>
              <a:t> </a:t>
            </a:r>
            <a:r>
              <a:rPr lang="en-CA" sz="2700" dirty="0" smtClean="0">
                <a:solidFill>
                  <a:srgbClr val="FF0000"/>
                </a:solidFill>
                <a:latin typeface="Arial" panose="020B0604020202020204" pitchFamily="34" charset="0"/>
                <a:cs typeface="Arial" panose="020B0604020202020204" pitchFamily="34" charset="0"/>
              </a:rPr>
              <a:t>discussed on previous slide</a:t>
            </a:r>
            <a:r>
              <a:rPr lang="en-CA" sz="2700" dirty="0">
                <a:solidFill>
                  <a:srgbClr val="FF0000"/>
                </a:solidFill>
                <a:latin typeface="Arial" panose="020B0604020202020204" pitchFamily="34" charset="0"/>
                <a:cs typeface="Arial" panose="020B0604020202020204" pitchFamily="34" charset="0"/>
              </a:rPr>
              <a:t/>
            </a:r>
            <a:br>
              <a:rPr lang="en-CA" sz="2700" dirty="0">
                <a:solidFill>
                  <a:srgbClr val="FF0000"/>
                </a:solidFill>
                <a:latin typeface="Arial" panose="020B0604020202020204" pitchFamily="34" charset="0"/>
                <a:cs typeface="Arial" panose="020B0604020202020204" pitchFamily="34" charset="0"/>
              </a:rPr>
            </a:br>
            <a:r>
              <a:rPr lang="en-CA" sz="2700" dirty="0">
                <a:latin typeface="Arial" panose="020B0604020202020204" pitchFamily="34" charset="0"/>
                <a:cs typeface="Arial" panose="020B0604020202020204" pitchFamily="34" charset="0"/>
              </a:rPr>
              <a:t/>
            </a:r>
            <a:br>
              <a:rPr lang="en-CA" sz="2700" dirty="0">
                <a:latin typeface="Arial" panose="020B0604020202020204" pitchFamily="34" charset="0"/>
                <a:cs typeface="Arial" panose="020B0604020202020204" pitchFamily="34" charset="0"/>
              </a:rPr>
            </a:br>
            <a:endParaRPr lang="en-CA" sz="27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0" y="0"/>
            <a:ext cx="12192000" cy="1548387"/>
          </a:xfrm>
          <a:prstGeom prst="rect">
            <a:avLst/>
          </a:prstGeom>
        </p:spPr>
      </p:pic>
    </p:spTree>
    <p:extLst>
      <p:ext uri="{BB962C8B-B14F-4D97-AF65-F5344CB8AC3E}">
        <p14:creationId xmlns:p14="http://schemas.microsoft.com/office/powerpoint/2010/main" val="2814040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200" y="3730625"/>
            <a:ext cx="10515600" cy="1325563"/>
          </a:xfrm>
        </p:spPr>
        <p:txBody>
          <a:bodyPr>
            <a:noAutofit/>
          </a:bodyPr>
          <a:lstStyle/>
          <a:p>
            <a:r>
              <a:rPr lang="en-CA" sz="2400" b="1" dirty="0" smtClean="0">
                <a:latin typeface="Arial" panose="020B0604020202020204" pitchFamily="34" charset="0"/>
                <a:cs typeface="Arial" panose="020B0604020202020204" pitchFamily="34" charset="0"/>
              </a:rPr>
              <a:t>Introducing </a:t>
            </a:r>
            <a:r>
              <a:rPr lang="en-CA" sz="2400" b="1" dirty="0">
                <a:latin typeface="Arial" panose="020B0604020202020204" pitchFamily="34" charset="0"/>
                <a:cs typeface="Arial" panose="020B0604020202020204" pitchFamily="34" charset="0"/>
              </a:rPr>
              <a:t>P</a:t>
            </a:r>
            <a:r>
              <a:rPr lang="en-CA" sz="2400" b="1" dirty="0" smtClean="0">
                <a:latin typeface="Arial" panose="020B0604020202020204" pitchFamily="34" charset="0"/>
                <a:cs typeface="Arial" panose="020B0604020202020204" pitchFamily="34" charset="0"/>
              </a:rPr>
              <a:t>eer </a:t>
            </a:r>
            <a:r>
              <a:rPr lang="en-CA" sz="2400" b="1" dirty="0">
                <a:latin typeface="Arial" panose="020B0604020202020204" pitchFamily="34" charset="0"/>
                <a:cs typeface="Arial" panose="020B0604020202020204" pitchFamily="34" charset="0"/>
              </a:rPr>
              <a:t>R</a:t>
            </a:r>
            <a:r>
              <a:rPr lang="en-CA" sz="2400" b="1" dirty="0" smtClean="0">
                <a:latin typeface="Arial" panose="020B0604020202020204" pitchFamily="34" charset="0"/>
                <a:cs typeface="Arial" panose="020B0604020202020204" pitchFamily="34" charset="0"/>
              </a:rPr>
              <a:t>eview </a:t>
            </a:r>
            <a:r>
              <a:rPr lang="en-CA" sz="2400" b="1" dirty="0">
                <a:latin typeface="Arial" panose="020B0604020202020204" pitchFamily="34" charset="0"/>
                <a:cs typeface="Arial" panose="020B0604020202020204" pitchFamily="34" charset="0"/>
              </a:rPr>
              <a:t>to </a:t>
            </a:r>
            <a:r>
              <a:rPr lang="en-CA" sz="2400" b="1" dirty="0" smtClean="0">
                <a:latin typeface="Arial" panose="020B0604020202020204" pitchFamily="34" charset="0"/>
                <a:cs typeface="Arial" panose="020B0604020202020204" pitchFamily="34" charset="0"/>
              </a:rPr>
              <a:t>Students</a:t>
            </a:r>
            <a:r>
              <a:rPr lang="en-CA" sz="2400" b="1" dirty="0">
                <a:latin typeface="Arial" panose="020B0604020202020204" pitchFamily="34" charset="0"/>
                <a:cs typeface="Arial" panose="020B0604020202020204" pitchFamily="34" charset="0"/>
              </a:rPr>
              <a:t/>
            </a:r>
            <a:br>
              <a:rPr lang="en-CA" sz="2400" b="1" dirty="0">
                <a:latin typeface="Arial" panose="020B0604020202020204" pitchFamily="34" charset="0"/>
                <a:cs typeface="Arial" panose="020B0604020202020204" pitchFamily="34" charset="0"/>
              </a:rPr>
            </a:br>
            <a:r>
              <a:rPr lang="en-CA" sz="2400" b="1" dirty="0" smtClean="0">
                <a:latin typeface="Arial" panose="020B0604020202020204" pitchFamily="34" charset="0"/>
                <a:cs typeface="Arial" panose="020B0604020202020204" pitchFamily="34" charset="0"/>
              </a:rPr>
              <a:t/>
            </a:r>
            <a:br>
              <a:rPr lang="en-CA" sz="2400" b="1" dirty="0" smtClean="0">
                <a:latin typeface="Arial" panose="020B0604020202020204" pitchFamily="34" charset="0"/>
                <a:cs typeface="Arial" panose="020B0604020202020204" pitchFamily="34" charset="0"/>
              </a:rPr>
            </a:br>
            <a:r>
              <a:rPr lang="en-CA" sz="2400" i="1" dirty="0" smtClean="0">
                <a:latin typeface="Arial" panose="020B0604020202020204" pitchFamily="34" charset="0"/>
                <a:cs typeface="Arial" panose="020B0604020202020204" pitchFamily="34" charset="0"/>
              </a:rPr>
              <a:t>Getting </a:t>
            </a:r>
            <a:r>
              <a:rPr lang="en-CA" sz="2400" i="1" dirty="0">
                <a:latin typeface="Arial" panose="020B0604020202020204" pitchFamily="34" charset="0"/>
                <a:cs typeface="Arial" panose="020B0604020202020204" pitchFamily="34" charset="0"/>
              </a:rPr>
              <a:t>students on board</a:t>
            </a:r>
            <a:br>
              <a:rPr lang="en-CA" sz="2400" i="1" dirty="0">
                <a:latin typeface="Arial" panose="020B0604020202020204" pitchFamily="34" charset="0"/>
                <a:cs typeface="Arial" panose="020B0604020202020204" pitchFamily="34" charset="0"/>
              </a:rPr>
            </a:br>
            <a:r>
              <a:rPr lang="en-CA" sz="2400" dirty="0">
                <a:latin typeface="Arial" panose="020B0604020202020204" pitchFamily="34" charset="0"/>
                <a:cs typeface="Arial" panose="020B0604020202020204" pitchFamily="34" charset="0"/>
              </a:rPr>
              <a:t>Whichever version of peer review you use, introduce your students to the idea of peer review prior to the first assignment. Spend some time emphasizing the importance of revision in the writing process and remind students that the </a:t>
            </a:r>
            <a:r>
              <a:rPr lang="en-CA" sz="2400" dirty="0">
                <a:solidFill>
                  <a:srgbClr val="FF0000"/>
                </a:solidFill>
                <a:latin typeface="Arial" panose="020B0604020202020204" pitchFamily="34" charset="0"/>
                <a:cs typeface="Arial" panose="020B0604020202020204" pitchFamily="34" charset="0"/>
              </a:rPr>
              <a:t>purpose of peer review is to improve the quality of their writing. </a:t>
            </a:r>
            <a:r>
              <a:rPr lang="en-CA" sz="2400" dirty="0" smtClean="0">
                <a:solidFill>
                  <a:srgbClr val="FF0000"/>
                </a:solidFill>
                <a:latin typeface="Arial" panose="020B0604020202020204" pitchFamily="34" charset="0"/>
                <a:cs typeface="Arial" panose="020B0604020202020204" pitchFamily="34" charset="0"/>
              </a:rPr>
              <a:t/>
            </a:r>
            <a:br>
              <a:rPr lang="en-CA" sz="2400" dirty="0" smtClean="0">
                <a:solidFill>
                  <a:srgbClr val="FF0000"/>
                </a:solidFill>
                <a:latin typeface="Arial" panose="020B0604020202020204" pitchFamily="34" charset="0"/>
                <a:cs typeface="Arial" panose="020B0604020202020204" pitchFamily="34" charset="0"/>
              </a:rPr>
            </a:br>
            <a:r>
              <a:rPr lang="en-CA" sz="2400" dirty="0">
                <a:solidFill>
                  <a:srgbClr val="FF0000"/>
                </a:solidFill>
                <a:latin typeface="Arial" panose="020B0604020202020204" pitchFamily="34" charset="0"/>
                <a:cs typeface="Arial" panose="020B0604020202020204" pitchFamily="34" charset="0"/>
              </a:rPr>
              <a:t/>
            </a:r>
            <a:br>
              <a:rPr lang="en-CA" sz="2400" dirty="0">
                <a:solidFill>
                  <a:srgbClr val="FF0000"/>
                </a:solidFill>
                <a:latin typeface="Arial" panose="020B0604020202020204" pitchFamily="34" charset="0"/>
                <a:cs typeface="Arial" panose="020B0604020202020204" pitchFamily="34" charset="0"/>
              </a:rPr>
            </a:br>
            <a:r>
              <a:rPr lang="en-CA" sz="2400" dirty="0" smtClean="0">
                <a:latin typeface="Arial" panose="020B0604020202020204" pitchFamily="34" charset="0"/>
                <a:cs typeface="Arial" panose="020B0604020202020204" pitchFamily="34" charset="0"/>
              </a:rPr>
              <a:t>Here is a </a:t>
            </a:r>
            <a:r>
              <a:rPr lang="en-CA" sz="2400" dirty="0" smtClean="0">
                <a:latin typeface="Arial" panose="020B0604020202020204" pitchFamily="34" charset="0"/>
                <a:cs typeface="Arial" panose="020B0604020202020204" pitchFamily="34" charset="0"/>
                <a:hlinkClick r:id="rId2"/>
              </a:rPr>
              <a:t>video link </a:t>
            </a:r>
            <a:r>
              <a:rPr lang="en-CA" sz="2400" dirty="0" smtClean="0">
                <a:latin typeface="Arial" panose="020B0604020202020204" pitchFamily="34" charset="0"/>
                <a:cs typeface="Arial" panose="020B0604020202020204" pitchFamily="34" charset="0"/>
              </a:rPr>
              <a:t>for a basic guide to Peer Review you can show to students to further their understanding of the subject.</a:t>
            </a:r>
            <a:br>
              <a:rPr lang="en-CA" sz="2400" dirty="0" smtClean="0">
                <a:latin typeface="Arial" panose="020B0604020202020204" pitchFamily="34" charset="0"/>
                <a:cs typeface="Arial" panose="020B0604020202020204" pitchFamily="34" charset="0"/>
              </a:rPr>
            </a:br>
            <a:r>
              <a:rPr lang="en-CA" sz="2400" dirty="0">
                <a:latin typeface="Arial" panose="020B0604020202020204" pitchFamily="34" charset="0"/>
                <a:cs typeface="Arial" panose="020B0604020202020204" pitchFamily="34" charset="0"/>
              </a:rPr>
              <a:t/>
            </a:r>
            <a:br>
              <a:rPr lang="en-CA" sz="2400" dirty="0">
                <a:latin typeface="Arial" panose="020B0604020202020204" pitchFamily="34" charset="0"/>
                <a:cs typeface="Arial" panose="020B0604020202020204" pitchFamily="34" charset="0"/>
              </a:rPr>
            </a:br>
            <a:r>
              <a:rPr lang="en-CA" sz="2400" dirty="0">
                <a:latin typeface="Arial" panose="020B0604020202020204" pitchFamily="34" charset="0"/>
                <a:cs typeface="Arial" panose="020B0604020202020204" pitchFamily="34" charset="0"/>
                <a:hlinkClick r:id="rId3"/>
              </a:rPr>
              <a:t>Introduction for Students</a:t>
            </a:r>
            <a:r>
              <a:rPr lang="en-CA" sz="2400" dirty="0">
                <a:latin typeface="Arial" panose="020B0604020202020204" pitchFamily="34" charset="0"/>
                <a:cs typeface="Arial" panose="020B0604020202020204" pitchFamily="34" charset="0"/>
              </a:rPr>
              <a:t> - A list of suggested introductory </a:t>
            </a:r>
            <a:r>
              <a:rPr lang="en-CA" sz="2400" dirty="0" smtClean="0">
                <a:latin typeface="Arial" panose="020B0604020202020204" pitchFamily="34" charset="0"/>
                <a:cs typeface="Arial" panose="020B0604020202020204" pitchFamily="34" charset="0"/>
              </a:rPr>
              <a:t>methods for peer review.</a:t>
            </a:r>
            <a:r>
              <a:rPr lang="en-CA" sz="2400" dirty="0">
                <a:latin typeface="Arial" panose="020B0604020202020204" pitchFamily="34" charset="0"/>
                <a:cs typeface="Arial" panose="020B0604020202020204" pitchFamily="34" charset="0"/>
              </a:rPr>
              <a:t/>
            </a:r>
            <a:br>
              <a:rPr lang="en-CA" sz="2400" dirty="0">
                <a:latin typeface="Arial" panose="020B0604020202020204" pitchFamily="34" charset="0"/>
                <a:cs typeface="Arial" panose="020B0604020202020204" pitchFamily="34" charset="0"/>
              </a:rPr>
            </a:br>
            <a:r>
              <a:rPr lang="en-CA" sz="2000" dirty="0">
                <a:latin typeface="Arial" panose="020B0604020202020204" pitchFamily="34" charset="0"/>
                <a:cs typeface="Arial" panose="020B0604020202020204" pitchFamily="34" charset="0"/>
              </a:rPr>
              <a:t/>
            </a:r>
            <a:br>
              <a:rPr lang="en-CA" sz="2000" dirty="0">
                <a:latin typeface="Arial" panose="020B0604020202020204" pitchFamily="34" charset="0"/>
                <a:cs typeface="Arial" panose="020B0604020202020204" pitchFamily="34" charset="0"/>
              </a:rPr>
            </a:br>
            <a:r>
              <a:rPr lang="en-CA" sz="2400" dirty="0">
                <a:latin typeface="Arial" panose="020B0604020202020204" pitchFamily="34" charset="0"/>
                <a:cs typeface="Arial" panose="020B0604020202020204" pitchFamily="34" charset="0"/>
              </a:rPr>
              <a:t/>
            </a:r>
            <a:br>
              <a:rPr lang="en-CA" sz="2400" dirty="0">
                <a:latin typeface="Arial" panose="020B0604020202020204" pitchFamily="34" charset="0"/>
                <a:cs typeface="Arial" panose="020B0604020202020204" pitchFamily="34" charset="0"/>
              </a:rPr>
            </a:br>
            <a:endParaRPr lang="en-CA" sz="24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12192000" cy="1548387"/>
          </a:xfrm>
          <a:prstGeom prst="rect">
            <a:avLst/>
          </a:prstGeom>
        </p:spPr>
      </p:pic>
    </p:spTree>
    <p:extLst>
      <p:ext uri="{BB962C8B-B14F-4D97-AF65-F5344CB8AC3E}">
        <p14:creationId xmlns:p14="http://schemas.microsoft.com/office/powerpoint/2010/main" val="3251441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1300" y="3530601"/>
            <a:ext cx="11176000" cy="3441700"/>
          </a:xfrm>
        </p:spPr>
        <p:txBody>
          <a:bodyPr>
            <a:noAutofit/>
          </a:bodyPr>
          <a:lstStyle/>
          <a:p>
            <a:pPr marL="0" marR="0" algn="l">
              <a:lnSpc>
                <a:spcPct val="107000"/>
              </a:lnSpc>
              <a:spcBef>
                <a:spcPts val="0"/>
              </a:spcBef>
              <a:spcAft>
                <a:spcPts val="800"/>
              </a:spcAft>
            </a:pPr>
            <a:r>
              <a:rPr lang="en-CA" sz="2400" b="1" dirty="0" smtClean="0">
                <a:latin typeface="Arial" panose="020B0604020202020204" pitchFamily="34" charset="0"/>
                <a:ea typeface="Calibri" panose="020F0502020204030204" pitchFamily="34" charset="0"/>
                <a:cs typeface="Arial" panose="020B0604020202020204" pitchFamily="34" charset="0"/>
              </a:rPr>
              <a:t>			Handout </a:t>
            </a:r>
            <a:r>
              <a:rPr lang="en-CA" sz="2400" b="1" dirty="0">
                <a:latin typeface="Arial" panose="020B0604020202020204" pitchFamily="34" charset="0"/>
                <a:ea typeface="Calibri" panose="020F0502020204030204" pitchFamily="34" charset="0"/>
                <a:cs typeface="Arial" panose="020B0604020202020204" pitchFamily="34" charset="0"/>
              </a:rPr>
              <a:t>1: Pre-Review </a:t>
            </a:r>
            <a:r>
              <a:rPr lang="en-CA" sz="2400" b="1" dirty="0" smtClean="0">
                <a:latin typeface="Arial" panose="020B0604020202020204" pitchFamily="34" charset="0"/>
                <a:ea typeface="Calibri" panose="020F0502020204030204" pitchFamily="34" charset="0"/>
                <a:cs typeface="Arial" panose="020B0604020202020204" pitchFamily="34" charset="0"/>
              </a:rPr>
              <a:t>Worksheet </a:t>
            </a:r>
            <a:r>
              <a:rPr lang="en-CA" sz="2400" b="1" dirty="0" smtClean="0">
                <a:solidFill>
                  <a:srgbClr val="FF0000"/>
                </a:solidFill>
                <a:latin typeface="Arial" panose="020B0604020202020204" pitchFamily="34" charset="0"/>
                <a:ea typeface="Calibri" panose="020F0502020204030204" pitchFamily="34" charset="0"/>
                <a:cs typeface="Arial" panose="020B0604020202020204" pitchFamily="34" charset="0"/>
              </a:rPr>
              <a:t>(WAC handout/pdf)</a:t>
            </a:r>
            <a:br>
              <a:rPr lang="en-CA" sz="2400" b="1" dirty="0" smtClean="0">
                <a:solidFill>
                  <a:srgbClr val="FF0000"/>
                </a:solidFill>
                <a:latin typeface="Arial" panose="020B0604020202020204" pitchFamily="34" charset="0"/>
                <a:ea typeface="Calibri" panose="020F0502020204030204" pitchFamily="34" charset="0"/>
                <a:cs typeface="Arial" panose="020B0604020202020204" pitchFamily="34" charset="0"/>
              </a:rPr>
            </a:br>
            <a:r>
              <a:rPr lang="en-CA" sz="2000" b="1" dirty="0" smtClean="0">
                <a:latin typeface="Arial" panose="020B0604020202020204" pitchFamily="34" charset="0"/>
                <a:ea typeface="Calibri" panose="020F0502020204030204" pitchFamily="34" charset="0"/>
                <a:cs typeface="Arial" panose="020B0604020202020204" pitchFamily="34" charset="0"/>
              </a:rPr>
              <a:t>[</a:t>
            </a:r>
            <a:r>
              <a:rPr lang="en-CA" sz="2000" i="1" dirty="0" smtClean="0">
                <a:latin typeface="Arial" panose="020B0604020202020204" pitchFamily="34" charset="0"/>
                <a:ea typeface="Calibri" panose="020F0502020204030204" pitchFamily="34" charset="0"/>
                <a:cs typeface="Arial" panose="020B0604020202020204" pitchFamily="34" charset="0"/>
              </a:rPr>
              <a:t>Use the following 8 questions as an in-class handout for students’ self-assessment of their work before they peer edit]</a:t>
            </a:r>
            <a:r>
              <a:rPr lang="en-CA" sz="2000" i="1" dirty="0">
                <a:latin typeface="Arial" panose="020B0604020202020204" pitchFamily="34" charset="0"/>
                <a:ea typeface="Calibri" panose="020F0502020204030204" pitchFamily="34" charset="0"/>
                <a:cs typeface="Arial" panose="020B0604020202020204" pitchFamily="34" charset="0"/>
              </a:rPr>
              <a:t/>
            </a:r>
            <a:br>
              <a:rPr lang="en-CA" sz="2000" i="1" dirty="0">
                <a:latin typeface="Arial" panose="020B0604020202020204" pitchFamily="34" charset="0"/>
                <a:ea typeface="Calibri" panose="020F0502020204030204" pitchFamily="34" charset="0"/>
                <a:cs typeface="Arial" panose="020B0604020202020204" pitchFamily="34" charset="0"/>
              </a:rPr>
            </a:br>
            <a:r>
              <a:rPr lang="en-CA" sz="2400" i="1" dirty="0" smtClean="0">
                <a:latin typeface="Arial" panose="020B0604020202020204" pitchFamily="34" charset="0"/>
                <a:ea typeface="Calibri" panose="020F0502020204030204" pitchFamily="34" charset="0"/>
                <a:cs typeface="Arial" panose="020B0604020202020204" pitchFamily="34" charset="0"/>
              </a:rPr>
              <a:t/>
            </a:r>
            <a:br>
              <a:rPr lang="en-CA" sz="2400" i="1" dirty="0" smtClean="0">
                <a:latin typeface="Arial" panose="020B0604020202020204" pitchFamily="34" charset="0"/>
                <a:ea typeface="Calibri" panose="020F0502020204030204" pitchFamily="34" charset="0"/>
                <a:cs typeface="Arial" panose="020B0604020202020204" pitchFamily="34" charset="0"/>
              </a:rPr>
            </a:br>
            <a:r>
              <a:rPr lang="en-CA" sz="1800" dirty="0" smtClean="0">
                <a:latin typeface="Arial" panose="020B0604020202020204" pitchFamily="34" charset="0"/>
                <a:ea typeface="Calibri" panose="020F0502020204030204" pitchFamily="34" charset="0"/>
                <a:cs typeface="Arial" panose="020B0604020202020204" pitchFamily="34" charset="0"/>
              </a:rPr>
              <a:t>To </a:t>
            </a:r>
            <a:r>
              <a:rPr lang="en-CA" sz="1800" dirty="0">
                <a:latin typeface="Arial" panose="020B0604020202020204" pitchFamily="34" charset="0"/>
                <a:ea typeface="Calibri" panose="020F0502020204030204" pitchFamily="34" charset="0"/>
                <a:cs typeface="Arial" panose="020B0604020202020204" pitchFamily="34" charset="0"/>
              </a:rPr>
              <a:t>make the most of peer review, we would like you to help focus the reviewers’ attention to your specific writing concerns. Please complete this worksheet and include it with your paper (or it could be data entered into an online database that the student’s peer reviewers can access) that you submit for peer review. Keep in mind that these are the kinds of issues you could address in future solicitations for feedback on your writing</a:t>
            </a:r>
            <a:r>
              <a:rPr lang="en-CA" sz="1800" dirty="0" smtClean="0">
                <a:latin typeface="Arial" panose="020B0604020202020204" pitchFamily="34" charset="0"/>
                <a:ea typeface="Calibri" panose="020F0502020204030204" pitchFamily="34" charset="0"/>
                <a:cs typeface="Arial" panose="020B0604020202020204" pitchFamily="34" charset="0"/>
              </a:rPr>
              <a:t>.</a:t>
            </a:r>
            <a:br>
              <a:rPr lang="en-CA" sz="1800" dirty="0" smtClean="0">
                <a:latin typeface="Arial" panose="020B0604020202020204" pitchFamily="34" charset="0"/>
                <a:ea typeface="Calibri" panose="020F0502020204030204" pitchFamily="34" charset="0"/>
                <a:cs typeface="Arial" panose="020B0604020202020204" pitchFamily="34" charset="0"/>
              </a:rPr>
            </a:br>
            <a:r>
              <a:rPr lang="en-CA" sz="2400" dirty="0">
                <a:latin typeface="Arial" panose="020B0604020202020204" pitchFamily="34" charset="0"/>
                <a:ea typeface="Calibri" panose="020F0502020204030204" pitchFamily="34" charset="0"/>
                <a:cs typeface="Arial" panose="020B0604020202020204" pitchFamily="34" charset="0"/>
              </a:rPr>
              <a:t/>
            </a:r>
            <a:br>
              <a:rPr lang="en-CA" sz="2400" dirty="0">
                <a:latin typeface="Arial" panose="020B0604020202020204" pitchFamily="34" charset="0"/>
                <a:ea typeface="Calibri" panose="020F0502020204030204" pitchFamily="34" charset="0"/>
                <a:cs typeface="Arial" panose="020B0604020202020204" pitchFamily="34" charset="0"/>
              </a:rPr>
            </a:br>
            <a:r>
              <a:rPr lang="en-CA" sz="1800" dirty="0">
                <a:latin typeface="Arial" panose="020B0604020202020204" pitchFamily="34" charset="0"/>
                <a:ea typeface="Calibri" panose="020F0502020204030204" pitchFamily="34" charset="0"/>
                <a:cs typeface="Arial" panose="020B0604020202020204" pitchFamily="34" charset="0"/>
              </a:rPr>
              <a:t>1. How would you describe the assignment in your own words? (What are you trying to achieve with this paper</a:t>
            </a:r>
            <a:r>
              <a:rPr lang="en-CA" sz="1800" dirty="0" smtClean="0">
                <a:latin typeface="Arial" panose="020B0604020202020204" pitchFamily="34" charset="0"/>
                <a:ea typeface="Calibri" panose="020F0502020204030204" pitchFamily="34" charset="0"/>
                <a:cs typeface="Arial" panose="020B0604020202020204" pitchFamily="34" charset="0"/>
              </a:rPr>
              <a:t>)</a:t>
            </a:r>
            <a:br>
              <a:rPr lang="en-CA" sz="1800" dirty="0" smtClean="0">
                <a:latin typeface="Arial" panose="020B0604020202020204" pitchFamily="34" charset="0"/>
                <a:ea typeface="Calibri" panose="020F0502020204030204" pitchFamily="34" charset="0"/>
                <a:cs typeface="Arial" panose="020B0604020202020204" pitchFamily="34" charset="0"/>
              </a:rPr>
            </a:br>
            <a:r>
              <a:rPr lang="en-CA" sz="1800" dirty="0">
                <a:latin typeface="Arial" panose="020B0604020202020204" pitchFamily="34" charset="0"/>
                <a:ea typeface="Calibri" panose="020F0502020204030204" pitchFamily="34" charset="0"/>
                <a:cs typeface="Arial" panose="020B0604020202020204" pitchFamily="34" charset="0"/>
              </a:rPr>
              <a:t/>
            </a:r>
            <a:br>
              <a:rPr lang="en-CA" sz="1800" dirty="0">
                <a:latin typeface="Arial" panose="020B0604020202020204" pitchFamily="34" charset="0"/>
                <a:ea typeface="Calibri" panose="020F0502020204030204" pitchFamily="34" charset="0"/>
                <a:cs typeface="Arial" panose="020B0604020202020204" pitchFamily="34" charset="0"/>
              </a:rPr>
            </a:br>
            <a:r>
              <a:rPr lang="en-CA" sz="1800" dirty="0">
                <a:latin typeface="Arial" panose="020B0604020202020204" pitchFamily="34" charset="0"/>
                <a:ea typeface="Calibri" panose="020F0502020204030204" pitchFamily="34" charset="0"/>
                <a:cs typeface="Arial" panose="020B0604020202020204" pitchFamily="34" charset="0"/>
              </a:rPr>
              <a:t>2. How does this assignment fit into the larger goals for the course</a:t>
            </a:r>
            <a:r>
              <a:rPr lang="en-CA" sz="1800" dirty="0" smtClean="0">
                <a:latin typeface="Arial" panose="020B0604020202020204" pitchFamily="34" charset="0"/>
                <a:ea typeface="Calibri" panose="020F0502020204030204" pitchFamily="34" charset="0"/>
                <a:cs typeface="Arial" panose="020B0604020202020204" pitchFamily="34" charset="0"/>
              </a:rPr>
              <a:t>?</a:t>
            </a:r>
            <a:br>
              <a:rPr lang="en-CA" sz="1800" dirty="0" smtClean="0">
                <a:latin typeface="Arial" panose="020B0604020202020204" pitchFamily="34" charset="0"/>
                <a:ea typeface="Calibri" panose="020F0502020204030204" pitchFamily="34" charset="0"/>
                <a:cs typeface="Arial" panose="020B0604020202020204" pitchFamily="34" charset="0"/>
              </a:rPr>
            </a:br>
            <a:r>
              <a:rPr lang="en-CA" sz="1800" dirty="0">
                <a:latin typeface="Arial" panose="020B0604020202020204" pitchFamily="34" charset="0"/>
                <a:ea typeface="Calibri" panose="020F0502020204030204" pitchFamily="34" charset="0"/>
                <a:cs typeface="Arial" panose="020B0604020202020204" pitchFamily="34" charset="0"/>
              </a:rPr>
              <a:t/>
            </a:r>
            <a:br>
              <a:rPr lang="en-CA" sz="1800" dirty="0">
                <a:latin typeface="Arial" panose="020B0604020202020204" pitchFamily="34" charset="0"/>
                <a:ea typeface="Calibri" panose="020F0502020204030204" pitchFamily="34" charset="0"/>
                <a:cs typeface="Arial" panose="020B0604020202020204" pitchFamily="34" charset="0"/>
              </a:rPr>
            </a:br>
            <a:r>
              <a:rPr lang="en-CA" sz="1800" dirty="0">
                <a:latin typeface="Arial" panose="020B0604020202020204" pitchFamily="34" charset="0"/>
                <a:ea typeface="Calibri" panose="020F0502020204030204" pitchFamily="34" charset="0"/>
                <a:cs typeface="Arial" panose="020B0604020202020204" pitchFamily="34" charset="0"/>
              </a:rPr>
              <a:t>3. Who is the audience for this paper? (For instance, what can you assume your audience already knows?)</a:t>
            </a:r>
            <a:br>
              <a:rPr lang="en-CA" sz="1800" dirty="0">
                <a:latin typeface="Arial" panose="020B0604020202020204" pitchFamily="34" charset="0"/>
                <a:ea typeface="Calibri" panose="020F0502020204030204" pitchFamily="34" charset="0"/>
                <a:cs typeface="Arial" panose="020B0604020202020204" pitchFamily="34" charset="0"/>
              </a:rPr>
            </a:br>
            <a:endParaRPr lang="en-CA" sz="1800" dirty="0"/>
          </a:p>
        </p:txBody>
      </p:sp>
      <p:sp>
        <p:nvSpPr>
          <p:cNvPr id="4" name="Rectangle 3"/>
          <p:cNvSpPr/>
          <p:nvPr/>
        </p:nvSpPr>
        <p:spPr>
          <a:xfrm>
            <a:off x="241300" y="2844800"/>
            <a:ext cx="11480800" cy="3860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12192000" cy="1422400"/>
          </a:xfrm>
          <a:prstGeom prst="rect">
            <a:avLst/>
          </a:prstGeom>
        </p:spPr>
      </p:pic>
    </p:spTree>
    <p:extLst>
      <p:ext uri="{BB962C8B-B14F-4D97-AF65-F5344CB8AC3E}">
        <p14:creationId xmlns:p14="http://schemas.microsoft.com/office/powerpoint/2010/main" val="25705520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2362</TotalTime>
  <Words>371</Words>
  <Application>Microsoft Office PowerPoint</Application>
  <PresentationFormat>Widescreen</PresentationFormat>
  <Paragraphs>51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Teaching Peer Editing and Review</vt:lpstr>
      <vt:lpstr>PowerPoint Presentation</vt:lpstr>
      <vt:lpstr>  </vt:lpstr>
      <vt:lpstr>PowerPoint Presentation</vt:lpstr>
      <vt:lpstr>            How are students helped by Peer Review in the classroom?  Peer Review workshops serve many useful functions for student writers, most notably:   -  They provide writers with real readers who must make sense of their  writing.   -  They help writers improve their reading/critical analysis skills.   -  They assist writers to correct and enhance their writing skills and final  products.  </vt:lpstr>
      <vt:lpstr>   Most people need instruction and practice in both giving and making use of constructive feedback. There are many ways to encourage students to make useful, topic-appropriate comments in a peer review  Helping students to give and review constructive feedback Giving and Receiving Feedback – (Tips on encouraging good feedback use)  </vt:lpstr>
      <vt:lpstr>  Eight TIPS for instructors to get started on a Peer Review with their students   1. Think about logistics  2. Specify tasks for the peer review  3. Consider sequencing the peer-review tasks in multiple workshops  4. Model how to use the workshop sheet or criteria list before peer review  5. Model effective commenting – discussed on previous slide  6. Model how to handle divergent advice  - discussed on previous slide  7. Provide adequate time for students to conduct thorough peer review  8. Build in incentives for students to contribute helpful commentary to others                and to ponder the commentary they receive – discussed on previous slide  </vt:lpstr>
      <vt:lpstr>Introducing Peer Review to Students  Getting students on board Whichever version of peer review you use, introduce your students to the idea of peer review prior to the first assignment. Spend some time emphasizing the importance of revision in the writing process and remind students that the purpose of peer review is to improve the quality of their writing.   Here is a video link for a basic guide to Peer Review you can show to students to further their understanding of the subject.  Introduction for Students - A list of suggested introductory methods for peer review.   </vt:lpstr>
      <vt:lpstr>   Handout 1: Pre-Review Worksheet (WAC handout/pdf) [Use the following 8 questions as an in-class handout for students’ self-assessment of their work before they peer edit]  To make the most of peer review, we would like you to help focus the reviewers’ attention to your specific writing concerns. Please complete this worksheet and include it with your paper (or it could be data entered into an online database that the student’s peer reviewers can access) that you submit for peer review. Keep in mind that these are the kinds of issues you could address in future solicitations for feedback on your writing.  1. How would you describe the assignment in your own words? (What are you trying to achieve with this paper)  2. How does this assignment fit into the larger goals for the course?  3. Who is the audience for this paper? (For instance, what can you assume your audience already knows?) </vt:lpstr>
      <vt:lpstr>4. Have you shared a draft of this paper with anyone already? If so, who was it, and what feedback/advice did you receive?  5. What changes, if any, have you made in light of the feedback you received?  6. What are your top three concerns about this draft? Are you concerned, for example, with the main idea or claim, supporting argument (s) or evidence, organization, use of sources, the grammar, sentence structure, style, introduction, conclusion, or something else? Be as specific as possible.  7. What do you usually struggle with as a writer?  8. What else would you like your reviewers to know about your draft or yourself as a writer (such as a particular composition strength/weakness) </vt:lpstr>
      <vt:lpstr>PowerPoint Presentation</vt:lpstr>
      <vt:lpstr>6. Make comments text-specific, referring specifically to the writer's draft (NO "rubber stamps" such as "awkward" or "unclear" or "vague," which are too general to be helpful).  7. Don't overwhelm the writer with commentary. Stick to the major issues on the feedback form that are problematic.  8. Make sure your suggestions are reasonable (don't suggest that they completely rewrite the paper because you didn't agree with the author's point of view or didn't like the topic).  9. If something appears too complicated to write in the commentary, just mention that you have something that you would like to talk to the writer about when you discuss the draft afterwards.  10. Before giving your written comments to the author, reread your comments to make sure they are clear and make sense. </vt:lpstr>
      <vt:lpstr>    Troubleshooting Peer Review Does Peer Review take up too much class time? If you give a disciplinary writing assignment (a document that students work on over a long period and revise before submission), then peer review is an excellent way to assure that students revise.            One way to save class time is to require students to do their peer review as homework outside of class. They will appreciate having class time for peer review, but you can either require that they meet to read, comment on, and discuss each other's draft or that they exchange drafts at the end of one class and return drafts and peer review sheets at the beginning of the next class.  If you decide to require out-of-class peer review, you might want students to contact each other and exchange drafts through e-mail or on Blackboard – set it up for a Peer Review. If so, consider setting up information on Blackboard on proper email/online etiquette and how to properly submit large text files online.</vt:lpstr>
      <vt:lpstr>     Helpful Resources  For instructors to provide to students-   1. Step by Step Instructions for Peer Review (see pdf.)  2. Three Approaches / Useful Styles of Peer Review (see pdf.)  3. Straub’s (*11 pp.) article for students on how to peer edit: “Responding – Really Responding – to Other Students’ Writing”-2003 (see pdf.)  4. Prezi (highlights) of Straub’s article - https://prezi.com/6djrgsbsjd4y/responding-really-responding/   5. Colorado State University: Overview: Using Student Peer Review (more info)  </vt:lpstr>
      <vt:lpstr>6. Peer Review template activity forms, sample feedback forms, peer and feedback groups,  and science based reviews :   http://manoa.hawaii.edu/mwp/faculty/teaching-tips/syllabus-design/writing-activities/peer-review http://manoa.hawaii.edu/mwp/faculty/teaching-support/writing-activities/peer-groups  7. University of Richmond's Writing Center’s Peer Editing Guide. This guide offers help for students in knowing what to look for when reviewing a peer's paper.   8. The Writing Center at UNC-Chapel Hill- Writing Center resources:   http://writingcenter.unc.edu/handouts/writing-groups/reacting-to-other-peoples-responses-to-your-writing/ http://writingcenter.unc.edu/handouts/writing-groups/responding-to-other-peoples-writing/ http://writingcenter.unc.edu/handouts/writing-groups/response-worksheet/ </vt:lpstr>
    </vt:vector>
  </TitlesOfParts>
  <Company>Confederation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get the most out of peer-review?  Peer-review workshops serve many useful functions for student writers, most notably:   - They provide writers with real readers who must make sense of the writing.   - They help writers improve their reading/critical analysis skills.   - They, most obviously, help writers improve their writing skills and final products.</dc:title>
  <dc:creator>imgutil</dc:creator>
  <cp:lastModifiedBy>imgutil</cp:lastModifiedBy>
  <cp:revision>73</cp:revision>
  <dcterms:created xsi:type="dcterms:W3CDTF">2016-10-31T13:23:26Z</dcterms:created>
  <dcterms:modified xsi:type="dcterms:W3CDTF">2017-05-10T18:02:29Z</dcterms:modified>
</cp:coreProperties>
</file>