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5"/>
  </p:notesMasterIdLst>
  <p:handoutMasterIdLst>
    <p:handoutMasterId r:id="rId36"/>
  </p:handoutMasterIdLst>
  <p:sldIdLst>
    <p:sldId id="256" r:id="rId2"/>
    <p:sldId id="391" r:id="rId3"/>
    <p:sldId id="395" r:id="rId4"/>
    <p:sldId id="392" r:id="rId5"/>
    <p:sldId id="354" r:id="rId6"/>
    <p:sldId id="400" r:id="rId7"/>
    <p:sldId id="386" r:id="rId8"/>
    <p:sldId id="382" r:id="rId9"/>
    <p:sldId id="383" r:id="rId10"/>
    <p:sldId id="361" r:id="rId11"/>
    <p:sldId id="393" r:id="rId12"/>
    <p:sldId id="394" r:id="rId13"/>
    <p:sldId id="362" r:id="rId14"/>
    <p:sldId id="363" r:id="rId15"/>
    <p:sldId id="364" r:id="rId16"/>
    <p:sldId id="365" r:id="rId17"/>
    <p:sldId id="389" r:id="rId18"/>
    <p:sldId id="385" r:id="rId19"/>
    <p:sldId id="390" r:id="rId20"/>
    <p:sldId id="369" r:id="rId21"/>
    <p:sldId id="368" r:id="rId22"/>
    <p:sldId id="371" r:id="rId23"/>
    <p:sldId id="372" r:id="rId24"/>
    <p:sldId id="388" r:id="rId25"/>
    <p:sldId id="396" r:id="rId26"/>
    <p:sldId id="378" r:id="rId27"/>
    <p:sldId id="379" r:id="rId28"/>
    <p:sldId id="397" r:id="rId29"/>
    <p:sldId id="398" r:id="rId30"/>
    <p:sldId id="399" r:id="rId31"/>
    <p:sldId id="401" r:id="rId32"/>
    <p:sldId id="381" r:id="rId33"/>
    <p:sldId id="263"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Anderson" initials="JA" lastIdx="4" clrIdx="0"/>
  <p:cmAuthor id="2" name="Jennifer Anderson" initials="JA [2]" lastIdx="1" clrIdx="1"/>
  <p:cmAuthor id="3" name="Jennifer Anderson" initials="JA [3]"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02" autoAdjust="0"/>
    <p:restoredTop sz="77379" autoAdjust="0"/>
  </p:normalViewPr>
  <p:slideViewPr>
    <p:cSldViewPr snapToGrid="0" snapToObjects="1">
      <p:cViewPr varScale="1">
        <p:scale>
          <a:sx n="57" d="100"/>
          <a:sy n="57" d="100"/>
        </p:scale>
        <p:origin x="70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7" d="100"/>
          <a:sy n="57" d="100"/>
        </p:scale>
        <p:origin x="180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2</c:v>
                </c:pt>
              </c:strCache>
            </c:strRef>
          </c:tx>
          <c:spPr>
            <a:solidFill>
              <a:schemeClr val="tx2">
                <a:lumMod val="75000"/>
              </a:schemeClr>
            </a:solidFill>
            <a:ln>
              <a:noFill/>
            </a:ln>
            <a:effectLst/>
          </c:spPr>
          <c:invertIfNegative val="0"/>
          <c:cat>
            <c:strRef>
              <c:f>Sheet1!$A$2:$A$6</c:f>
              <c:strCache>
                <c:ptCount val="5"/>
                <c:pt idx="0">
                  <c:v>Not at all helpful</c:v>
                </c:pt>
                <c:pt idx="1">
                  <c:v>Not so helpful</c:v>
                </c:pt>
                <c:pt idx="2">
                  <c:v>Somewhat helpful</c:v>
                </c:pt>
                <c:pt idx="3">
                  <c:v>Very helpful</c:v>
                </c:pt>
                <c:pt idx="4">
                  <c:v>Extremely helpful</c:v>
                </c:pt>
              </c:strCache>
            </c:strRef>
          </c:cat>
          <c:val>
            <c:numRef>
              <c:f>Sheet1!$B$2:$B$6</c:f>
              <c:numCache>
                <c:formatCode>General</c:formatCode>
                <c:ptCount val="5"/>
                <c:pt idx="0">
                  <c:v>14.29</c:v>
                </c:pt>
                <c:pt idx="1">
                  <c:v>14.29</c:v>
                </c:pt>
                <c:pt idx="2">
                  <c:v>14.29</c:v>
                </c:pt>
                <c:pt idx="3">
                  <c:v>50</c:v>
                </c:pt>
                <c:pt idx="4">
                  <c:v>7.14</c:v>
                </c:pt>
              </c:numCache>
            </c:numRef>
          </c:val>
        </c:ser>
        <c:dLbls>
          <c:showLegendKey val="0"/>
          <c:showVal val="0"/>
          <c:showCatName val="0"/>
          <c:showSerName val="0"/>
          <c:showPercent val="0"/>
          <c:showBubbleSize val="0"/>
        </c:dLbls>
        <c:gapWidth val="182"/>
        <c:axId val="446957536"/>
        <c:axId val="449140504"/>
      </c:barChart>
      <c:catAx>
        <c:axId val="446957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9140504"/>
        <c:crosses val="autoZero"/>
        <c:auto val="1"/>
        <c:lblAlgn val="ctr"/>
        <c:lblOffset val="100"/>
        <c:noMultiLvlLbl val="0"/>
      </c:catAx>
      <c:valAx>
        <c:axId val="4491405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6957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Students</c:v>
                </c:pt>
              </c:strCache>
            </c:strRef>
          </c:tx>
          <c:spPr>
            <a:solidFill>
              <a:schemeClr val="tx2">
                <a:lumMod val="75000"/>
              </a:schemeClr>
            </a:solidFill>
            <a:ln>
              <a:noFill/>
            </a:ln>
            <a:effectLst/>
          </c:spPr>
          <c:invertIfNegative val="0"/>
          <c:cat>
            <c:strRef>
              <c:f>Sheet1!$A$2:$A$6</c:f>
              <c:strCache>
                <c:ptCount val="5"/>
                <c:pt idx="0">
                  <c:v>Not at all </c:v>
                </c:pt>
                <c:pt idx="1">
                  <c:v>A little </c:v>
                </c:pt>
                <c:pt idx="2">
                  <c:v>A moderate amount</c:v>
                </c:pt>
                <c:pt idx="3">
                  <c:v>A lot</c:v>
                </c:pt>
                <c:pt idx="4">
                  <c:v>A great deal</c:v>
                </c:pt>
              </c:strCache>
            </c:strRef>
          </c:cat>
          <c:val>
            <c:numRef>
              <c:f>Sheet1!$B$2:$B$6</c:f>
              <c:numCache>
                <c:formatCode>General</c:formatCode>
                <c:ptCount val="5"/>
                <c:pt idx="0">
                  <c:v>0</c:v>
                </c:pt>
                <c:pt idx="1">
                  <c:v>7.14</c:v>
                </c:pt>
                <c:pt idx="2">
                  <c:v>21.43</c:v>
                </c:pt>
                <c:pt idx="3">
                  <c:v>50</c:v>
                </c:pt>
                <c:pt idx="4">
                  <c:v>21.43</c:v>
                </c:pt>
              </c:numCache>
            </c:numRef>
          </c:val>
        </c:ser>
        <c:dLbls>
          <c:showLegendKey val="0"/>
          <c:showVal val="0"/>
          <c:showCatName val="0"/>
          <c:showSerName val="0"/>
          <c:showPercent val="0"/>
          <c:showBubbleSize val="0"/>
        </c:dLbls>
        <c:gapWidth val="182"/>
        <c:axId val="449141288"/>
        <c:axId val="449141680"/>
      </c:barChart>
      <c:catAx>
        <c:axId val="449141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9141680"/>
        <c:crosses val="autoZero"/>
        <c:auto val="1"/>
        <c:lblAlgn val="ctr"/>
        <c:lblOffset val="100"/>
        <c:noMultiLvlLbl val="0"/>
      </c:catAx>
      <c:valAx>
        <c:axId val="449141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9141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Students</c:v>
                </c:pt>
              </c:strCache>
            </c:strRef>
          </c:tx>
          <c:spPr>
            <a:solidFill>
              <a:schemeClr val="tx2">
                <a:lumMod val="75000"/>
              </a:schemeClr>
            </a:solidFill>
            <a:ln>
              <a:noFill/>
            </a:ln>
            <a:effectLst/>
          </c:spPr>
          <c:invertIfNegative val="0"/>
          <c:cat>
            <c:strRef>
              <c:f>Sheet1!$A$2:$A$6</c:f>
              <c:strCache>
                <c:ptCount val="5"/>
                <c:pt idx="0">
                  <c:v>Not at all</c:v>
                </c:pt>
                <c:pt idx="1">
                  <c:v>A little</c:v>
                </c:pt>
                <c:pt idx="2">
                  <c:v>A moderate amount</c:v>
                </c:pt>
                <c:pt idx="3">
                  <c:v>A lot</c:v>
                </c:pt>
                <c:pt idx="4">
                  <c:v>A Great Deal</c:v>
                </c:pt>
              </c:strCache>
            </c:strRef>
          </c:cat>
          <c:val>
            <c:numRef>
              <c:f>Sheet1!$B$2:$B$6</c:f>
              <c:numCache>
                <c:formatCode>General</c:formatCode>
                <c:ptCount val="5"/>
                <c:pt idx="0">
                  <c:v>0</c:v>
                </c:pt>
                <c:pt idx="1">
                  <c:v>7.14</c:v>
                </c:pt>
                <c:pt idx="2">
                  <c:v>21.43</c:v>
                </c:pt>
                <c:pt idx="3">
                  <c:v>50</c:v>
                </c:pt>
                <c:pt idx="4">
                  <c:v>21.43</c:v>
                </c:pt>
              </c:numCache>
            </c:numRef>
          </c:val>
        </c:ser>
        <c:dLbls>
          <c:showLegendKey val="0"/>
          <c:showVal val="0"/>
          <c:showCatName val="0"/>
          <c:showSerName val="0"/>
          <c:showPercent val="0"/>
          <c:showBubbleSize val="0"/>
        </c:dLbls>
        <c:gapWidth val="182"/>
        <c:axId val="449142464"/>
        <c:axId val="449142856"/>
      </c:barChart>
      <c:catAx>
        <c:axId val="449142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9142856"/>
        <c:crosses val="autoZero"/>
        <c:auto val="1"/>
        <c:lblAlgn val="ctr"/>
        <c:lblOffset val="100"/>
        <c:noMultiLvlLbl val="0"/>
      </c:catAx>
      <c:valAx>
        <c:axId val="4491428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914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6-04-05T14:13:22.191" idx="4">
    <p:pos x="5955" y="457"/>
    <p:text>Is this something we are going to include in the Showcase as an option, or wait until September, or use at all?</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BF454E5-2434-4F51-8833-6983B69D1350}" type="datetimeFigureOut">
              <a:rPr lang="en-CA" smtClean="0"/>
              <a:t>04/10/2016</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459C135-ED09-46BB-9228-387F66463FA2}" type="slidenum">
              <a:rPr lang="en-CA" smtClean="0"/>
              <a:t>‹#›</a:t>
            </a:fld>
            <a:endParaRPr lang="en-CA"/>
          </a:p>
        </p:txBody>
      </p:sp>
    </p:spTree>
    <p:extLst>
      <p:ext uri="{BB962C8B-B14F-4D97-AF65-F5344CB8AC3E}">
        <p14:creationId xmlns:p14="http://schemas.microsoft.com/office/powerpoint/2010/main" val="1625137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9A8D2DE-1787-4ECB-8788-4F08AA686C0F}" type="datetimeFigureOut">
              <a:rPr lang="en-CA" smtClean="0"/>
              <a:t>04/10/2016</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7E8FB5-C5DE-4280-B0E1-8C4D6623B4B7}" type="slidenum">
              <a:rPr lang="en-CA" smtClean="0"/>
              <a:t>‹#›</a:t>
            </a:fld>
            <a:endParaRPr lang="en-CA" dirty="0"/>
          </a:p>
        </p:txBody>
      </p:sp>
    </p:spTree>
    <p:extLst>
      <p:ext uri="{BB962C8B-B14F-4D97-AF65-F5344CB8AC3E}">
        <p14:creationId xmlns:p14="http://schemas.microsoft.com/office/powerpoint/2010/main" val="2688500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E8FB5-C5DE-4280-B0E1-8C4D6623B4B7}" type="slidenum">
              <a:rPr lang="en-CA" smtClean="0"/>
              <a:t>1</a:t>
            </a:fld>
            <a:endParaRPr lang="en-CA" dirty="0"/>
          </a:p>
        </p:txBody>
      </p:sp>
    </p:spTree>
    <p:extLst>
      <p:ext uri="{BB962C8B-B14F-4D97-AF65-F5344CB8AC3E}">
        <p14:creationId xmlns:p14="http://schemas.microsoft.com/office/powerpoint/2010/main" val="1210482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D7E8FB5-C5DE-4280-B0E1-8C4D6623B4B7}" type="slidenum">
              <a:rPr lang="en-CA" smtClean="0"/>
              <a:t>17</a:t>
            </a:fld>
            <a:endParaRPr lang="en-CA" dirty="0"/>
          </a:p>
        </p:txBody>
      </p:sp>
    </p:spTree>
    <p:extLst>
      <p:ext uri="{BB962C8B-B14F-4D97-AF65-F5344CB8AC3E}">
        <p14:creationId xmlns:p14="http://schemas.microsoft.com/office/powerpoint/2010/main" val="814388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D7E8FB5-C5DE-4280-B0E1-8C4D6623B4B7}" type="slidenum">
              <a:rPr lang="en-CA" smtClean="0"/>
              <a:t>18</a:t>
            </a:fld>
            <a:endParaRPr lang="en-CA" dirty="0"/>
          </a:p>
        </p:txBody>
      </p:sp>
    </p:spTree>
    <p:extLst>
      <p:ext uri="{BB962C8B-B14F-4D97-AF65-F5344CB8AC3E}">
        <p14:creationId xmlns:p14="http://schemas.microsoft.com/office/powerpoint/2010/main" val="3439117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D7E8FB5-C5DE-4280-B0E1-8C4D6623B4B7}" type="slidenum">
              <a:rPr lang="en-CA" smtClean="0"/>
              <a:t>19</a:t>
            </a:fld>
            <a:endParaRPr lang="en-CA" dirty="0"/>
          </a:p>
        </p:txBody>
      </p:sp>
    </p:spTree>
    <p:extLst>
      <p:ext uri="{BB962C8B-B14F-4D97-AF65-F5344CB8AC3E}">
        <p14:creationId xmlns:p14="http://schemas.microsoft.com/office/powerpoint/2010/main" val="3405646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D7E8FB5-C5DE-4280-B0E1-8C4D6623B4B7}" type="slidenum">
              <a:rPr lang="en-CA" smtClean="0"/>
              <a:t>24</a:t>
            </a:fld>
            <a:endParaRPr lang="en-CA" dirty="0"/>
          </a:p>
        </p:txBody>
      </p:sp>
    </p:spTree>
    <p:extLst>
      <p:ext uri="{BB962C8B-B14F-4D97-AF65-F5344CB8AC3E}">
        <p14:creationId xmlns:p14="http://schemas.microsoft.com/office/powerpoint/2010/main" val="153357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D7E8FB5-C5DE-4280-B0E1-8C4D6623B4B7}" type="slidenum">
              <a:rPr lang="en-CA" smtClean="0"/>
              <a:t>2</a:t>
            </a:fld>
            <a:endParaRPr lang="en-CA" dirty="0"/>
          </a:p>
        </p:txBody>
      </p:sp>
    </p:spTree>
    <p:extLst>
      <p:ext uri="{BB962C8B-B14F-4D97-AF65-F5344CB8AC3E}">
        <p14:creationId xmlns:p14="http://schemas.microsoft.com/office/powerpoint/2010/main" val="2074344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https://www.youtube.com/watch?v=B1tOqZUNebs</a:t>
            </a:r>
            <a:endParaRPr lang="en-CA" dirty="0"/>
          </a:p>
        </p:txBody>
      </p:sp>
      <p:sp>
        <p:nvSpPr>
          <p:cNvPr id="4" name="Slide Number Placeholder 3"/>
          <p:cNvSpPr>
            <a:spLocks noGrp="1"/>
          </p:cNvSpPr>
          <p:nvPr>
            <p:ph type="sldNum" sz="quarter" idx="10"/>
          </p:nvPr>
        </p:nvSpPr>
        <p:spPr/>
        <p:txBody>
          <a:bodyPr/>
          <a:lstStyle/>
          <a:p>
            <a:fld id="{5D7E8FB5-C5DE-4280-B0E1-8C4D6623B4B7}" type="slidenum">
              <a:rPr lang="en-CA" smtClean="0"/>
              <a:t>3</a:t>
            </a:fld>
            <a:endParaRPr lang="en-CA" dirty="0"/>
          </a:p>
        </p:txBody>
      </p:sp>
    </p:spTree>
    <p:extLst>
      <p:ext uri="{BB962C8B-B14F-4D97-AF65-F5344CB8AC3E}">
        <p14:creationId xmlns:p14="http://schemas.microsoft.com/office/powerpoint/2010/main" val="263825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D7E8FB5-C5DE-4280-B0E1-8C4D6623B4B7}" type="slidenum">
              <a:rPr lang="en-CA" smtClean="0"/>
              <a:t>4</a:t>
            </a:fld>
            <a:endParaRPr lang="en-CA" dirty="0"/>
          </a:p>
        </p:txBody>
      </p:sp>
    </p:spTree>
    <p:extLst>
      <p:ext uri="{BB962C8B-B14F-4D97-AF65-F5344CB8AC3E}">
        <p14:creationId xmlns:p14="http://schemas.microsoft.com/office/powerpoint/2010/main" val="1161061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D7E8FB5-C5DE-4280-B0E1-8C4D6623B4B7}" type="slidenum">
              <a:rPr lang="en-CA" smtClean="0"/>
              <a:t>5</a:t>
            </a:fld>
            <a:endParaRPr lang="en-CA" dirty="0"/>
          </a:p>
        </p:txBody>
      </p:sp>
    </p:spTree>
    <p:extLst>
      <p:ext uri="{BB962C8B-B14F-4D97-AF65-F5344CB8AC3E}">
        <p14:creationId xmlns:p14="http://schemas.microsoft.com/office/powerpoint/2010/main" val="2692879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D7E8FB5-C5DE-4280-B0E1-8C4D6623B4B7}" type="slidenum">
              <a:rPr lang="en-CA" smtClean="0"/>
              <a:t>6</a:t>
            </a:fld>
            <a:endParaRPr lang="en-CA" dirty="0"/>
          </a:p>
        </p:txBody>
      </p:sp>
    </p:spTree>
    <p:extLst>
      <p:ext uri="{BB962C8B-B14F-4D97-AF65-F5344CB8AC3E}">
        <p14:creationId xmlns:p14="http://schemas.microsoft.com/office/powerpoint/2010/main" val="1327214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D7E8FB5-C5DE-4280-B0E1-8C4D6623B4B7}" type="slidenum">
              <a:rPr lang="en-CA" smtClean="0"/>
              <a:t>9</a:t>
            </a:fld>
            <a:endParaRPr lang="en-CA" dirty="0"/>
          </a:p>
        </p:txBody>
      </p:sp>
    </p:spTree>
    <p:extLst>
      <p:ext uri="{BB962C8B-B14F-4D97-AF65-F5344CB8AC3E}">
        <p14:creationId xmlns:p14="http://schemas.microsoft.com/office/powerpoint/2010/main" val="1507569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latin typeface="Times New Roman" charset="0"/>
                <a:ea typeface="Times New Roman" charset="0"/>
                <a:cs typeface="Times New Roman" charset="0"/>
              </a:rPr>
              <a:t>Writing to Learn </a:t>
            </a:r>
            <a:r>
              <a:rPr lang="en-US" sz="1200" dirty="0" smtClean="0">
                <a:latin typeface="Times New Roman" charset="0"/>
                <a:ea typeface="Times New Roman" charset="0"/>
                <a:cs typeface="Times New Roman" charset="0"/>
              </a:rPr>
              <a:t>activities can happen frequently or infrequently in your class; some can extend over the entire semester; some can be extended to include a wide variety of writing tasks in different formats and to different audiences. </a:t>
            </a:r>
            <a:br>
              <a:rPr lang="en-US" sz="1200" dirty="0" smtClean="0">
                <a:latin typeface="Times New Roman" charset="0"/>
                <a:ea typeface="Times New Roman" charset="0"/>
                <a:cs typeface="Times New Roman" charset="0"/>
              </a:rPr>
            </a:br>
            <a:r>
              <a:rPr lang="en-US" sz="1200" dirty="0" smtClean="0">
                <a:latin typeface="Times New Roman" charset="0"/>
                <a:ea typeface="Times New Roman" charset="0"/>
                <a:cs typeface="Times New Roman" charset="0"/>
              </a:rPr>
              <a:t>Click on the list below to read more about </a:t>
            </a:r>
            <a:r>
              <a:rPr lang="en-US" sz="1200" i="1" dirty="0" smtClean="0">
                <a:latin typeface="Times New Roman" charset="0"/>
                <a:ea typeface="Times New Roman" charset="0"/>
                <a:cs typeface="Times New Roman" charset="0"/>
              </a:rPr>
              <a:t>Writing to Learn </a:t>
            </a:r>
            <a:r>
              <a:rPr lang="en-US" sz="1200" dirty="0" smtClean="0">
                <a:latin typeface="Times New Roman" charset="0"/>
                <a:ea typeface="Times New Roman" charset="0"/>
                <a:cs typeface="Times New Roman" charset="0"/>
              </a:rPr>
              <a:t>activities:</a:t>
            </a:r>
            <a:r>
              <a:rPr lang="en-US" sz="1200" dirty="0" smtClean="0"/>
              <a:t/>
            </a:r>
            <a:br>
              <a:rPr lang="en-US" sz="1200" dirty="0" smtClean="0"/>
            </a:br>
            <a:endParaRPr lang="en-CA" dirty="0"/>
          </a:p>
        </p:txBody>
      </p:sp>
      <p:sp>
        <p:nvSpPr>
          <p:cNvPr id="4" name="Slide Number Placeholder 3"/>
          <p:cNvSpPr>
            <a:spLocks noGrp="1"/>
          </p:cNvSpPr>
          <p:nvPr>
            <p:ph type="sldNum" sz="quarter" idx="10"/>
          </p:nvPr>
        </p:nvSpPr>
        <p:spPr/>
        <p:txBody>
          <a:bodyPr/>
          <a:lstStyle/>
          <a:p>
            <a:fld id="{5D7E8FB5-C5DE-4280-B0E1-8C4D6623B4B7}" type="slidenum">
              <a:rPr lang="en-CA" smtClean="0"/>
              <a:t>14</a:t>
            </a:fld>
            <a:endParaRPr lang="en-CA" dirty="0"/>
          </a:p>
        </p:txBody>
      </p:sp>
    </p:spTree>
    <p:extLst>
      <p:ext uri="{BB962C8B-B14F-4D97-AF65-F5344CB8AC3E}">
        <p14:creationId xmlns:p14="http://schemas.microsoft.com/office/powerpoint/2010/main" val="2589674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D7E8FB5-C5DE-4280-B0E1-8C4D6623B4B7}" type="slidenum">
              <a:rPr lang="en-CA" smtClean="0"/>
              <a:t>16</a:t>
            </a:fld>
            <a:endParaRPr lang="en-CA" dirty="0"/>
          </a:p>
        </p:txBody>
      </p:sp>
    </p:spTree>
    <p:extLst>
      <p:ext uri="{BB962C8B-B14F-4D97-AF65-F5344CB8AC3E}">
        <p14:creationId xmlns:p14="http://schemas.microsoft.com/office/powerpoint/2010/main" val="866327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48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600187-4099-9644-88C5-7E036E155EC9}" type="datetimeFigureOut">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A829BA-9761-8D4A-9DB3-9B7BEE8FD666}"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600187-4099-9644-88C5-7E036E155EC9}" type="datetimeFigureOut">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A829BA-9761-8D4A-9DB3-9B7BEE8FD66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600187-4099-9644-88C5-7E036E155EC9}" type="datetimeFigureOut">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A829BA-9761-8D4A-9DB3-9B7BEE8FD66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B600187-4099-9644-88C5-7E036E155EC9}" type="datetimeFigureOut">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A829BA-9761-8D4A-9DB3-9B7BEE8FD666}"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0" y="0"/>
            <a:ext cx="1404504" cy="324459"/>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600187-4099-9644-88C5-7E036E155EC9}" type="datetimeFigureOut">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A829BA-9761-8D4A-9DB3-9B7BEE8FD666}"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4582" y="0"/>
            <a:ext cx="1404504" cy="324459"/>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600187-4099-9644-88C5-7E036E155EC9}" type="datetimeFigureOut">
              <a:rPr lang="en-US" smtClean="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A829BA-9761-8D4A-9DB3-9B7BEE8FD666}"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600187-4099-9644-88C5-7E036E155EC9}" type="datetimeFigureOut">
              <a:rPr lang="en-US" smtClean="0"/>
              <a:t>10/4/2016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A829BA-9761-8D4A-9DB3-9B7BEE8FD666}"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600187-4099-9644-88C5-7E036E155EC9}" type="datetimeFigureOut">
              <a:rPr lang="en-US" smtClean="0"/>
              <a:t>10/4/2016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A829BA-9761-8D4A-9DB3-9B7BEE8FD666}"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00187-4099-9644-88C5-7E036E155EC9}" type="datetimeFigureOut">
              <a:rPr lang="en-US" smtClean="0"/>
              <a:t>10/4/2016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A829BA-9761-8D4A-9DB3-9B7BEE8FD66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600187-4099-9644-88C5-7E036E155EC9}" type="datetimeFigureOut">
              <a:rPr lang="en-US" smtClean="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A829BA-9761-8D4A-9DB3-9B7BEE8FD666}"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600187-4099-9644-88C5-7E036E155EC9}" type="datetimeFigureOut">
              <a:rPr lang="en-US" smtClean="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A829BA-9761-8D4A-9DB3-9B7BEE8FD66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B600187-4099-9644-88C5-7E036E155EC9}" type="datetimeFigureOut">
              <a:rPr lang="en-US" smtClean="0"/>
              <a:t>10/4/2016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DA829BA-9761-8D4A-9DB3-9B7BEE8FD66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wac.colostate.edu/intro/pop5e.cfm" TargetMode="External"/><Relationship Id="rId13" Type="http://schemas.openxmlformats.org/officeDocument/2006/relationships/hyperlink" Target="http://wac.colostate.edu/intro/pop5j.cfm" TargetMode="External"/><Relationship Id="rId18" Type="http://schemas.openxmlformats.org/officeDocument/2006/relationships/hyperlink" Target="http://wac.colostate.edu/intro/pop5o.cfm" TargetMode="External"/><Relationship Id="rId3" Type="http://schemas.openxmlformats.org/officeDocument/2006/relationships/hyperlink" Target="http://wac.colostate.edu/intro/pop5.cfm" TargetMode="External"/><Relationship Id="rId21" Type="http://schemas.openxmlformats.org/officeDocument/2006/relationships/hyperlink" Target="http://wac.colostate.edu/intro/pop5r.cfm" TargetMode="External"/><Relationship Id="rId7" Type="http://schemas.openxmlformats.org/officeDocument/2006/relationships/hyperlink" Target="http://wac.colostate.edu/intro/pop5d.cfm" TargetMode="External"/><Relationship Id="rId12" Type="http://schemas.openxmlformats.org/officeDocument/2006/relationships/hyperlink" Target="http://wac.colostate.edu/intro/pop5i.cfm" TargetMode="External"/><Relationship Id="rId17" Type="http://schemas.openxmlformats.org/officeDocument/2006/relationships/hyperlink" Target="http://wac.colostate.edu/intro/pop5n.cfm" TargetMode="External"/><Relationship Id="rId2" Type="http://schemas.openxmlformats.org/officeDocument/2006/relationships/notesSlide" Target="../notesSlides/notesSlide8.xml"/><Relationship Id="rId16" Type="http://schemas.openxmlformats.org/officeDocument/2006/relationships/hyperlink" Target="http://wac.colostate.edu/intro/pop5m.cfm" TargetMode="External"/><Relationship Id="rId20" Type="http://schemas.openxmlformats.org/officeDocument/2006/relationships/hyperlink" Target="http://wac.colostate.edu/intro/pop5q.cfm" TargetMode="External"/><Relationship Id="rId1" Type="http://schemas.openxmlformats.org/officeDocument/2006/relationships/slideLayout" Target="../slideLayouts/slideLayout4.xml"/><Relationship Id="rId6" Type="http://schemas.openxmlformats.org/officeDocument/2006/relationships/hyperlink" Target="http://wac.colostate.edu/intro/pop5c.cfm" TargetMode="External"/><Relationship Id="rId11" Type="http://schemas.openxmlformats.org/officeDocument/2006/relationships/hyperlink" Target="http://wac.colostate.edu/intro/pop5h.cfm" TargetMode="External"/><Relationship Id="rId5" Type="http://schemas.openxmlformats.org/officeDocument/2006/relationships/hyperlink" Target="http://wac.colostate.edu/intro/pop5b.cfm" TargetMode="External"/><Relationship Id="rId15" Type="http://schemas.openxmlformats.org/officeDocument/2006/relationships/hyperlink" Target="http://wac.colostate.edu/intro/pop5l.cfm" TargetMode="External"/><Relationship Id="rId10" Type="http://schemas.openxmlformats.org/officeDocument/2006/relationships/hyperlink" Target="http://wac.colostate.edu/intro/pop5g.cfm" TargetMode="External"/><Relationship Id="rId19" Type="http://schemas.openxmlformats.org/officeDocument/2006/relationships/hyperlink" Target="http://wac.colostate.edu/intro/pop5p.cfm" TargetMode="External"/><Relationship Id="rId4" Type="http://schemas.openxmlformats.org/officeDocument/2006/relationships/hyperlink" Target="http://wac.colostate.edu/intro/pop5a.cfm" TargetMode="External"/><Relationship Id="rId9" Type="http://schemas.openxmlformats.org/officeDocument/2006/relationships/hyperlink" Target="http://wac.colostate.edu/intro/pop5f.cfm" TargetMode="External"/><Relationship Id="rId14" Type="http://schemas.openxmlformats.org/officeDocument/2006/relationships/hyperlink" Target="http://wac.colostate.edu/intro/pop5k.cfm" TargetMode="External"/><Relationship Id="rId22" Type="http://schemas.openxmlformats.org/officeDocument/2006/relationships/hyperlink" Target="http://wac.colostate.edu/intro/pop5s.cf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_sbZnoFAZ9o"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10%20%20Peer%20Edit%20Research%20Paper%20Assignment.do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hyperlink" Target="mailto:pedersen@confederationc.on.c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youtube.com/watch?v=B1tOqZUNebs" TargetMode="Externa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youtube.com/watch?v=0vGz0UMSIG4&amp;t=0m51s" TargetMode="External"/><Relationship Id="rId7" Type="http://schemas.openxmlformats.org/officeDocument/2006/relationships/hyperlink" Target="http://www.youtube.com/watch?v=YMZTbOjylTg&amp;t=1m9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youtube.com/watch?v=gxtNVcGvh4o&amp;t=1m11s" TargetMode="Externa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4965" y="3578339"/>
            <a:ext cx="7848600" cy="1097046"/>
          </a:xfrm>
        </p:spPr>
        <p:txBody>
          <a:bodyPr/>
          <a:lstStyle/>
          <a:p>
            <a:r>
              <a:rPr lang="en-US" sz="3200" b="1" dirty="0">
                <a:solidFill>
                  <a:srgbClr val="0070C0"/>
                </a:solidFill>
                <a:ea typeface="Times New Roman" charset="0"/>
                <a:cs typeface="Times New Roman" charset="0"/>
              </a:rPr>
              <a:t>What is </a:t>
            </a:r>
            <a:r>
              <a:rPr lang="en-US" sz="3200" b="1" dirty="0" smtClean="0">
                <a:solidFill>
                  <a:srgbClr val="0070C0"/>
                </a:solidFill>
                <a:ea typeface="Times New Roman" charset="0"/>
                <a:cs typeface="Times New Roman" charset="0"/>
              </a:rPr>
              <a:t/>
            </a:r>
            <a:br>
              <a:rPr lang="en-US" sz="3200" b="1" dirty="0" smtClean="0">
                <a:solidFill>
                  <a:srgbClr val="0070C0"/>
                </a:solidFill>
                <a:ea typeface="Times New Roman" charset="0"/>
                <a:cs typeface="Times New Roman" charset="0"/>
              </a:rPr>
            </a:br>
            <a:r>
              <a:rPr lang="en-US" sz="3200" b="1" dirty="0" smtClean="0">
                <a:solidFill>
                  <a:srgbClr val="0070C0"/>
                </a:solidFill>
                <a:ea typeface="Times New Roman" charset="0"/>
                <a:cs typeface="Times New Roman" charset="0"/>
              </a:rPr>
              <a:t>Writing </a:t>
            </a:r>
            <a:r>
              <a:rPr lang="en-US" sz="3200" b="1" dirty="0">
                <a:solidFill>
                  <a:srgbClr val="0070C0"/>
                </a:solidFill>
                <a:ea typeface="Times New Roman" charset="0"/>
                <a:cs typeface="Times New Roman" charset="0"/>
              </a:rPr>
              <a:t>Across the Curriculum?</a:t>
            </a:r>
            <a:endParaRPr lang="en-US" sz="3200" b="1" dirty="0">
              <a:solidFill>
                <a:srgbClr val="0070C0"/>
              </a:solidFill>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0" y="5670878"/>
            <a:ext cx="3234267" cy="9052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 name="TextBox 7"/>
          <p:cNvSpPr txBox="1"/>
          <p:nvPr/>
        </p:nvSpPr>
        <p:spPr>
          <a:xfrm>
            <a:off x="381000" y="5494738"/>
            <a:ext cx="1627112" cy="954107"/>
          </a:xfrm>
          <a:prstGeom prst="rect">
            <a:avLst/>
          </a:prstGeom>
          <a:noFill/>
        </p:spPr>
        <p:txBody>
          <a:bodyPr wrap="none" rtlCol="0">
            <a:spAutoFit/>
          </a:bodyPr>
          <a:lstStyle/>
          <a:p>
            <a:r>
              <a:rPr lang="en-CA" sz="1400" dirty="0"/>
              <a:t/>
            </a:r>
            <a:br>
              <a:rPr lang="en-CA" sz="1400" dirty="0"/>
            </a:br>
            <a:r>
              <a:rPr lang="en-CA" sz="1400" dirty="0" smtClean="0"/>
              <a:t>Ollie Pedersen</a:t>
            </a:r>
          </a:p>
          <a:p>
            <a:r>
              <a:rPr lang="en-US" sz="1400" dirty="0" smtClean="0"/>
              <a:t>Linda Nicholl</a:t>
            </a:r>
          </a:p>
          <a:p>
            <a:r>
              <a:rPr lang="en-US" sz="1400" dirty="0" smtClean="0"/>
              <a:t>Jennifer Andersen</a:t>
            </a:r>
            <a:endParaRPr lang="en-US" sz="1400" dirty="0"/>
          </a:p>
        </p:txBody>
      </p:sp>
      <p:sp>
        <p:nvSpPr>
          <p:cNvPr id="3" name="Rectangle 2"/>
          <p:cNvSpPr/>
          <p:nvPr/>
        </p:nvSpPr>
        <p:spPr>
          <a:xfrm>
            <a:off x="644965" y="4612138"/>
            <a:ext cx="3985065" cy="369332"/>
          </a:xfrm>
          <a:prstGeom prst="rect">
            <a:avLst/>
          </a:prstGeom>
        </p:spPr>
        <p:txBody>
          <a:bodyPr wrap="none">
            <a:spAutoFit/>
          </a:bodyPr>
          <a:lstStyle/>
          <a:p>
            <a:r>
              <a:rPr lang="en-US" b="1" dirty="0">
                <a:latin typeface="+mj-lt"/>
                <a:ea typeface="Times New Roman" charset="0"/>
                <a:cs typeface="Times New Roman" charset="0"/>
              </a:rPr>
              <a:t>Writing to Learn: Learning to Write</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5104"/>
          <a:stretch/>
        </p:blipFill>
        <p:spPr>
          <a:xfrm>
            <a:off x="0" y="-33867"/>
            <a:ext cx="9144000" cy="3427540"/>
          </a:xfrm>
          <a:prstGeom prst="rect">
            <a:avLst/>
          </a:prstGeom>
        </p:spPr>
      </p:pic>
    </p:spTree>
    <p:extLst>
      <p:ext uri="{BB962C8B-B14F-4D97-AF65-F5344CB8AC3E}">
        <p14:creationId xmlns:p14="http://schemas.microsoft.com/office/powerpoint/2010/main" val="2700996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ea typeface="Times New Roman" charset="0"/>
                <a:cs typeface="Times New Roman" charset="0"/>
              </a:rPr>
              <a:t>WAC </a:t>
            </a:r>
            <a:r>
              <a:rPr lang="en-CA" sz="3600" dirty="0" smtClean="0">
                <a:ea typeface="Times New Roman" charset="0"/>
                <a:cs typeface="Times New Roman" charset="0"/>
              </a:rPr>
              <a:t>Goals</a:t>
            </a:r>
            <a:endParaRPr lang="en-US" sz="4800" dirty="0"/>
          </a:p>
        </p:txBody>
      </p:sp>
      <p:sp>
        <p:nvSpPr>
          <p:cNvPr id="3" name="Content Placeholder 2"/>
          <p:cNvSpPr>
            <a:spLocks noGrp="1"/>
          </p:cNvSpPr>
          <p:nvPr>
            <p:ph idx="1"/>
          </p:nvPr>
        </p:nvSpPr>
        <p:spPr>
          <a:xfrm>
            <a:off x="457200" y="1600200"/>
            <a:ext cx="8229600" cy="842211"/>
          </a:xfrm>
        </p:spPr>
        <p:txBody>
          <a:bodyPr>
            <a:normAutofit/>
          </a:bodyPr>
          <a:lstStyle/>
          <a:p>
            <a:pPr marL="0" indent="0">
              <a:buNone/>
            </a:pPr>
            <a:r>
              <a:rPr lang="en-US" b="1" dirty="0" smtClean="0">
                <a:latin typeface="+mj-lt"/>
                <a:ea typeface="Times New Roman" charset="0"/>
                <a:cs typeface="Times New Roman" charset="0"/>
              </a:rPr>
              <a:t>The</a:t>
            </a:r>
            <a:r>
              <a:rPr lang="en-CA" b="1" dirty="0">
                <a:ea typeface="Times New Roman" charset="0"/>
                <a:cs typeface="Times New Roman" charset="0"/>
              </a:rPr>
              <a:t> </a:t>
            </a:r>
            <a:r>
              <a:rPr lang="en-US" b="1" dirty="0" smtClean="0">
                <a:latin typeface="+mj-lt"/>
                <a:ea typeface="Times New Roman" charset="0"/>
                <a:cs typeface="Times New Roman" charset="0"/>
              </a:rPr>
              <a:t>Writing </a:t>
            </a:r>
            <a:r>
              <a:rPr lang="en-US" b="1" dirty="0">
                <a:latin typeface="+mj-lt"/>
                <a:ea typeface="Times New Roman" charset="0"/>
                <a:cs typeface="Times New Roman" charset="0"/>
              </a:rPr>
              <a:t>Across the Curriculum program at Confederation College pursues </a:t>
            </a:r>
            <a:r>
              <a:rPr lang="en-US" b="1" dirty="0">
                <a:solidFill>
                  <a:schemeClr val="tx2">
                    <a:lumMod val="75000"/>
                  </a:schemeClr>
                </a:solidFill>
                <a:latin typeface="+mj-lt"/>
                <a:ea typeface="Times New Roman" charset="0"/>
                <a:cs typeface="Times New Roman" charset="0"/>
              </a:rPr>
              <a:t>three goals</a:t>
            </a:r>
            <a:r>
              <a:rPr lang="en-US" b="1" dirty="0" smtClean="0">
                <a:latin typeface="+mj-lt"/>
                <a:ea typeface="Times New Roman" charset="0"/>
                <a:cs typeface="Times New Roman" charset="0"/>
              </a:rPr>
              <a:t>:</a:t>
            </a:r>
            <a:endParaRPr lang="en-CA" dirty="0" smtClean="0">
              <a:latin typeface="Times New Roman" charset="0"/>
              <a:ea typeface="Times New Roman" charset="0"/>
              <a:cs typeface="Times New Roman" charset="0"/>
            </a:endParaRP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96883786"/>
              </p:ext>
            </p:extLst>
          </p:nvPr>
        </p:nvGraphicFramePr>
        <p:xfrm>
          <a:off x="585537" y="2593609"/>
          <a:ext cx="8005010" cy="3108960"/>
        </p:xfrm>
        <a:graphic>
          <a:graphicData uri="http://schemas.openxmlformats.org/drawingml/2006/table">
            <a:tbl>
              <a:tblPr firstRow="1" bandRow="1">
                <a:tableStyleId>{5C22544A-7EE6-4342-B048-85BDC9FD1C3A}</a:tableStyleId>
              </a:tblPr>
              <a:tblGrid>
                <a:gridCol w="1190219"/>
                <a:gridCol w="6814791"/>
              </a:tblGrid>
              <a:tr h="370840">
                <a:tc>
                  <a:txBody>
                    <a:bodyPr/>
                    <a:lstStyle/>
                    <a:p>
                      <a:pPr algn="ctr"/>
                      <a:r>
                        <a:rPr lang="en-US" sz="2800" dirty="0" smtClean="0"/>
                        <a:t>1</a:t>
                      </a:r>
                      <a:endParaRPr lang="en-CA" sz="2800" dirty="0"/>
                    </a:p>
                  </a:txBody>
                  <a:tcPr anchor="ctr">
                    <a:solidFill>
                      <a:schemeClr val="accent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lumMod val="75000"/>
                            </a:schemeClr>
                          </a:solidFill>
                          <a:latin typeface="+mn-lt"/>
                          <a:ea typeface="Times New Roman" charset="0"/>
                          <a:cs typeface="Times New Roman" charset="0"/>
                        </a:rPr>
                        <a:t>To work with faculty administrators</a:t>
                      </a:r>
                      <a:r>
                        <a:rPr lang="en-US" sz="1800" b="0" kern="1200" dirty="0" smtClean="0">
                          <a:solidFill>
                            <a:schemeClr val="tx1"/>
                          </a:solidFill>
                          <a:latin typeface="+mn-lt"/>
                          <a:ea typeface="Times New Roman" charset="0"/>
                          <a:cs typeface="Times New Roman" charset="0"/>
                        </a:rPr>
                        <a:t>, with individual faculty members, and with faculty groups in the creation and facilitation of assignments, programs and workshops to improve writing instruction for students.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kern="1200" dirty="0" smtClean="0">
                        <a:solidFill>
                          <a:schemeClr val="tx1"/>
                        </a:solidFill>
                        <a:latin typeface="+mn-lt"/>
                        <a:ea typeface="Times New Roman" charset="0"/>
                        <a:cs typeface="Times New Roman"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smtClean="0">
                          <a:solidFill>
                            <a:schemeClr val="accent5">
                              <a:lumMod val="75000"/>
                            </a:schemeClr>
                          </a:solidFill>
                          <a:latin typeface="+mn-lt"/>
                          <a:ea typeface="Times New Roman" charset="0"/>
                          <a:cs typeface="Times New Roman" charset="0"/>
                        </a:rPr>
                        <a:t>Examples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smtClean="0">
                          <a:solidFill>
                            <a:schemeClr val="tx1"/>
                          </a:solidFill>
                          <a:latin typeface="+mn-lt"/>
                          <a:ea typeface="Times New Roman" charset="0"/>
                          <a:cs typeface="Times New Roman" charset="0"/>
                        </a:rPr>
                        <a:t>Help</a:t>
                      </a:r>
                      <a:r>
                        <a:rPr lang="en-US" sz="1800" b="0" kern="1200" baseline="0" dirty="0" smtClean="0">
                          <a:solidFill>
                            <a:schemeClr val="tx1"/>
                          </a:solidFill>
                          <a:latin typeface="+mn-lt"/>
                          <a:ea typeface="Times New Roman" charset="0"/>
                          <a:cs typeface="Times New Roman" charset="0"/>
                        </a:rPr>
                        <a:t> incorporate writing assignments into the classroom</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baseline="0" dirty="0" smtClean="0">
                          <a:solidFill>
                            <a:schemeClr val="tx1"/>
                          </a:solidFill>
                          <a:latin typeface="+mn-lt"/>
                          <a:ea typeface="Times New Roman" charset="0"/>
                          <a:cs typeface="Times New Roman" charset="0"/>
                        </a:rPr>
                        <a:t>Help develop rubrics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baseline="0" dirty="0" smtClean="0">
                          <a:solidFill>
                            <a:schemeClr val="tx1"/>
                          </a:solidFill>
                          <a:latin typeface="+mn-lt"/>
                          <a:ea typeface="Times New Roman" charset="0"/>
                          <a:cs typeface="Times New Roman" charset="0"/>
                        </a:rPr>
                        <a:t>Provide workshops and PD opportunities</a:t>
                      </a:r>
                      <a:r>
                        <a:rPr lang="en-US" sz="1800" b="1" kern="1200" dirty="0" smtClean="0">
                          <a:solidFill>
                            <a:schemeClr val="accent5">
                              <a:lumMod val="75000"/>
                            </a:schemeClr>
                          </a:solidFill>
                          <a:latin typeface="+mn-lt"/>
                          <a:ea typeface="Times New Roman" charset="0"/>
                          <a:cs typeface="Times New Roman" charset="0"/>
                        </a:rPr>
                        <a:t/>
                      </a:r>
                      <a:br>
                        <a:rPr lang="en-US" sz="1800" b="1" kern="1200" dirty="0" smtClean="0">
                          <a:solidFill>
                            <a:schemeClr val="accent5">
                              <a:lumMod val="75000"/>
                            </a:schemeClr>
                          </a:solidFill>
                          <a:latin typeface="+mn-lt"/>
                          <a:ea typeface="Times New Roman" charset="0"/>
                          <a:cs typeface="Times New Roman" charset="0"/>
                        </a:rPr>
                      </a:br>
                      <a:endParaRPr lang="en-US" sz="1800" b="1" kern="1200" dirty="0" smtClean="0">
                        <a:solidFill>
                          <a:schemeClr val="accent5">
                            <a:lumMod val="75000"/>
                          </a:schemeClr>
                        </a:solidFill>
                        <a:latin typeface="+mn-lt"/>
                        <a:ea typeface="Times New Roman" charset="0"/>
                        <a:cs typeface="Times New Roman"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kern="1200" dirty="0" smtClean="0">
                        <a:solidFill>
                          <a:schemeClr val="tx1"/>
                        </a:solidFill>
                        <a:latin typeface="+mn-lt"/>
                        <a:ea typeface="Times New Roman" charset="0"/>
                        <a:cs typeface="Times New Roman" charset="0"/>
                      </a:endParaRPr>
                    </a:p>
                  </a:txBody>
                  <a:tcPr>
                    <a:solidFill>
                      <a:schemeClr val="accent4">
                        <a:lumMod val="20000"/>
                        <a:lumOff val="80000"/>
                      </a:schemeClr>
                    </a:solidFill>
                  </a:tcPr>
                </a:tc>
              </a:tr>
            </a:tbl>
          </a:graphicData>
        </a:graphic>
      </p:graphicFrame>
    </p:spTree>
    <p:extLst>
      <p:ext uri="{BB962C8B-B14F-4D97-AF65-F5344CB8AC3E}">
        <p14:creationId xmlns:p14="http://schemas.microsoft.com/office/powerpoint/2010/main" val="1710140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ea typeface="Times New Roman" charset="0"/>
                <a:cs typeface="Times New Roman" charset="0"/>
              </a:rPr>
              <a:t>WAC </a:t>
            </a:r>
            <a:r>
              <a:rPr lang="en-CA" sz="3600" dirty="0" smtClean="0">
                <a:ea typeface="Times New Roman" charset="0"/>
                <a:cs typeface="Times New Roman" charset="0"/>
              </a:rPr>
              <a:t>Goals</a:t>
            </a:r>
            <a:endParaRPr lang="en-US" sz="4800" dirty="0"/>
          </a:p>
        </p:txBody>
      </p:sp>
      <p:sp>
        <p:nvSpPr>
          <p:cNvPr id="3" name="Content Placeholder 2"/>
          <p:cNvSpPr>
            <a:spLocks noGrp="1"/>
          </p:cNvSpPr>
          <p:nvPr>
            <p:ph idx="1"/>
          </p:nvPr>
        </p:nvSpPr>
        <p:spPr>
          <a:xfrm>
            <a:off x="457200" y="1600200"/>
            <a:ext cx="8229600" cy="842211"/>
          </a:xfrm>
        </p:spPr>
        <p:txBody>
          <a:bodyPr>
            <a:normAutofit/>
          </a:bodyPr>
          <a:lstStyle/>
          <a:p>
            <a:pPr marL="0" indent="0">
              <a:buNone/>
            </a:pPr>
            <a:r>
              <a:rPr lang="en-US" b="1" dirty="0" smtClean="0">
                <a:latin typeface="+mj-lt"/>
                <a:ea typeface="Times New Roman" charset="0"/>
                <a:cs typeface="Times New Roman" charset="0"/>
              </a:rPr>
              <a:t>The</a:t>
            </a:r>
            <a:r>
              <a:rPr lang="en-CA" b="1" dirty="0">
                <a:ea typeface="Times New Roman" charset="0"/>
                <a:cs typeface="Times New Roman" charset="0"/>
              </a:rPr>
              <a:t> </a:t>
            </a:r>
            <a:r>
              <a:rPr lang="en-US" b="1" dirty="0" smtClean="0">
                <a:latin typeface="+mj-lt"/>
                <a:ea typeface="Times New Roman" charset="0"/>
                <a:cs typeface="Times New Roman" charset="0"/>
              </a:rPr>
              <a:t>Writing </a:t>
            </a:r>
            <a:r>
              <a:rPr lang="en-US" b="1" dirty="0">
                <a:latin typeface="+mj-lt"/>
                <a:ea typeface="Times New Roman" charset="0"/>
                <a:cs typeface="Times New Roman" charset="0"/>
              </a:rPr>
              <a:t>Across the Curriculum program at Confederation College pursues </a:t>
            </a:r>
            <a:r>
              <a:rPr lang="en-US" b="1" dirty="0">
                <a:solidFill>
                  <a:schemeClr val="tx2">
                    <a:lumMod val="75000"/>
                  </a:schemeClr>
                </a:solidFill>
                <a:latin typeface="+mj-lt"/>
                <a:ea typeface="Times New Roman" charset="0"/>
                <a:cs typeface="Times New Roman" charset="0"/>
              </a:rPr>
              <a:t>three goals</a:t>
            </a:r>
            <a:r>
              <a:rPr lang="en-US" b="1" dirty="0" smtClean="0">
                <a:latin typeface="+mj-lt"/>
                <a:ea typeface="Times New Roman" charset="0"/>
                <a:cs typeface="Times New Roman" charset="0"/>
              </a:rPr>
              <a:t>:</a:t>
            </a:r>
            <a:endParaRPr lang="en-CA" dirty="0" smtClean="0">
              <a:latin typeface="Times New Roman" charset="0"/>
              <a:ea typeface="Times New Roman" charset="0"/>
              <a:cs typeface="Times New Roman" charset="0"/>
            </a:endParaRP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47168220"/>
              </p:ext>
            </p:extLst>
          </p:nvPr>
        </p:nvGraphicFramePr>
        <p:xfrm>
          <a:off x="585537" y="2689205"/>
          <a:ext cx="8211222" cy="2194560"/>
        </p:xfrm>
        <a:graphic>
          <a:graphicData uri="http://schemas.openxmlformats.org/drawingml/2006/table">
            <a:tbl>
              <a:tblPr firstRow="1" bandRow="1">
                <a:tableStyleId>{5C22544A-7EE6-4342-B048-85BDC9FD1C3A}</a:tableStyleId>
              </a:tblPr>
              <a:tblGrid>
                <a:gridCol w="1220879"/>
                <a:gridCol w="6990343"/>
              </a:tblGrid>
              <a:tr h="370840">
                <a:tc>
                  <a:txBody>
                    <a:bodyPr/>
                    <a:lstStyle/>
                    <a:p>
                      <a:pPr algn="ctr"/>
                      <a:r>
                        <a:rPr lang="en-US" sz="2800" dirty="0" smtClean="0"/>
                        <a:t>2</a:t>
                      </a:r>
                      <a:endParaRPr lang="en-CA" sz="2800" dirty="0"/>
                    </a:p>
                  </a:txBody>
                  <a:tcPr anchor="ctr">
                    <a:solidFill>
                      <a:schemeClr val="accent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lumMod val="75000"/>
                            </a:schemeClr>
                          </a:solidFill>
                          <a:latin typeface="+mn-lt"/>
                          <a:ea typeface="Times New Roman" charset="0"/>
                          <a:cs typeface="Times New Roman" charset="0"/>
                        </a:rPr>
                        <a:t>To support students </a:t>
                      </a:r>
                      <a:r>
                        <a:rPr lang="en-US" sz="1800" b="0" kern="1200" dirty="0" smtClean="0">
                          <a:solidFill>
                            <a:schemeClr val="tx1"/>
                          </a:solidFill>
                          <a:latin typeface="+mn-lt"/>
                          <a:ea typeface="Times New Roman" charset="0"/>
                          <a:cs typeface="Times New Roman" charset="0"/>
                        </a:rPr>
                        <a:t>in the disciplines with a variety of interventions</a:t>
                      </a:r>
                      <a:r>
                        <a:rPr lang="en-US" sz="1800" b="0" kern="1200" baseline="0" dirty="0" smtClean="0">
                          <a:solidFill>
                            <a:schemeClr val="tx1"/>
                          </a:solidFill>
                          <a:latin typeface="+mn-lt"/>
                          <a:ea typeface="Times New Roman" charset="0"/>
                          <a:cs typeface="Times New Roman" charset="0"/>
                        </a:rPr>
                        <a:t> </a:t>
                      </a:r>
                      <a:r>
                        <a:rPr lang="en-US" sz="1800" b="0" kern="1200" dirty="0" smtClean="0">
                          <a:solidFill>
                            <a:schemeClr val="tx1"/>
                          </a:solidFill>
                          <a:latin typeface="+mn-lt"/>
                          <a:ea typeface="Times New Roman" charset="0"/>
                          <a:cs typeface="Times New Roman" charset="0"/>
                        </a:rPr>
                        <a:t>such</a:t>
                      </a:r>
                      <a:r>
                        <a:rPr lang="en-US" sz="1800" b="0" kern="1200" baseline="0" dirty="0" smtClean="0">
                          <a:solidFill>
                            <a:schemeClr val="tx1"/>
                          </a:solidFill>
                          <a:latin typeface="+mn-lt"/>
                          <a:ea typeface="Times New Roman" charset="0"/>
                          <a:cs typeface="Times New Roman" charset="0"/>
                        </a:rPr>
                        <a:t> as: </a:t>
                      </a:r>
                      <a:r>
                        <a:rPr lang="en-US" sz="1800" b="0" kern="1200" dirty="0" smtClean="0">
                          <a:solidFill>
                            <a:schemeClr val="tx1"/>
                          </a:solidFill>
                          <a:latin typeface="+mn-lt"/>
                          <a:ea typeface="Times New Roman" charset="0"/>
                          <a:cs typeface="Times New Roman" charset="0"/>
                        </a:rPr>
                        <a:t>online resources, lectures and individual and group tutoring.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kern="1200" dirty="0" smtClean="0">
                        <a:solidFill>
                          <a:schemeClr val="tx1"/>
                        </a:solidFill>
                        <a:latin typeface="+mn-lt"/>
                        <a:ea typeface="Times New Roman" charset="0"/>
                        <a:cs typeface="Times New Roman"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5">
                              <a:lumMod val="75000"/>
                            </a:schemeClr>
                          </a:solidFill>
                          <a:latin typeface="+mn-lt"/>
                          <a:ea typeface="Times New Roman" charset="0"/>
                          <a:cs typeface="Times New Roman" charset="0"/>
                        </a:rPr>
                        <a:t>Examples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dirty="0" smtClean="0">
                          <a:solidFill>
                            <a:schemeClr val="tx1"/>
                          </a:solidFill>
                          <a:latin typeface="+mn-lt"/>
                          <a:ea typeface="Times New Roman" charset="0"/>
                          <a:cs typeface="Times New Roman" charset="0"/>
                        </a:rPr>
                        <a:t>Meet one on one with students to offer feedback</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dirty="0" smtClean="0">
                          <a:solidFill>
                            <a:schemeClr val="tx1"/>
                          </a:solidFill>
                          <a:latin typeface="+mn-lt"/>
                          <a:ea typeface="Times New Roman" charset="0"/>
                          <a:cs typeface="Times New Roman" charset="0"/>
                        </a:rPr>
                        <a:t>WAC website will have sample assignments and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kern="1200" dirty="0" smtClean="0">
                        <a:solidFill>
                          <a:schemeClr val="tx1"/>
                        </a:solidFill>
                        <a:latin typeface="+mn-lt"/>
                        <a:ea typeface="Times New Roman" charset="0"/>
                        <a:cs typeface="Times New Roman" charset="0"/>
                      </a:endParaRPr>
                    </a:p>
                  </a:txBody>
                  <a:tcPr>
                    <a:solidFill>
                      <a:schemeClr val="accent4">
                        <a:lumMod val="20000"/>
                        <a:lumOff val="80000"/>
                      </a:schemeClr>
                    </a:solidFill>
                  </a:tcPr>
                </a:tc>
              </a:tr>
            </a:tbl>
          </a:graphicData>
        </a:graphic>
      </p:graphicFrame>
    </p:spTree>
    <p:extLst>
      <p:ext uri="{BB962C8B-B14F-4D97-AF65-F5344CB8AC3E}">
        <p14:creationId xmlns:p14="http://schemas.microsoft.com/office/powerpoint/2010/main" val="2035916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ea typeface="Times New Roman" charset="0"/>
                <a:cs typeface="Times New Roman" charset="0"/>
              </a:rPr>
              <a:t>WAC </a:t>
            </a:r>
            <a:r>
              <a:rPr lang="en-CA" sz="3600" dirty="0" smtClean="0">
                <a:ea typeface="Times New Roman" charset="0"/>
                <a:cs typeface="Times New Roman" charset="0"/>
              </a:rPr>
              <a:t>Goals</a:t>
            </a:r>
            <a:endParaRPr lang="en-US" sz="4800" dirty="0"/>
          </a:p>
        </p:txBody>
      </p:sp>
      <p:sp>
        <p:nvSpPr>
          <p:cNvPr id="3" name="Content Placeholder 2"/>
          <p:cNvSpPr>
            <a:spLocks noGrp="1"/>
          </p:cNvSpPr>
          <p:nvPr>
            <p:ph idx="1"/>
          </p:nvPr>
        </p:nvSpPr>
        <p:spPr>
          <a:xfrm>
            <a:off x="457200" y="1600200"/>
            <a:ext cx="8229600" cy="842211"/>
          </a:xfrm>
        </p:spPr>
        <p:txBody>
          <a:bodyPr>
            <a:normAutofit/>
          </a:bodyPr>
          <a:lstStyle/>
          <a:p>
            <a:pPr marL="0" indent="0">
              <a:buNone/>
            </a:pPr>
            <a:r>
              <a:rPr lang="en-US" b="1" dirty="0" smtClean="0">
                <a:latin typeface="+mj-lt"/>
                <a:ea typeface="Times New Roman" charset="0"/>
                <a:cs typeface="Times New Roman" charset="0"/>
              </a:rPr>
              <a:t>The</a:t>
            </a:r>
            <a:r>
              <a:rPr lang="en-CA" b="1" dirty="0">
                <a:ea typeface="Times New Roman" charset="0"/>
                <a:cs typeface="Times New Roman" charset="0"/>
              </a:rPr>
              <a:t> </a:t>
            </a:r>
            <a:r>
              <a:rPr lang="en-US" b="1" dirty="0" smtClean="0">
                <a:latin typeface="+mj-lt"/>
                <a:ea typeface="Times New Roman" charset="0"/>
                <a:cs typeface="Times New Roman" charset="0"/>
              </a:rPr>
              <a:t>Writing </a:t>
            </a:r>
            <a:r>
              <a:rPr lang="en-US" b="1" dirty="0">
                <a:latin typeface="+mj-lt"/>
                <a:ea typeface="Times New Roman" charset="0"/>
                <a:cs typeface="Times New Roman" charset="0"/>
              </a:rPr>
              <a:t>Across the Curriculum program at Confederation College pursues </a:t>
            </a:r>
            <a:r>
              <a:rPr lang="en-US" b="1" dirty="0">
                <a:solidFill>
                  <a:schemeClr val="tx2">
                    <a:lumMod val="75000"/>
                  </a:schemeClr>
                </a:solidFill>
                <a:latin typeface="+mj-lt"/>
                <a:ea typeface="Times New Roman" charset="0"/>
                <a:cs typeface="Times New Roman" charset="0"/>
              </a:rPr>
              <a:t>three goals</a:t>
            </a:r>
            <a:r>
              <a:rPr lang="en-US" b="1" dirty="0" smtClean="0">
                <a:latin typeface="+mj-lt"/>
                <a:ea typeface="Times New Roman" charset="0"/>
                <a:cs typeface="Times New Roman" charset="0"/>
              </a:rPr>
              <a:t>:</a:t>
            </a:r>
            <a:endParaRPr lang="en-CA" dirty="0" smtClean="0">
              <a:latin typeface="Times New Roman" charset="0"/>
              <a:ea typeface="Times New Roman" charset="0"/>
              <a:cs typeface="Times New Roman" charset="0"/>
            </a:endParaRPr>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72998057"/>
              </p:ext>
            </p:extLst>
          </p:nvPr>
        </p:nvGraphicFramePr>
        <p:xfrm>
          <a:off x="572947" y="2758995"/>
          <a:ext cx="8005010" cy="2560320"/>
        </p:xfrm>
        <a:graphic>
          <a:graphicData uri="http://schemas.openxmlformats.org/drawingml/2006/table">
            <a:tbl>
              <a:tblPr firstRow="1" bandRow="1">
                <a:tableStyleId>{5C22544A-7EE6-4342-B048-85BDC9FD1C3A}</a:tableStyleId>
              </a:tblPr>
              <a:tblGrid>
                <a:gridCol w="1190219"/>
                <a:gridCol w="6814791"/>
              </a:tblGrid>
              <a:tr h="370840">
                <a:tc>
                  <a:txBody>
                    <a:bodyPr/>
                    <a:lstStyle/>
                    <a:p>
                      <a:pPr algn="ctr"/>
                      <a:r>
                        <a:rPr lang="en-US" sz="2800" dirty="0" smtClean="0"/>
                        <a:t>3</a:t>
                      </a:r>
                      <a:endParaRPr lang="en-CA" sz="2800" dirty="0"/>
                    </a:p>
                  </a:txBody>
                  <a:tcPr anchor="ctr">
                    <a:solidFill>
                      <a:schemeClr val="accent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lumMod val="75000"/>
                            </a:schemeClr>
                          </a:solidFill>
                          <a:latin typeface="+mn-lt"/>
                          <a:ea typeface="Times New Roman" charset="0"/>
                          <a:cs typeface="Times New Roman" charset="0"/>
                        </a:rPr>
                        <a:t>To reach out to the broader community</a:t>
                      </a:r>
                      <a:r>
                        <a:rPr lang="en-US" sz="1800" b="0" kern="1200" dirty="0" smtClean="0">
                          <a:solidFill>
                            <a:schemeClr val="tx1"/>
                          </a:solidFill>
                          <a:latin typeface="+mn-lt"/>
                          <a:ea typeface="Times New Roman" charset="0"/>
                          <a:cs typeface="Times New Roman" charset="0"/>
                        </a:rPr>
                        <a:t>, including </a:t>
                      </a:r>
                      <a:r>
                        <a:rPr lang="en-US" sz="1800" b="1" kern="1200" dirty="0" smtClean="0">
                          <a:solidFill>
                            <a:schemeClr val="tx1"/>
                          </a:solidFill>
                          <a:latin typeface="+mn-lt"/>
                          <a:ea typeface="Times New Roman" charset="0"/>
                          <a:cs typeface="Times New Roman" charset="0"/>
                        </a:rPr>
                        <a:t>secondary school</a:t>
                      </a:r>
                      <a:r>
                        <a:rPr lang="en-US" sz="1800" b="0" kern="1200" dirty="0" smtClean="0">
                          <a:solidFill>
                            <a:schemeClr val="tx1"/>
                          </a:solidFill>
                          <a:latin typeface="+mn-lt"/>
                          <a:ea typeface="Times New Roman" charset="0"/>
                          <a:cs typeface="Times New Roman" charset="0"/>
                        </a:rPr>
                        <a:t> systems, local and </a:t>
                      </a:r>
                      <a:r>
                        <a:rPr lang="en-US" sz="1800" b="1" kern="1200" dirty="0" smtClean="0">
                          <a:solidFill>
                            <a:schemeClr val="tx1"/>
                          </a:solidFill>
                          <a:latin typeface="+mn-lt"/>
                          <a:ea typeface="Times New Roman" charset="0"/>
                          <a:cs typeface="Times New Roman" charset="0"/>
                        </a:rPr>
                        <a:t>international</a:t>
                      </a:r>
                      <a:r>
                        <a:rPr lang="en-US" sz="1800" b="0" kern="1200" dirty="0" smtClean="0">
                          <a:solidFill>
                            <a:schemeClr val="tx1"/>
                          </a:solidFill>
                          <a:latin typeface="+mn-lt"/>
                          <a:ea typeface="Times New Roman" charset="0"/>
                          <a:cs typeface="Times New Roman" charset="0"/>
                        </a:rPr>
                        <a:t> campuses to build relationships and smooth the transition to College writing demands.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kern="1200" dirty="0" smtClean="0">
                        <a:solidFill>
                          <a:schemeClr val="tx1"/>
                        </a:solidFill>
                        <a:latin typeface="+mn-lt"/>
                        <a:ea typeface="Times New Roman" charset="0"/>
                        <a:cs typeface="Times New Roman"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5">
                              <a:lumMod val="75000"/>
                            </a:schemeClr>
                          </a:solidFill>
                          <a:latin typeface="+mn-lt"/>
                          <a:ea typeface="Times New Roman" charset="0"/>
                          <a:cs typeface="Times New Roman" charset="0"/>
                        </a:rPr>
                        <a:t>Examples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smtClean="0">
                          <a:solidFill>
                            <a:schemeClr val="tx1"/>
                          </a:solidFill>
                          <a:latin typeface="+mn-lt"/>
                          <a:ea typeface="Times New Roman" charset="0"/>
                          <a:cs typeface="Times New Roman" charset="0"/>
                        </a:rPr>
                        <a:t>Visit high schools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smtClean="0">
                          <a:solidFill>
                            <a:schemeClr val="tx1"/>
                          </a:solidFill>
                          <a:latin typeface="+mn-lt"/>
                          <a:ea typeface="Times New Roman" charset="0"/>
                          <a:cs typeface="Times New Roman" charset="0"/>
                        </a:rPr>
                        <a:t>Provide resources</a:t>
                      </a:r>
                      <a:r>
                        <a:rPr lang="en-US" sz="1800" b="0" kern="1200" baseline="0" dirty="0" smtClean="0">
                          <a:solidFill>
                            <a:schemeClr val="tx1"/>
                          </a:solidFill>
                          <a:latin typeface="+mn-lt"/>
                          <a:ea typeface="Times New Roman" charset="0"/>
                          <a:cs typeface="Times New Roman" charset="0"/>
                        </a:rPr>
                        <a:t> online for international students</a:t>
                      </a:r>
                      <a:endParaRPr lang="en-US" sz="1800" b="0" kern="1200" dirty="0" smtClean="0">
                        <a:solidFill>
                          <a:schemeClr val="tx1"/>
                        </a:solidFill>
                        <a:latin typeface="+mn-lt"/>
                        <a:ea typeface="Times New Roman" charset="0"/>
                        <a:cs typeface="Times New Roman"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kern="1200" dirty="0" smtClean="0">
                        <a:solidFill>
                          <a:schemeClr val="tx1"/>
                        </a:solidFill>
                        <a:latin typeface="+mn-lt"/>
                        <a:ea typeface="Times New Roman" charset="0"/>
                        <a:cs typeface="Times New Roman" charset="0"/>
                      </a:endParaRPr>
                    </a:p>
                  </a:txBody>
                  <a:tcPr>
                    <a:solidFill>
                      <a:schemeClr val="accent4">
                        <a:lumMod val="20000"/>
                        <a:lumOff val="80000"/>
                      </a:schemeClr>
                    </a:solidFill>
                  </a:tcPr>
                </a:tc>
              </a:tr>
            </a:tbl>
          </a:graphicData>
        </a:graphic>
      </p:graphicFrame>
    </p:spTree>
    <p:extLst>
      <p:ext uri="{BB962C8B-B14F-4D97-AF65-F5344CB8AC3E}">
        <p14:creationId xmlns:p14="http://schemas.microsoft.com/office/powerpoint/2010/main" val="1508008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CA" dirty="0">
                <a:ea typeface="Times New Roman" charset="0"/>
                <a:cs typeface="Times New Roman" charset="0"/>
              </a:rPr>
              <a:t>How to </a:t>
            </a:r>
            <a:r>
              <a:rPr lang="en-CA" dirty="0" smtClean="0">
                <a:ea typeface="Times New Roman" charset="0"/>
                <a:cs typeface="Times New Roman" charset="0"/>
              </a:rPr>
              <a:t>Implement Writing </a:t>
            </a:r>
            <a:r>
              <a:rPr lang="en-CA" dirty="0">
                <a:ea typeface="Times New Roman" charset="0"/>
                <a:cs typeface="Times New Roman" charset="0"/>
              </a:rPr>
              <a:t>Across the Curriculum into your </a:t>
            </a:r>
            <a:r>
              <a:rPr lang="en-CA" dirty="0" smtClean="0">
                <a:ea typeface="Times New Roman" charset="0"/>
                <a:cs typeface="Times New Roman" charset="0"/>
              </a:rPr>
              <a:t>Classroom</a:t>
            </a:r>
            <a:endParaRPr lang="en-CA" dirty="0"/>
          </a:p>
        </p:txBody>
      </p:sp>
      <p:sp>
        <p:nvSpPr>
          <p:cNvPr id="8" name="Text Placeholder 7"/>
          <p:cNvSpPr>
            <a:spLocks noGrp="1"/>
          </p:cNvSpPr>
          <p:nvPr>
            <p:ph type="body" idx="1"/>
          </p:nvPr>
        </p:nvSpPr>
        <p:spPr>
          <a:xfrm>
            <a:off x="457199" y="1676400"/>
            <a:ext cx="4083627" cy="639762"/>
          </a:xfrm>
          <a:solidFill>
            <a:schemeClr val="accent1">
              <a:lumMod val="20000"/>
              <a:lumOff val="80000"/>
            </a:schemeClr>
          </a:solidFill>
        </p:spPr>
        <p:txBody>
          <a:bodyPr>
            <a:noAutofit/>
          </a:bodyPr>
          <a:lstStyle/>
          <a:p>
            <a:pPr algn="l"/>
            <a:r>
              <a:rPr lang="en-US" b="1" dirty="0">
                <a:solidFill>
                  <a:schemeClr val="accent4"/>
                </a:solidFill>
                <a:ea typeface="Times New Roman" charset="0"/>
                <a:cs typeface="Times New Roman" charset="0"/>
              </a:rPr>
              <a:t>What we do for individual instructors: </a:t>
            </a:r>
          </a:p>
        </p:txBody>
      </p:sp>
      <p:sp>
        <p:nvSpPr>
          <p:cNvPr id="3" name="Content Placeholder 2"/>
          <p:cNvSpPr>
            <a:spLocks noGrp="1"/>
          </p:cNvSpPr>
          <p:nvPr>
            <p:ph sz="half" idx="2"/>
          </p:nvPr>
        </p:nvSpPr>
        <p:spPr>
          <a:xfrm>
            <a:off x="457200" y="2316161"/>
            <a:ext cx="4083626" cy="4261284"/>
          </a:xfrm>
        </p:spPr>
        <p:txBody>
          <a:bodyPr>
            <a:noAutofit/>
          </a:bodyPr>
          <a:lstStyle/>
          <a:p>
            <a:pPr lvl="0"/>
            <a:r>
              <a:rPr lang="en-US" sz="2000" dirty="0" smtClean="0">
                <a:latin typeface="+mj-lt"/>
                <a:ea typeface="Times New Roman" charset="0"/>
                <a:cs typeface="Times New Roman" charset="0"/>
              </a:rPr>
              <a:t>Meet to </a:t>
            </a:r>
            <a:r>
              <a:rPr lang="en-US" sz="2000" dirty="0">
                <a:latin typeface="+mj-lt"/>
                <a:ea typeface="Times New Roman" charset="0"/>
                <a:cs typeface="Times New Roman" charset="0"/>
              </a:rPr>
              <a:t>talk about ways to </a:t>
            </a:r>
            <a:r>
              <a:rPr lang="en-US" sz="2000" b="1" dirty="0">
                <a:latin typeface="+mj-lt"/>
                <a:ea typeface="Times New Roman" charset="0"/>
                <a:cs typeface="Times New Roman" charset="0"/>
              </a:rPr>
              <a:t>incorporate </a:t>
            </a:r>
            <a:r>
              <a:rPr lang="en-US" sz="2000" b="1" dirty="0" smtClean="0">
                <a:latin typeface="+mj-lt"/>
                <a:ea typeface="Times New Roman" charset="0"/>
                <a:cs typeface="Times New Roman" charset="0"/>
              </a:rPr>
              <a:t>informal</a:t>
            </a:r>
            <a:r>
              <a:rPr lang="en-US" sz="2000" dirty="0" smtClean="0">
                <a:latin typeface="+mj-lt"/>
                <a:ea typeface="Times New Roman" charset="0"/>
                <a:cs typeface="Times New Roman" charset="0"/>
              </a:rPr>
              <a:t>, low stakes writing </a:t>
            </a:r>
            <a:r>
              <a:rPr lang="en-US" sz="2000" dirty="0">
                <a:latin typeface="+mj-lt"/>
                <a:ea typeface="Times New Roman" charset="0"/>
                <a:cs typeface="Times New Roman" charset="0"/>
              </a:rPr>
              <a:t>assignments into any </a:t>
            </a:r>
            <a:r>
              <a:rPr lang="en-US" sz="2000" dirty="0" smtClean="0">
                <a:latin typeface="+mj-lt"/>
                <a:ea typeface="Times New Roman" charset="0"/>
                <a:cs typeface="Times New Roman" charset="0"/>
              </a:rPr>
              <a:t>class</a:t>
            </a:r>
            <a:r>
              <a:rPr lang="en-US" sz="2000" dirty="0">
                <a:latin typeface="+mj-lt"/>
                <a:ea typeface="Times New Roman" charset="0"/>
                <a:cs typeface="Times New Roman" charset="0"/>
              </a:rPr>
              <a:t>. </a:t>
            </a:r>
          </a:p>
          <a:p>
            <a:pPr lvl="0"/>
            <a:r>
              <a:rPr lang="en-US" sz="2000" dirty="0" smtClean="0">
                <a:latin typeface="+mj-lt"/>
                <a:ea typeface="Times New Roman" charset="0"/>
                <a:cs typeface="Times New Roman" charset="0"/>
              </a:rPr>
              <a:t>Review and tailor any of your assignments </a:t>
            </a:r>
            <a:r>
              <a:rPr lang="en-US" sz="2000" dirty="0">
                <a:latin typeface="+mj-lt"/>
                <a:ea typeface="Times New Roman" charset="0"/>
                <a:cs typeface="Times New Roman" charset="0"/>
              </a:rPr>
              <a:t>that </a:t>
            </a:r>
            <a:r>
              <a:rPr lang="en-US" sz="2000" dirty="0" smtClean="0">
                <a:latin typeface="+mj-lt"/>
                <a:ea typeface="Times New Roman" charset="0"/>
                <a:cs typeface="Times New Roman" charset="0"/>
              </a:rPr>
              <a:t>have </a:t>
            </a:r>
            <a:r>
              <a:rPr lang="en-US" sz="2000" dirty="0">
                <a:latin typeface="+mj-lt"/>
                <a:ea typeface="Times New Roman" charset="0"/>
                <a:cs typeface="Times New Roman" charset="0"/>
              </a:rPr>
              <a:t>a writing component to help make it clearer for </a:t>
            </a:r>
            <a:r>
              <a:rPr lang="en-US" sz="2000" dirty="0" smtClean="0">
                <a:latin typeface="+mj-lt"/>
                <a:ea typeface="Times New Roman" charset="0"/>
                <a:cs typeface="Times New Roman" charset="0"/>
              </a:rPr>
              <a:t>students. </a:t>
            </a:r>
          </a:p>
          <a:p>
            <a:pPr lvl="0"/>
            <a:r>
              <a:rPr lang="en-US" sz="2000" dirty="0">
                <a:latin typeface="+mj-lt"/>
                <a:ea typeface="Times New Roman" charset="0"/>
                <a:cs typeface="Times New Roman" charset="0"/>
              </a:rPr>
              <a:t>H</a:t>
            </a:r>
            <a:r>
              <a:rPr lang="en-US" sz="2000" dirty="0" smtClean="0">
                <a:latin typeface="+mj-lt"/>
                <a:ea typeface="Times New Roman" charset="0"/>
                <a:cs typeface="Times New Roman" charset="0"/>
              </a:rPr>
              <a:t>elp </a:t>
            </a:r>
            <a:r>
              <a:rPr lang="en-US" sz="2000" b="1" dirty="0" smtClean="0">
                <a:latin typeface="+mj-lt"/>
                <a:ea typeface="Times New Roman" charset="0"/>
                <a:cs typeface="Times New Roman" charset="0"/>
              </a:rPr>
              <a:t>develop </a:t>
            </a:r>
            <a:r>
              <a:rPr lang="en-US" sz="2000" b="1" dirty="0">
                <a:latin typeface="+mj-lt"/>
                <a:ea typeface="Times New Roman" charset="0"/>
                <a:cs typeface="Times New Roman" charset="0"/>
              </a:rPr>
              <a:t>rubrics </a:t>
            </a:r>
            <a:r>
              <a:rPr lang="en-US" sz="2000" dirty="0" smtClean="0">
                <a:latin typeface="+mj-lt"/>
                <a:ea typeface="Times New Roman" charset="0"/>
                <a:cs typeface="Times New Roman" charset="0"/>
              </a:rPr>
              <a:t>for speed </a:t>
            </a:r>
            <a:r>
              <a:rPr lang="en-US" sz="2000" dirty="0">
                <a:latin typeface="+mj-lt"/>
                <a:ea typeface="Times New Roman" charset="0"/>
                <a:cs typeface="Times New Roman" charset="0"/>
              </a:rPr>
              <a:t>and accuracy of </a:t>
            </a:r>
            <a:r>
              <a:rPr lang="en-US" sz="2000" dirty="0" smtClean="0">
                <a:latin typeface="+mj-lt"/>
                <a:ea typeface="Times New Roman" charset="0"/>
                <a:cs typeface="Times New Roman" charset="0"/>
              </a:rPr>
              <a:t>grading.</a:t>
            </a:r>
            <a:r>
              <a:rPr lang="en-US" sz="2000" dirty="0">
                <a:latin typeface="+mj-lt"/>
                <a:ea typeface="Times New Roman" charset="0"/>
                <a:cs typeface="Times New Roman" charset="0"/>
              </a:rPr>
              <a:t> </a:t>
            </a:r>
          </a:p>
          <a:p>
            <a:pPr lvl="0"/>
            <a:r>
              <a:rPr lang="en-US" sz="2000" dirty="0" smtClean="0">
                <a:latin typeface="+mj-lt"/>
                <a:ea typeface="Times New Roman" charset="0"/>
                <a:cs typeface="Times New Roman" charset="0"/>
              </a:rPr>
              <a:t>Visit your </a:t>
            </a:r>
            <a:r>
              <a:rPr lang="en-US" sz="2000" dirty="0">
                <a:latin typeface="+mj-lt"/>
                <a:ea typeface="Times New Roman" charset="0"/>
                <a:cs typeface="Times New Roman" charset="0"/>
              </a:rPr>
              <a:t>class to </a:t>
            </a:r>
            <a:r>
              <a:rPr lang="en-US" sz="2000" b="1" dirty="0">
                <a:latin typeface="+mj-lt"/>
                <a:ea typeface="Times New Roman" charset="0"/>
                <a:cs typeface="Times New Roman" charset="0"/>
              </a:rPr>
              <a:t>help students </a:t>
            </a:r>
            <a:r>
              <a:rPr lang="en-US" sz="2000" dirty="0">
                <a:latin typeface="+mj-lt"/>
                <a:ea typeface="Times New Roman" charset="0"/>
                <a:cs typeface="Times New Roman" charset="0"/>
              </a:rPr>
              <a:t>get started on your writing assignments</a:t>
            </a:r>
            <a:r>
              <a:rPr lang="en-US" sz="2000" dirty="0" smtClean="0">
                <a:latin typeface="+mj-lt"/>
                <a:ea typeface="Times New Roman" charset="0"/>
                <a:cs typeface="Times New Roman" charset="0"/>
              </a:rPr>
              <a:t>.</a:t>
            </a:r>
            <a:r>
              <a:rPr lang="en-CA" sz="2000" b="1" dirty="0">
                <a:latin typeface="+mj-lt"/>
                <a:ea typeface="Times New Roman" charset="0"/>
                <a:cs typeface="Times New Roman" charset="0"/>
              </a:rPr>
              <a:t>	</a:t>
            </a:r>
            <a:endParaRPr lang="en-US" sz="2000" dirty="0">
              <a:latin typeface="+mj-lt"/>
              <a:ea typeface="Times New Roman" charset="0"/>
              <a:cs typeface="Times New Roman" charset="0"/>
            </a:endParaRPr>
          </a:p>
        </p:txBody>
      </p:sp>
      <p:sp>
        <p:nvSpPr>
          <p:cNvPr id="9" name="Text Placeholder 8"/>
          <p:cNvSpPr>
            <a:spLocks noGrp="1"/>
          </p:cNvSpPr>
          <p:nvPr>
            <p:ph type="body" sz="quarter" idx="3"/>
          </p:nvPr>
        </p:nvSpPr>
        <p:spPr>
          <a:xfrm>
            <a:off x="4634345" y="1676400"/>
            <a:ext cx="4052455" cy="639762"/>
          </a:xfrm>
          <a:solidFill>
            <a:schemeClr val="accent6">
              <a:lumMod val="20000"/>
              <a:lumOff val="80000"/>
            </a:schemeClr>
          </a:solidFill>
        </p:spPr>
        <p:txBody>
          <a:bodyPr>
            <a:normAutofit/>
          </a:bodyPr>
          <a:lstStyle/>
          <a:p>
            <a:pPr algn="l"/>
            <a:r>
              <a:rPr lang="en-US" b="1" dirty="0">
                <a:solidFill>
                  <a:schemeClr val="accent4"/>
                </a:solidFill>
                <a:ea typeface="Times New Roman" charset="0"/>
                <a:cs typeface="Times New Roman" charset="0"/>
              </a:rPr>
              <a:t>What we do for departments:  </a:t>
            </a:r>
          </a:p>
        </p:txBody>
      </p:sp>
      <p:sp>
        <p:nvSpPr>
          <p:cNvPr id="6" name="Content Placeholder 5"/>
          <p:cNvSpPr>
            <a:spLocks noGrp="1"/>
          </p:cNvSpPr>
          <p:nvPr>
            <p:ph sz="quarter" idx="4"/>
          </p:nvPr>
        </p:nvSpPr>
        <p:spPr>
          <a:xfrm>
            <a:off x="4634345" y="2333480"/>
            <a:ext cx="4052455" cy="4431002"/>
          </a:xfrm>
        </p:spPr>
        <p:txBody>
          <a:bodyPr>
            <a:noAutofit/>
          </a:bodyPr>
          <a:lstStyle/>
          <a:p>
            <a:pPr lvl="0"/>
            <a:r>
              <a:rPr lang="en-US" sz="2000" b="1" dirty="0" smtClean="0">
                <a:solidFill>
                  <a:schemeClr val="tx2">
                    <a:lumMod val="75000"/>
                  </a:schemeClr>
                </a:solidFill>
                <a:latin typeface="+mj-lt"/>
                <a:ea typeface="Times New Roman" charset="0"/>
                <a:cs typeface="Times New Roman" charset="0"/>
              </a:rPr>
              <a:t>Hold workshops </a:t>
            </a:r>
            <a:r>
              <a:rPr lang="en-US" sz="2000" dirty="0">
                <a:latin typeface="+mj-lt"/>
                <a:ea typeface="Times New Roman" charset="0"/>
                <a:cs typeface="Times New Roman" charset="0"/>
              </a:rPr>
              <a:t>on creating good writing </a:t>
            </a:r>
            <a:r>
              <a:rPr lang="en-US" sz="2000" dirty="0" smtClean="0">
                <a:latin typeface="+mj-lt"/>
                <a:ea typeface="Times New Roman" charset="0"/>
                <a:cs typeface="Times New Roman" charset="0"/>
              </a:rPr>
              <a:t>assignments.</a:t>
            </a:r>
            <a:r>
              <a:rPr lang="en-US" sz="2000" dirty="0">
                <a:latin typeface="+mj-lt"/>
                <a:ea typeface="Times New Roman" charset="0"/>
                <a:cs typeface="Times New Roman" charset="0"/>
              </a:rPr>
              <a:t> </a:t>
            </a:r>
          </a:p>
          <a:p>
            <a:pPr lvl="0"/>
            <a:r>
              <a:rPr lang="en-US" sz="2000" b="1" dirty="0" smtClean="0">
                <a:latin typeface="+mj-lt"/>
                <a:ea typeface="Times New Roman" charset="0"/>
                <a:cs typeface="Times New Roman" charset="0"/>
              </a:rPr>
              <a:t>Host discussions </a:t>
            </a:r>
            <a:r>
              <a:rPr lang="en-US" sz="2000" dirty="0">
                <a:latin typeface="+mj-lt"/>
                <a:ea typeface="Times New Roman" charset="0"/>
                <a:cs typeface="Times New Roman" charset="0"/>
              </a:rPr>
              <a:t>of how to improve the writing of students in your </a:t>
            </a:r>
            <a:r>
              <a:rPr lang="en-US" sz="2000" dirty="0" smtClean="0">
                <a:latin typeface="+mj-lt"/>
                <a:ea typeface="Times New Roman" charset="0"/>
                <a:cs typeface="Times New Roman" charset="0"/>
              </a:rPr>
              <a:t>programs.</a:t>
            </a:r>
            <a:r>
              <a:rPr lang="en-US" sz="2000" dirty="0">
                <a:latin typeface="+mj-lt"/>
                <a:ea typeface="Times New Roman" charset="0"/>
                <a:cs typeface="Times New Roman" charset="0"/>
              </a:rPr>
              <a:t> </a:t>
            </a:r>
          </a:p>
          <a:p>
            <a:pPr lvl="0"/>
            <a:r>
              <a:rPr lang="en-US" sz="2000" dirty="0" smtClean="0">
                <a:latin typeface="+mj-lt"/>
                <a:ea typeface="Times New Roman" charset="0"/>
                <a:cs typeface="Times New Roman" charset="0"/>
              </a:rPr>
              <a:t>Conduct </a:t>
            </a:r>
            <a:r>
              <a:rPr lang="en-US" sz="2000" b="1" dirty="0" smtClean="0">
                <a:solidFill>
                  <a:schemeClr val="tx2">
                    <a:lumMod val="75000"/>
                  </a:schemeClr>
                </a:solidFill>
                <a:latin typeface="+mj-lt"/>
                <a:ea typeface="Times New Roman" charset="0"/>
                <a:cs typeface="Times New Roman" charset="0"/>
              </a:rPr>
              <a:t>reviews </a:t>
            </a:r>
            <a:r>
              <a:rPr lang="en-US" sz="2000" b="1" dirty="0">
                <a:solidFill>
                  <a:schemeClr val="tx2">
                    <a:lumMod val="75000"/>
                  </a:schemeClr>
                </a:solidFill>
                <a:latin typeface="+mj-lt"/>
                <a:ea typeface="Times New Roman" charset="0"/>
                <a:cs typeface="Times New Roman" charset="0"/>
              </a:rPr>
              <a:t>of writing assignments </a:t>
            </a:r>
            <a:r>
              <a:rPr lang="en-US" sz="2000" dirty="0">
                <a:latin typeface="+mj-lt"/>
                <a:ea typeface="Times New Roman" charset="0"/>
                <a:cs typeface="Times New Roman" charset="0"/>
              </a:rPr>
              <a:t>in your departments courses to identify exactly what your students are being asked to </a:t>
            </a:r>
            <a:r>
              <a:rPr lang="en-US" sz="2000" dirty="0" smtClean="0">
                <a:latin typeface="+mj-lt"/>
                <a:ea typeface="Times New Roman" charset="0"/>
                <a:cs typeface="Times New Roman" charset="0"/>
              </a:rPr>
              <a:t>write </a:t>
            </a:r>
            <a:br>
              <a:rPr lang="en-US" sz="2000" dirty="0" smtClean="0">
                <a:latin typeface="+mj-lt"/>
                <a:ea typeface="Times New Roman" charset="0"/>
                <a:cs typeface="Times New Roman" charset="0"/>
              </a:rPr>
            </a:br>
            <a:r>
              <a:rPr lang="en-US" sz="1400" dirty="0" smtClean="0">
                <a:latin typeface="+mj-lt"/>
                <a:ea typeface="Times New Roman" charset="0"/>
                <a:cs typeface="Times New Roman" charset="0"/>
              </a:rPr>
              <a:t>(University </a:t>
            </a:r>
            <a:r>
              <a:rPr lang="en-US" sz="1400" dirty="0">
                <a:latin typeface="+mj-lt"/>
                <a:ea typeface="Times New Roman" charset="0"/>
                <a:cs typeface="Times New Roman" charset="0"/>
              </a:rPr>
              <a:t>of </a:t>
            </a:r>
            <a:r>
              <a:rPr lang="en-US" sz="1400" dirty="0" smtClean="0">
                <a:latin typeface="+mj-lt"/>
                <a:ea typeface="Times New Roman" charset="0"/>
                <a:cs typeface="Times New Roman" charset="0"/>
              </a:rPr>
              <a:t>Alberta, </a:t>
            </a:r>
            <a:r>
              <a:rPr lang="en-US" sz="1400" dirty="0">
                <a:latin typeface="+mj-lt"/>
                <a:ea typeface="Times New Roman" charset="0"/>
                <a:cs typeface="Times New Roman" charset="0"/>
              </a:rPr>
              <a:t>2002</a:t>
            </a:r>
            <a:r>
              <a:rPr lang="en-US" sz="1400" dirty="0" smtClean="0">
                <a:latin typeface="+mj-lt"/>
                <a:ea typeface="Times New Roman" charset="0"/>
                <a:cs typeface="Times New Roman" charset="0"/>
              </a:rPr>
              <a:t>)</a:t>
            </a:r>
            <a:r>
              <a:rPr lang="en-US" sz="1400" dirty="0"/>
              <a:t>.</a:t>
            </a:r>
            <a:endParaRPr lang="en-US" sz="1400" dirty="0">
              <a:latin typeface="+mj-lt"/>
              <a:ea typeface="Times New Roman" charset="0"/>
              <a:cs typeface="Times New Roman" charset="0"/>
            </a:endParaRPr>
          </a:p>
        </p:txBody>
      </p:sp>
    </p:spTree>
    <p:extLst>
      <p:ext uri="{BB962C8B-B14F-4D97-AF65-F5344CB8AC3E}">
        <p14:creationId xmlns:p14="http://schemas.microsoft.com/office/powerpoint/2010/main" val="1209771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ea typeface="Times New Roman" charset="0"/>
                <a:cs typeface="Times New Roman" charset="0"/>
              </a:rPr>
              <a:t>Writing to Learn </a:t>
            </a:r>
            <a:r>
              <a:rPr lang="en-US" dirty="0" smtClean="0">
                <a:ea typeface="Times New Roman" charset="0"/>
                <a:cs typeface="Times New Roman" charset="0"/>
              </a:rPr>
              <a:t>Activities </a:t>
            </a:r>
            <a:endParaRPr lang="en-CA" dirty="0"/>
          </a:p>
        </p:txBody>
      </p:sp>
      <p:sp>
        <p:nvSpPr>
          <p:cNvPr id="3" name="Content Placeholder 2"/>
          <p:cNvSpPr>
            <a:spLocks noGrp="1"/>
          </p:cNvSpPr>
          <p:nvPr>
            <p:ph sz="half" idx="1"/>
          </p:nvPr>
        </p:nvSpPr>
        <p:spPr/>
        <p:txBody>
          <a:bodyPr>
            <a:noAutofit/>
          </a:bodyPr>
          <a:lstStyle/>
          <a:p>
            <a:r>
              <a:rPr lang="en-US" sz="2200" b="1" dirty="0" smtClean="0">
                <a:hlinkClick r:id="rId3"/>
              </a:rPr>
              <a:t>The </a:t>
            </a:r>
            <a:r>
              <a:rPr lang="en-US" sz="2200" b="1" dirty="0">
                <a:hlinkClick r:id="rId3"/>
              </a:rPr>
              <a:t>reading journal</a:t>
            </a:r>
            <a:endParaRPr lang="en-US" sz="2200" b="1" dirty="0">
              <a:hlinkClick r:id="rId4"/>
            </a:endParaRPr>
          </a:p>
          <a:p>
            <a:r>
              <a:rPr lang="en-US" sz="2200" b="1" dirty="0">
                <a:hlinkClick r:id="rId3"/>
              </a:rPr>
              <a:t>Generic and focused summaries</a:t>
            </a:r>
            <a:endParaRPr lang="en-US" sz="2200" b="1" dirty="0">
              <a:hlinkClick r:id="rId5"/>
            </a:endParaRPr>
          </a:p>
          <a:p>
            <a:r>
              <a:rPr lang="en-US" sz="2200" b="1" dirty="0">
                <a:hlinkClick r:id="rId6"/>
              </a:rPr>
              <a:t>Annotations</a:t>
            </a:r>
          </a:p>
          <a:p>
            <a:r>
              <a:rPr lang="en-US" sz="2200" b="1" dirty="0">
                <a:hlinkClick r:id="rId7"/>
              </a:rPr>
              <a:t>Response papers</a:t>
            </a:r>
          </a:p>
          <a:p>
            <a:r>
              <a:rPr lang="en-US" sz="2200" b="1" dirty="0">
                <a:hlinkClick r:id="rId8"/>
              </a:rPr>
              <a:t>Synthesis papers</a:t>
            </a:r>
          </a:p>
          <a:p>
            <a:r>
              <a:rPr lang="en-US" sz="2200" b="1" dirty="0">
                <a:hlinkClick r:id="rId9"/>
              </a:rPr>
              <a:t>The discussion starter</a:t>
            </a:r>
          </a:p>
          <a:p>
            <a:r>
              <a:rPr lang="en-US" sz="2200" b="1" dirty="0">
                <a:hlinkClick r:id="rId10"/>
              </a:rPr>
              <a:t>Focusing a discussion</a:t>
            </a:r>
          </a:p>
          <a:p>
            <a:r>
              <a:rPr lang="en-US" sz="2200" b="1" dirty="0">
                <a:hlinkClick r:id="rId11"/>
              </a:rPr>
              <a:t>The learning log</a:t>
            </a:r>
          </a:p>
          <a:p>
            <a:r>
              <a:rPr lang="en-US" sz="2200" b="1" dirty="0">
                <a:hlinkClick r:id="rId12"/>
              </a:rPr>
              <a:t>Analyzing the process</a:t>
            </a:r>
          </a:p>
          <a:p>
            <a:pPr marL="0" indent="0">
              <a:buNone/>
            </a:pPr>
            <a:endParaRPr lang="en-US" sz="1200" dirty="0">
              <a:latin typeface="Times New Roman" charset="0"/>
              <a:ea typeface="Times New Roman" charset="0"/>
              <a:cs typeface="Times New Roman" charset="0"/>
            </a:endParaRPr>
          </a:p>
          <a:p>
            <a:endParaRPr lang="en-US" sz="1200" dirty="0">
              <a:latin typeface="Times New Roman" charset="0"/>
              <a:ea typeface="Times New Roman" charset="0"/>
              <a:cs typeface="Times New Roman" charset="0"/>
            </a:endParaRPr>
          </a:p>
        </p:txBody>
      </p:sp>
      <p:sp>
        <p:nvSpPr>
          <p:cNvPr id="4" name="Content Placeholder 3"/>
          <p:cNvSpPr>
            <a:spLocks noGrp="1"/>
          </p:cNvSpPr>
          <p:nvPr>
            <p:ph sz="half" idx="2"/>
          </p:nvPr>
        </p:nvSpPr>
        <p:spPr/>
        <p:txBody>
          <a:bodyPr>
            <a:normAutofit/>
          </a:bodyPr>
          <a:lstStyle/>
          <a:p>
            <a:r>
              <a:rPr lang="en-US" sz="2200" b="1" dirty="0">
                <a:solidFill>
                  <a:schemeClr val="tx1"/>
                </a:solidFill>
                <a:hlinkClick r:id="rId13"/>
              </a:rPr>
              <a:t>Problem statement</a:t>
            </a:r>
          </a:p>
          <a:p>
            <a:r>
              <a:rPr lang="en-US" sz="2200" b="1" dirty="0">
                <a:solidFill>
                  <a:schemeClr val="tx1"/>
                </a:solidFill>
                <a:hlinkClick r:id="rId14"/>
              </a:rPr>
              <a:t>Solving real problems</a:t>
            </a:r>
          </a:p>
          <a:p>
            <a:r>
              <a:rPr lang="en-US" sz="2200" b="1" dirty="0">
                <a:solidFill>
                  <a:schemeClr val="tx1"/>
                </a:solidFill>
                <a:hlinkClick r:id="rId15"/>
              </a:rPr>
              <a:t>Pre-test warm-ups</a:t>
            </a:r>
          </a:p>
          <a:p>
            <a:r>
              <a:rPr lang="en-US" sz="2200" b="1" dirty="0">
                <a:solidFill>
                  <a:schemeClr val="tx1"/>
                </a:solidFill>
                <a:hlinkClick r:id="rId16"/>
              </a:rPr>
              <a:t>Using Cases</a:t>
            </a:r>
          </a:p>
          <a:p>
            <a:r>
              <a:rPr lang="en-US" sz="2200" b="1" dirty="0">
                <a:solidFill>
                  <a:schemeClr val="tx1"/>
                </a:solidFill>
                <a:hlinkClick r:id="rId17"/>
              </a:rPr>
              <a:t>Letters</a:t>
            </a:r>
          </a:p>
          <a:p>
            <a:r>
              <a:rPr lang="en-US" sz="2200" b="1" dirty="0">
                <a:solidFill>
                  <a:schemeClr val="tx1"/>
                </a:solidFill>
                <a:hlinkClick r:id="rId18"/>
              </a:rPr>
              <a:t>What counts as a fact?</a:t>
            </a:r>
          </a:p>
          <a:p>
            <a:r>
              <a:rPr lang="en-US" sz="2200" b="1" dirty="0">
                <a:solidFill>
                  <a:schemeClr val="tx1"/>
                </a:solidFill>
                <a:hlinkClick r:id="rId19"/>
              </a:rPr>
              <a:t>Believing and doubting game</a:t>
            </a:r>
          </a:p>
          <a:p>
            <a:r>
              <a:rPr lang="en-US" sz="2200" b="1" dirty="0">
                <a:solidFill>
                  <a:schemeClr val="tx1"/>
                </a:solidFill>
                <a:hlinkClick r:id="rId20"/>
              </a:rPr>
              <a:t>Analysis of events</a:t>
            </a:r>
          </a:p>
          <a:p>
            <a:r>
              <a:rPr lang="en-US" sz="2200" b="1" dirty="0">
                <a:solidFill>
                  <a:schemeClr val="tx1"/>
                </a:solidFill>
                <a:hlinkClick r:id="rId21"/>
              </a:rPr>
              <a:t>Project notebooks</a:t>
            </a:r>
          </a:p>
          <a:p>
            <a:r>
              <a:rPr lang="en-US" sz="2200" b="1" dirty="0">
                <a:solidFill>
                  <a:schemeClr val="tx1"/>
                </a:solidFill>
                <a:hlinkClick r:id="rId22"/>
              </a:rPr>
              <a:t>The writing journal</a:t>
            </a:r>
            <a:endParaRPr lang="en-US" sz="2200" b="1" dirty="0">
              <a:solidFill>
                <a:schemeClr val="tx1"/>
              </a:solidFill>
              <a:latin typeface="Times New Roman" charset="0"/>
              <a:ea typeface="Times New Roman" charset="0"/>
              <a:cs typeface="Times New Roman" charset="0"/>
            </a:endParaRPr>
          </a:p>
          <a:p>
            <a:endParaRPr lang="en-US" dirty="0"/>
          </a:p>
        </p:txBody>
      </p:sp>
      <p:sp>
        <p:nvSpPr>
          <p:cNvPr id="6" name="TextBox 5"/>
          <p:cNvSpPr txBox="1"/>
          <p:nvPr/>
        </p:nvSpPr>
        <p:spPr>
          <a:xfrm>
            <a:off x="4221284" y="6377927"/>
            <a:ext cx="4197502" cy="261610"/>
          </a:xfrm>
          <a:prstGeom prst="rect">
            <a:avLst/>
          </a:prstGeom>
          <a:noFill/>
        </p:spPr>
        <p:txBody>
          <a:bodyPr wrap="square" rtlCol="0">
            <a:spAutoFit/>
          </a:bodyPr>
          <a:lstStyle/>
          <a:p>
            <a:r>
              <a:rPr lang="en-US" sz="1100" dirty="0">
                <a:latin typeface="Times New Roman" charset="0"/>
                <a:ea typeface="Times New Roman" charset="0"/>
                <a:cs typeface="Times New Roman" charset="0"/>
              </a:rPr>
              <a:t>(WAC Clearinghouse, 2016, http://</a:t>
            </a:r>
            <a:r>
              <a:rPr lang="en-US" sz="1100" dirty="0" err="1">
                <a:latin typeface="Times New Roman" charset="0"/>
                <a:ea typeface="Times New Roman" charset="0"/>
                <a:cs typeface="Times New Roman" charset="0"/>
              </a:rPr>
              <a:t>wac.colostate.edu</a:t>
            </a:r>
            <a:r>
              <a:rPr lang="en-US" sz="1100" dirty="0">
                <a:latin typeface="Times New Roman" charset="0"/>
                <a:ea typeface="Times New Roman" charset="0"/>
                <a:cs typeface="Times New Roman" charset="0"/>
              </a:rPr>
              <a:t>/intro/pop5.cfm) </a:t>
            </a:r>
          </a:p>
        </p:txBody>
      </p:sp>
    </p:spTree>
    <p:extLst>
      <p:ext uri="{BB962C8B-B14F-4D97-AF65-F5344CB8AC3E}">
        <p14:creationId xmlns:p14="http://schemas.microsoft.com/office/powerpoint/2010/main" val="1711431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Discussion</a:t>
            </a:r>
            <a:endParaRPr lang="en-CA" dirty="0"/>
          </a:p>
        </p:txBody>
      </p:sp>
      <p:sp>
        <p:nvSpPr>
          <p:cNvPr id="3" name="Content Placeholder 2"/>
          <p:cNvSpPr>
            <a:spLocks noGrp="1"/>
          </p:cNvSpPr>
          <p:nvPr>
            <p:ph idx="1"/>
          </p:nvPr>
        </p:nvSpPr>
        <p:spPr>
          <a:xfrm>
            <a:off x="457200" y="1600200"/>
            <a:ext cx="8229600" cy="3087547"/>
          </a:xfrm>
        </p:spPr>
        <p:txBody>
          <a:bodyPr>
            <a:normAutofit/>
          </a:bodyPr>
          <a:lstStyle/>
          <a:p>
            <a:r>
              <a:rPr lang="en-US" b="1" dirty="0" smtClean="0"/>
              <a:t>How much writing </a:t>
            </a:r>
            <a:r>
              <a:rPr lang="en-US" dirty="0" smtClean="0"/>
              <a:t>is there in your program?</a:t>
            </a:r>
          </a:p>
          <a:p>
            <a:r>
              <a:rPr lang="en-US" dirty="0" smtClean="0"/>
              <a:t>What </a:t>
            </a:r>
            <a:r>
              <a:rPr lang="en-US" b="1" dirty="0" smtClean="0"/>
              <a:t>types of </a:t>
            </a:r>
            <a:r>
              <a:rPr lang="en-US" b="1" dirty="0"/>
              <a:t>assignments </a:t>
            </a:r>
            <a:r>
              <a:rPr lang="en-US" dirty="0" smtClean="0"/>
              <a:t>do you use most often to encourage writing and communication skills? </a:t>
            </a:r>
          </a:p>
          <a:p>
            <a:r>
              <a:rPr lang="en-US" b="1" dirty="0" smtClean="0"/>
              <a:t>What assignments </a:t>
            </a:r>
            <a:r>
              <a:rPr lang="en-US" dirty="0" smtClean="0"/>
              <a:t>have been most successful for you students?</a:t>
            </a:r>
          </a:p>
          <a:p>
            <a:r>
              <a:rPr lang="en-US" dirty="0" smtClean="0"/>
              <a:t>What are your </a:t>
            </a:r>
            <a:r>
              <a:rPr lang="en-US" b="1" dirty="0" smtClean="0"/>
              <a:t>main frustrations </a:t>
            </a:r>
            <a:r>
              <a:rPr lang="en-US" dirty="0" smtClean="0"/>
              <a:t>with writing assignments?</a:t>
            </a:r>
          </a:p>
          <a:p>
            <a:endParaRPr lang="en-US" dirty="0"/>
          </a:p>
        </p:txBody>
      </p:sp>
      <p:sp>
        <p:nvSpPr>
          <p:cNvPr id="4" name="Rectangle 3"/>
          <p:cNvSpPr/>
          <p:nvPr/>
        </p:nvSpPr>
        <p:spPr>
          <a:xfrm>
            <a:off x="609599" y="4854769"/>
            <a:ext cx="8263467" cy="830997"/>
          </a:xfrm>
          <a:prstGeom prst="rect">
            <a:avLst/>
          </a:prstGeom>
          <a:solidFill>
            <a:schemeClr val="accent5">
              <a:lumMod val="20000"/>
              <a:lumOff val="80000"/>
            </a:schemeClr>
          </a:solidFill>
          <a:ln>
            <a:solidFill>
              <a:schemeClr val="accent4">
                <a:lumMod val="75000"/>
              </a:schemeClr>
            </a:solidFill>
          </a:ln>
        </p:spPr>
        <p:txBody>
          <a:bodyPr wrap="square">
            <a:spAutoFit/>
          </a:bodyPr>
          <a:lstStyle/>
          <a:p>
            <a:r>
              <a:rPr lang="en-US" sz="2400" dirty="0" smtClean="0"/>
              <a:t>What would help you? </a:t>
            </a:r>
            <a:r>
              <a:rPr lang="en-US" sz="2400" dirty="0"/>
              <a:t>Are there workshops that you could use for you and/or students</a:t>
            </a:r>
            <a:r>
              <a:rPr lang="en-US" sz="2400" dirty="0" smtClean="0"/>
              <a:t>?</a:t>
            </a:r>
            <a:endParaRPr lang="en-US" sz="2400" dirty="0"/>
          </a:p>
        </p:txBody>
      </p:sp>
    </p:spTree>
    <p:extLst>
      <p:ext uri="{BB962C8B-B14F-4D97-AF65-F5344CB8AC3E}">
        <p14:creationId xmlns:p14="http://schemas.microsoft.com/office/powerpoint/2010/main" val="327926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ea typeface="Times New Roman" charset="0"/>
                <a:cs typeface="Times New Roman" charset="0"/>
              </a:rPr>
              <a:t>2 Key </a:t>
            </a:r>
            <a:r>
              <a:rPr lang="en-US" dirty="0" smtClean="0">
                <a:ea typeface="Times New Roman" charset="0"/>
                <a:cs typeface="Times New Roman" charset="0"/>
              </a:rPr>
              <a:t>Concepts</a:t>
            </a:r>
            <a:endParaRPr lang="en-CA" dirty="0"/>
          </a:p>
        </p:txBody>
      </p:sp>
      <p:graphicFrame>
        <p:nvGraphicFramePr>
          <p:cNvPr id="9" name="Table 8"/>
          <p:cNvGraphicFramePr>
            <a:graphicFrameLocks noGrp="1"/>
          </p:cNvGraphicFramePr>
          <p:nvPr>
            <p:extLst>
              <p:ext uri="{D42A27DB-BD31-4B8C-83A1-F6EECF244321}">
                <p14:modId xmlns:p14="http://schemas.microsoft.com/office/powerpoint/2010/main" val="3754709966"/>
              </p:ext>
            </p:extLst>
          </p:nvPr>
        </p:nvGraphicFramePr>
        <p:xfrm>
          <a:off x="457200" y="1534160"/>
          <a:ext cx="7924800" cy="3108960"/>
        </p:xfrm>
        <a:graphic>
          <a:graphicData uri="http://schemas.openxmlformats.org/drawingml/2006/table">
            <a:tbl>
              <a:tblPr firstRow="1" bandRow="1">
                <a:tableStyleId>{5C22544A-7EE6-4342-B048-85BDC9FD1C3A}</a:tableStyleId>
              </a:tblPr>
              <a:tblGrid>
                <a:gridCol w="79248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lt1"/>
                          </a:solidFill>
                          <a:latin typeface="+mj-lt"/>
                          <a:ea typeface="Times New Roman" charset="0"/>
                          <a:cs typeface="Times New Roman" charset="0"/>
                        </a:rPr>
                        <a:t>1. Writing </a:t>
                      </a:r>
                      <a:r>
                        <a:rPr lang="en-US" sz="2000" b="1" kern="1200" dirty="0" smtClean="0">
                          <a:solidFill>
                            <a:schemeClr val="lt1"/>
                          </a:solidFill>
                          <a:latin typeface="+mj-lt"/>
                          <a:ea typeface="Times New Roman" charset="0"/>
                          <a:cs typeface="Times New Roman" charset="0"/>
                        </a:rPr>
                        <a:t>to </a:t>
                      </a:r>
                      <a:r>
                        <a:rPr lang="en-US" sz="2000" b="1" kern="1200" dirty="0" smtClean="0">
                          <a:solidFill>
                            <a:schemeClr val="lt1"/>
                          </a:solidFill>
                          <a:latin typeface="+mj-lt"/>
                          <a:ea typeface="Times New Roman" charset="0"/>
                          <a:cs typeface="Times New Roman" charset="0"/>
                        </a:rPr>
                        <a:t>Learn</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j-lt"/>
                          <a:ea typeface="Times New Roman" charset="0"/>
                          <a:cs typeface="Times New Roman" charset="0"/>
                        </a:rPr>
                        <a:t>One approach to </a:t>
                      </a:r>
                      <a:r>
                        <a:rPr lang="en-US" sz="2000" b="1" dirty="0" smtClean="0">
                          <a:solidFill>
                            <a:schemeClr val="tx2">
                              <a:lumMod val="75000"/>
                            </a:schemeClr>
                          </a:solidFill>
                          <a:latin typeface="+mj-lt"/>
                          <a:ea typeface="Times New Roman" charset="0"/>
                          <a:cs typeface="Times New Roman" charset="0"/>
                        </a:rPr>
                        <a:t>Writing Across the Curriculum </a:t>
                      </a:r>
                      <a:r>
                        <a:rPr lang="en-US" sz="2000" dirty="0" smtClean="0">
                          <a:latin typeface="+mj-lt"/>
                          <a:ea typeface="Times New Roman" charset="0"/>
                          <a:cs typeface="Times New Roman" charset="0"/>
                        </a:rPr>
                        <a:t>is known as </a:t>
                      </a:r>
                      <a:r>
                        <a:rPr lang="en-US" sz="2000" b="1" i="1" dirty="0" smtClean="0">
                          <a:solidFill>
                            <a:schemeClr val="accent5">
                              <a:lumMod val="75000"/>
                            </a:schemeClr>
                          </a:solidFill>
                          <a:latin typeface="+mj-lt"/>
                          <a:ea typeface="Times New Roman" charset="0"/>
                          <a:cs typeface="Times New Roman" charset="0"/>
                        </a:rPr>
                        <a:t>Writing to Learn</a:t>
                      </a:r>
                      <a:r>
                        <a:rPr lang="en-US" sz="2000" dirty="0" smtClean="0">
                          <a:latin typeface="+mj-lt"/>
                          <a:ea typeface="Times New Roman" charset="0"/>
                          <a:cs typeface="Times New Roman"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mj-lt"/>
                        <a:ea typeface="Times New Roman" charset="0"/>
                        <a:cs typeface="Times New Roman"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j-lt"/>
                          <a:ea typeface="Times New Roman" charset="0"/>
                          <a:cs typeface="Times New Roman" charset="0"/>
                        </a:rPr>
                        <a:t>The concept of </a:t>
                      </a:r>
                      <a:r>
                        <a:rPr lang="en-US" sz="2000" b="1" i="1" kern="1200" dirty="0" smtClean="0">
                          <a:solidFill>
                            <a:schemeClr val="accent5">
                              <a:lumMod val="75000"/>
                            </a:schemeClr>
                          </a:solidFill>
                          <a:latin typeface="+mj-lt"/>
                          <a:ea typeface="Times New Roman" charset="0"/>
                          <a:cs typeface="Times New Roman" charset="0"/>
                        </a:rPr>
                        <a:t>Writing to Learn </a:t>
                      </a:r>
                      <a:r>
                        <a:rPr lang="en-US" sz="2000" dirty="0" smtClean="0">
                          <a:latin typeface="+mj-lt"/>
                          <a:ea typeface="Times New Roman" charset="0"/>
                          <a:cs typeface="Times New Roman" charset="0"/>
                        </a:rPr>
                        <a:t>“values writing as a method that helps students to work through concepts and apply what they learn. Moreover, when students are given opportunities to write on a regular basis, ease with writing as a means of expression increases” </a:t>
                      </a:r>
                      <a:r>
                        <a:rPr lang="en-US" sz="1400" dirty="0" smtClean="0">
                          <a:latin typeface="+mj-lt"/>
                          <a:ea typeface="Times New Roman" charset="0"/>
                          <a:cs typeface="Times New Roman" charset="0"/>
                        </a:rPr>
                        <a:t>(</a:t>
                      </a:r>
                      <a:r>
                        <a:rPr lang="en-US" sz="1400" dirty="0" err="1" smtClean="0">
                          <a:latin typeface="+mj-lt"/>
                          <a:ea typeface="Times New Roman" charset="0"/>
                          <a:cs typeface="Times New Roman" charset="0"/>
                        </a:rPr>
                        <a:t>DiPietro</a:t>
                      </a:r>
                      <a:r>
                        <a:rPr lang="en-US" sz="1400" dirty="0" smtClean="0">
                          <a:latin typeface="+mj-lt"/>
                          <a:ea typeface="Times New Roman" charset="0"/>
                          <a:cs typeface="Times New Roman" charset="0"/>
                        </a:rPr>
                        <a:t>, </a:t>
                      </a:r>
                      <a:r>
                        <a:rPr lang="en-US" sz="1400" dirty="0" err="1" smtClean="0">
                          <a:latin typeface="+mj-lt"/>
                          <a:ea typeface="Times New Roman" charset="0"/>
                          <a:cs typeface="Times New Roman" charset="0"/>
                        </a:rPr>
                        <a:t>Janes</a:t>
                      </a:r>
                      <a:r>
                        <a:rPr lang="en-US" sz="1400" dirty="0" smtClean="0">
                          <a:latin typeface="+mj-lt"/>
                          <a:ea typeface="Times New Roman" charset="0"/>
                          <a:cs typeface="Times New Roman" charset="0"/>
                        </a:rPr>
                        <a:t> and </a:t>
                      </a:r>
                      <a:r>
                        <a:rPr lang="en-US" sz="1400" dirty="0" err="1" smtClean="0">
                          <a:latin typeface="+mj-lt"/>
                          <a:ea typeface="Times New Roman" charset="0"/>
                          <a:cs typeface="Times New Roman" charset="0"/>
                        </a:rPr>
                        <a:t>Brancato</a:t>
                      </a:r>
                      <a:r>
                        <a:rPr lang="en-US" sz="1400" dirty="0" smtClean="0">
                          <a:latin typeface="+mj-lt"/>
                          <a:ea typeface="Times New Roman" charset="0"/>
                          <a:cs typeface="Times New Roman" charset="0"/>
                        </a:rPr>
                        <a:t>, 2013, p. 4).</a:t>
                      </a:r>
                      <a:endParaRPr lang="en-US" sz="1600" dirty="0" smtClean="0">
                        <a:latin typeface="+mj-lt"/>
                        <a:ea typeface="Times New Roman" charset="0"/>
                        <a:cs typeface="Times New Roman"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mj-lt"/>
                        <a:ea typeface="Times New Roman" charset="0"/>
                        <a:cs typeface="Times New Roman" charset="0"/>
                      </a:endParaRPr>
                    </a:p>
                  </a:txBody>
                  <a:tcPr/>
                </a:tc>
              </a:tr>
            </a:tbl>
          </a:graphicData>
        </a:graphic>
      </p:graphicFrame>
    </p:spTree>
    <p:extLst>
      <p:ext uri="{BB962C8B-B14F-4D97-AF65-F5344CB8AC3E}">
        <p14:creationId xmlns:p14="http://schemas.microsoft.com/office/powerpoint/2010/main" val="192911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ea typeface="Times New Roman" charset="0"/>
                <a:cs typeface="Times New Roman" charset="0"/>
              </a:rPr>
              <a:t>2 Key </a:t>
            </a:r>
            <a:r>
              <a:rPr lang="en-US" dirty="0" smtClean="0">
                <a:ea typeface="Times New Roman" charset="0"/>
                <a:cs typeface="Times New Roman" charset="0"/>
              </a:rPr>
              <a:t>Concepts</a:t>
            </a:r>
            <a:endParaRPr lang="en-CA" dirty="0"/>
          </a:p>
        </p:txBody>
      </p:sp>
      <p:graphicFrame>
        <p:nvGraphicFramePr>
          <p:cNvPr id="9" name="Table 8"/>
          <p:cNvGraphicFramePr>
            <a:graphicFrameLocks noGrp="1"/>
          </p:cNvGraphicFramePr>
          <p:nvPr>
            <p:extLst>
              <p:ext uri="{D42A27DB-BD31-4B8C-83A1-F6EECF244321}">
                <p14:modId xmlns:p14="http://schemas.microsoft.com/office/powerpoint/2010/main" val="953560593"/>
              </p:ext>
            </p:extLst>
          </p:nvPr>
        </p:nvGraphicFramePr>
        <p:xfrm>
          <a:off x="457200" y="1534160"/>
          <a:ext cx="7924800" cy="4193895"/>
        </p:xfrm>
        <a:graphic>
          <a:graphicData uri="http://schemas.openxmlformats.org/drawingml/2006/table">
            <a:tbl>
              <a:tblPr firstRow="1" bandRow="1">
                <a:tableStyleId>{5C22544A-7EE6-4342-B048-85BDC9FD1C3A}</a:tableStyleId>
              </a:tblPr>
              <a:tblGrid>
                <a:gridCol w="7924800"/>
              </a:tblGrid>
              <a:tr h="497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lt1"/>
                          </a:solidFill>
                          <a:latin typeface="+mj-lt"/>
                          <a:ea typeface="Times New Roman" charset="0"/>
                          <a:cs typeface="Times New Roman" charset="0"/>
                        </a:rPr>
                        <a:t>1. Writing to Learn</a:t>
                      </a:r>
                      <a:endParaRPr lang="en-CA" sz="2000" b="1" kern="1200" dirty="0" smtClean="0">
                        <a:solidFill>
                          <a:schemeClr val="lt1"/>
                        </a:solidFill>
                        <a:latin typeface="+mj-lt"/>
                        <a:ea typeface="+mn-ea"/>
                        <a:cs typeface="+mn-cs"/>
                      </a:endParaRPr>
                    </a:p>
                  </a:txBody>
                  <a:tcPr/>
                </a:tc>
              </a:tr>
              <a:tr h="3696055">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latin typeface="+mj-lt"/>
                          <a:ea typeface="Times New Roman" charset="0"/>
                          <a:cs typeface="Times New Roman" charset="0"/>
                        </a:rPr>
                        <a:t>Primarily focused on process and regularity.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0" dirty="0" smtClean="0">
                          <a:solidFill>
                            <a:schemeClr val="accent5">
                              <a:lumMod val="75000"/>
                            </a:schemeClr>
                          </a:solidFill>
                          <a:latin typeface="+mj-lt"/>
                          <a:ea typeface="Times New Roman" charset="0"/>
                          <a:cs typeface="Times New Roman" charset="0"/>
                        </a:rPr>
                        <a:t>Writing to Learn </a:t>
                      </a:r>
                      <a:r>
                        <a:rPr lang="en-US" sz="1800" dirty="0" smtClean="0">
                          <a:latin typeface="+mj-lt"/>
                          <a:ea typeface="Times New Roman" charset="0"/>
                          <a:cs typeface="Times New Roman" charset="0"/>
                        </a:rPr>
                        <a:t>activities usually take the form of low-stakes or unassessed writing incorporated into day-to-day teaching.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smtClean="0">
                          <a:latin typeface="+mj-lt"/>
                          <a:ea typeface="Times New Roman" charset="0"/>
                          <a:cs typeface="Times New Roman" charset="0"/>
                        </a:rPr>
                        <a:t>Low- stakes activities </a:t>
                      </a:r>
                      <a:r>
                        <a:rPr lang="en-US" sz="1800" dirty="0" smtClean="0">
                          <a:latin typeface="+mj-lt"/>
                          <a:ea typeface="Times New Roman" charset="0"/>
                          <a:cs typeface="Times New Roman" charset="0"/>
                        </a:rPr>
                        <a:t>typically involve writing assignments that are assessed, often just for completion, but that are not evaluated according to explicit disciplinary criteria. </a:t>
                      </a:r>
                      <a:br>
                        <a:rPr lang="en-US" sz="1800" dirty="0" smtClean="0">
                          <a:latin typeface="+mj-lt"/>
                          <a:ea typeface="Times New Roman" charset="0"/>
                          <a:cs typeface="Times New Roman" charset="0"/>
                        </a:rPr>
                      </a:br>
                      <a:endParaRPr lang="en-US" sz="1800" dirty="0" smtClean="0">
                        <a:latin typeface="+mj-lt"/>
                        <a:ea typeface="Times New Roman" charset="0"/>
                        <a:cs typeface="Times New Roman"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smtClean="0">
                          <a:solidFill>
                            <a:schemeClr val="tx2">
                              <a:lumMod val="75000"/>
                            </a:schemeClr>
                          </a:solidFill>
                          <a:latin typeface="+mj-lt"/>
                          <a:ea typeface="Times New Roman" charset="0"/>
                          <a:cs typeface="Times New Roman" charset="0"/>
                        </a:rPr>
                        <a:t>Such assignments include:</a:t>
                      </a:r>
                      <a:endParaRPr lang="en-US" sz="1800" b="0" dirty="0" smtClean="0">
                        <a:solidFill>
                          <a:schemeClr val="tx2">
                            <a:lumMod val="75000"/>
                          </a:schemeClr>
                        </a:solidFill>
                        <a:latin typeface="+mj-lt"/>
                        <a:ea typeface="Times New Roman" charset="0"/>
                        <a:cs typeface="Times New Roman"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latin typeface="+mj-lt"/>
                          <a:ea typeface="Times New Roman" charset="0"/>
                          <a:cs typeface="Times New Roman" charset="0"/>
                        </a:rPr>
                        <a:t>journals,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latin typeface="+mj-lt"/>
                          <a:ea typeface="Times New Roman" charset="0"/>
                          <a:cs typeface="Times New Roman" charset="0"/>
                        </a:rPr>
                        <a:t>reading-response exercises,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latin typeface="+mj-lt"/>
                          <a:ea typeface="Times New Roman" charset="0"/>
                          <a:cs typeface="Times New Roman" charset="0"/>
                        </a:rPr>
                        <a:t>take-home class preparation assignments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latin typeface="+mj-lt"/>
                          <a:ea typeface="Times New Roman" charset="0"/>
                          <a:cs typeface="Times New Roman" charset="0"/>
                        </a:rPr>
                        <a:t>learning logs</a:t>
                      </a:r>
                      <a:r>
                        <a:rPr lang="en-US" sz="1800" baseline="0" dirty="0" smtClean="0">
                          <a:latin typeface="+mj-lt"/>
                          <a:ea typeface="Times New Roman" charset="0"/>
                          <a:cs typeface="Times New Roman" charset="0"/>
                        </a:rPr>
                        <a:t> </a:t>
                      </a:r>
                      <a:r>
                        <a:rPr lang="en-US" sz="1400" dirty="0" smtClean="0">
                          <a:latin typeface="+mj-lt"/>
                          <a:ea typeface="Times New Roman" charset="0"/>
                          <a:cs typeface="Times New Roman" charset="0"/>
                        </a:rPr>
                        <a:t>(</a:t>
                      </a:r>
                      <a:r>
                        <a:rPr lang="en-US" sz="1400" dirty="0" err="1" smtClean="0">
                          <a:latin typeface="+mj-lt"/>
                          <a:ea typeface="Times New Roman" charset="0"/>
                          <a:cs typeface="Times New Roman" charset="0"/>
                        </a:rPr>
                        <a:t>DiPietro</a:t>
                      </a:r>
                      <a:r>
                        <a:rPr lang="en-US" sz="1400" dirty="0" smtClean="0">
                          <a:latin typeface="+mj-lt"/>
                          <a:ea typeface="Times New Roman" charset="0"/>
                          <a:cs typeface="Times New Roman" charset="0"/>
                        </a:rPr>
                        <a:t>, </a:t>
                      </a:r>
                      <a:r>
                        <a:rPr lang="en-US" sz="1400" dirty="0" err="1" smtClean="0">
                          <a:latin typeface="+mj-lt"/>
                          <a:ea typeface="Times New Roman" charset="0"/>
                          <a:cs typeface="Times New Roman" charset="0"/>
                        </a:rPr>
                        <a:t>Janes</a:t>
                      </a:r>
                      <a:r>
                        <a:rPr lang="en-US" sz="1400" dirty="0" smtClean="0">
                          <a:latin typeface="+mj-lt"/>
                          <a:ea typeface="Times New Roman" charset="0"/>
                          <a:cs typeface="Times New Roman" charset="0"/>
                        </a:rPr>
                        <a:t> and </a:t>
                      </a:r>
                      <a:r>
                        <a:rPr lang="en-US" sz="1400" dirty="0" err="1" smtClean="0">
                          <a:latin typeface="+mj-lt"/>
                          <a:ea typeface="Times New Roman" charset="0"/>
                          <a:cs typeface="Times New Roman" charset="0"/>
                        </a:rPr>
                        <a:t>Brancato</a:t>
                      </a:r>
                      <a:r>
                        <a:rPr lang="en-US" sz="1400" dirty="0" smtClean="0">
                          <a:latin typeface="+mj-lt"/>
                          <a:ea typeface="Times New Roman" charset="0"/>
                          <a:cs typeface="Times New Roman" charset="0"/>
                        </a:rPr>
                        <a:t>, 2013, p. 4).</a:t>
                      </a:r>
                    </a:p>
                  </a:txBody>
                  <a:tcPr/>
                </a:tc>
              </a:tr>
            </a:tbl>
          </a:graphicData>
        </a:graphic>
      </p:graphicFrame>
    </p:spTree>
    <p:extLst>
      <p:ext uri="{BB962C8B-B14F-4D97-AF65-F5344CB8AC3E}">
        <p14:creationId xmlns:p14="http://schemas.microsoft.com/office/powerpoint/2010/main" val="26091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ea typeface="Times New Roman" charset="0"/>
                <a:cs typeface="Times New Roman" charset="0"/>
              </a:rPr>
              <a:t>2 Key </a:t>
            </a:r>
            <a:r>
              <a:rPr lang="en-US" dirty="0" smtClean="0">
                <a:ea typeface="Times New Roman" charset="0"/>
                <a:cs typeface="Times New Roman" charset="0"/>
              </a:rPr>
              <a:t>Concepts</a:t>
            </a:r>
            <a:endParaRPr lang="en-CA" dirty="0"/>
          </a:p>
        </p:txBody>
      </p:sp>
      <p:graphicFrame>
        <p:nvGraphicFramePr>
          <p:cNvPr id="9" name="Table 8"/>
          <p:cNvGraphicFramePr>
            <a:graphicFrameLocks noGrp="1"/>
          </p:cNvGraphicFramePr>
          <p:nvPr>
            <p:extLst>
              <p:ext uri="{D42A27DB-BD31-4B8C-83A1-F6EECF244321}">
                <p14:modId xmlns:p14="http://schemas.microsoft.com/office/powerpoint/2010/main" val="3282893144"/>
              </p:ext>
            </p:extLst>
          </p:nvPr>
        </p:nvGraphicFramePr>
        <p:xfrm>
          <a:off x="457200" y="1503680"/>
          <a:ext cx="8229600" cy="3733800"/>
        </p:xfrm>
        <a:graphic>
          <a:graphicData uri="http://schemas.openxmlformats.org/drawingml/2006/table">
            <a:tbl>
              <a:tblPr firstRow="1" bandRow="1">
                <a:tableStyleId>{5C22544A-7EE6-4342-B048-85BDC9FD1C3A}</a:tableStyleId>
              </a:tblPr>
              <a:tblGrid>
                <a:gridCol w="8229600"/>
              </a:tblGrid>
              <a:tr h="370840">
                <a:tc>
                  <a:txBody>
                    <a:bodyPr/>
                    <a:lstStyle/>
                    <a:p>
                      <a:r>
                        <a:rPr lang="en-US" sz="2000" i="0" dirty="0" smtClean="0">
                          <a:latin typeface="+mj-lt"/>
                          <a:ea typeface="Times New Roman" charset="0"/>
                          <a:cs typeface="Times New Roman" charset="0"/>
                        </a:rPr>
                        <a:t>2. Writing in the Disciplines</a:t>
                      </a:r>
                      <a:endParaRPr lang="en-US" sz="2000" i="0" dirty="0">
                        <a:latin typeface="+mj-lt"/>
                      </a:endParaRPr>
                    </a:p>
                  </a:txBody>
                  <a:tcPr>
                    <a:solidFill>
                      <a:schemeClr val="accent4"/>
                    </a:solidFill>
                  </a:tcPr>
                </a:tc>
              </a:tr>
              <a:tr h="370840">
                <a:tc>
                  <a:txBody>
                    <a:bodyPr/>
                    <a:lstStyle/>
                    <a:p>
                      <a:pPr>
                        <a:lnSpc>
                          <a:spcPct val="150000"/>
                        </a:lnSpc>
                      </a:pPr>
                      <a:r>
                        <a:rPr lang="en-US" sz="1800" b="1" i="0" dirty="0" smtClean="0">
                          <a:solidFill>
                            <a:schemeClr val="tx2">
                              <a:lumMod val="75000"/>
                            </a:schemeClr>
                          </a:solidFill>
                          <a:latin typeface="+mj-lt"/>
                          <a:ea typeface="Times New Roman" charset="0"/>
                          <a:cs typeface="Times New Roman" charset="0"/>
                        </a:rPr>
                        <a:t>Writing in the Disciplines </a:t>
                      </a:r>
                      <a:r>
                        <a:rPr lang="en-US" sz="1800" i="0" dirty="0" smtClean="0">
                          <a:latin typeface="+mj-lt"/>
                          <a:ea typeface="Times New Roman" charset="0"/>
                          <a:cs typeface="Times New Roman" charset="0"/>
                        </a:rPr>
                        <a:t>is an additional approach to Writing Across the Curriculum in which, as with Writing to Learn, the emphasis is on giving students more opportunities to write, not only because students improve through repeated practice, but also because they improve as a result of formative instructor feedback that identifies writing strengths and weaknesses early on and adjusts teaching strategies and learning activities to address them.</a:t>
                      </a:r>
                    </a:p>
                    <a:p>
                      <a:pPr>
                        <a:lnSpc>
                          <a:spcPct val="150000"/>
                        </a:lnSpc>
                      </a:pPr>
                      <a:endParaRPr lang="en-US" sz="1600" i="0" dirty="0" smtClean="0">
                        <a:latin typeface="+mj-lt"/>
                        <a:ea typeface="Times New Roman" charset="0"/>
                        <a:cs typeface="Times New Roman" charset="0"/>
                      </a:endParaRPr>
                    </a:p>
                  </a:txBody>
                  <a:tcPr/>
                </a:tc>
              </a:tr>
            </a:tbl>
          </a:graphicData>
        </a:graphic>
      </p:graphicFrame>
    </p:spTree>
    <p:extLst>
      <p:ext uri="{BB962C8B-B14F-4D97-AF65-F5344CB8AC3E}">
        <p14:creationId xmlns:p14="http://schemas.microsoft.com/office/powerpoint/2010/main" val="1404102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ea typeface="Times New Roman" charset="0"/>
                <a:cs typeface="Times New Roman" charset="0"/>
              </a:rPr>
              <a:t>2 Key </a:t>
            </a:r>
            <a:r>
              <a:rPr lang="en-US" dirty="0" smtClean="0">
                <a:ea typeface="Times New Roman" charset="0"/>
                <a:cs typeface="Times New Roman" charset="0"/>
              </a:rPr>
              <a:t>Concepts</a:t>
            </a:r>
            <a:endParaRPr lang="en-CA" dirty="0"/>
          </a:p>
        </p:txBody>
      </p:sp>
      <p:graphicFrame>
        <p:nvGraphicFramePr>
          <p:cNvPr id="9" name="Table 8"/>
          <p:cNvGraphicFramePr>
            <a:graphicFrameLocks noGrp="1"/>
          </p:cNvGraphicFramePr>
          <p:nvPr>
            <p:extLst>
              <p:ext uri="{D42A27DB-BD31-4B8C-83A1-F6EECF244321}">
                <p14:modId xmlns:p14="http://schemas.microsoft.com/office/powerpoint/2010/main" val="2627594436"/>
              </p:ext>
            </p:extLst>
          </p:nvPr>
        </p:nvGraphicFramePr>
        <p:xfrm>
          <a:off x="457200" y="1503680"/>
          <a:ext cx="8229600" cy="3505200"/>
        </p:xfrm>
        <a:graphic>
          <a:graphicData uri="http://schemas.openxmlformats.org/drawingml/2006/table">
            <a:tbl>
              <a:tblPr firstRow="1" bandRow="1">
                <a:tableStyleId>{5C22544A-7EE6-4342-B048-85BDC9FD1C3A}</a:tableStyleId>
              </a:tblPr>
              <a:tblGrid>
                <a:gridCol w="8229600"/>
              </a:tblGrid>
              <a:tr h="370840">
                <a:tc>
                  <a:txBody>
                    <a:bodyPr/>
                    <a:lstStyle/>
                    <a:p>
                      <a:r>
                        <a:rPr lang="en-US" sz="2000" i="0" dirty="0" smtClean="0">
                          <a:latin typeface="+mj-lt"/>
                          <a:ea typeface="Times New Roman" charset="0"/>
                          <a:cs typeface="Times New Roman" charset="0"/>
                        </a:rPr>
                        <a:t>2. Writing in the Disciplines</a:t>
                      </a:r>
                      <a:endParaRPr lang="en-US" sz="2000" i="0" dirty="0">
                        <a:latin typeface="+mj-lt"/>
                      </a:endParaRPr>
                    </a:p>
                  </a:txBody>
                  <a:tcPr>
                    <a:solidFill>
                      <a:schemeClr val="accent4"/>
                    </a:solidFill>
                  </a:tcPr>
                </a:tc>
              </a:tr>
              <a:tr h="370840">
                <a:tc>
                  <a:txBody>
                    <a:bodyPr/>
                    <a:lstStyle/>
                    <a:p>
                      <a:pPr>
                        <a:lnSpc>
                          <a:spcPct val="150000"/>
                        </a:lnSpc>
                      </a:pPr>
                      <a:r>
                        <a:rPr lang="en-US" sz="1800" i="0" dirty="0" smtClean="0">
                          <a:latin typeface="+mj-lt"/>
                          <a:ea typeface="Times New Roman" charset="0"/>
                          <a:cs typeface="Times New Roman" charset="0"/>
                        </a:rPr>
                        <a:t>A </a:t>
                      </a:r>
                      <a:r>
                        <a:rPr lang="en-US" sz="1800" b="1" i="0" dirty="0" smtClean="0">
                          <a:latin typeface="+mj-lt"/>
                          <a:ea typeface="Times New Roman" charset="0"/>
                          <a:cs typeface="Times New Roman" charset="0"/>
                        </a:rPr>
                        <a:t>writing</a:t>
                      </a:r>
                      <a:r>
                        <a:rPr lang="en-US" sz="1800" i="0" dirty="0" smtClean="0">
                          <a:latin typeface="+mj-lt"/>
                          <a:ea typeface="Times New Roman" charset="0"/>
                          <a:cs typeface="Times New Roman" charset="0"/>
                        </a:rPr>
                        <a:t> </a:t>
                      </a:r>
                      <a:r>
                        <a:rPr lang="en-US" sz="1800" b="1" i="0" dirty="0" smtClean="0">
                          <a:latin typeface="+mj-lt"/>
                          <a:ea typeface="Times New Roman" charset="0"/>
                          <a:cs typeface="Times New Roman" charset="0"/>
                        </a:rPr>
                        <a:t>assignment</a:t>
                      </a:r>
                      <a:r>
                        <a:rPr lang="en-US" sz="1800" i="0" dirty="0" smtClean="0">
                          <a:latin typeface="+mj-lt"/>
                          <a:ea typeface="Times New Roman" charset="0"/>
                          <a:cs typeface="Times New Roman" charset="0"/>
                        </a:rPr>
                        <a:t> that includes formative assessment might, for example, be broken down into a multi-stage process of drafting and revising with instruction and feedback offered at different stages (</a:t>
                      </a:r>
                      <a:r>
                        <a:rPr lang="en-US" sz="1800" b="1" i="0" dirty="0" smtClean="0">
                          <a:latin typeface="+mj-lt"/>
                          <a:ea typeface="Times New Roman" charset="0"/>
                          <a:cs typeface="Times New Roman" charset="0"/>
                        </a:rPr>
                        <a:t>staged writing</a:t>
                      </a:r>
                      <a:r>
                        <a:rPr lang="en-US" sz="1800" i="0" dirty="0" smtClean="0">
                          <a:latin typeface="+mj-lt"/>
                          <a:ea typeface="Times New Roman" charset="0"/>
                          <a:cs typeface="Times New Roman" charset="0"/>
                        </a:rPr>
                        <a:t>), or one that breaks complicated tasks and content into manageable parts of gradually increasing complexity, building a scaffold from one component to the next (</a:t>
                      </a:r>
                      <a:r>
                        <a:rPr lang="en-US" sz="1800" b="1" i="0" dirty="0" err="1" smtClean="0">
                          <a:latin typeface="+mj-lt"/>
                          <a:ea typeface="Times New Roman" charset="0"/>
                          <a:cs typeface="Times New Roman" charset="0"/>
                        </a:rPr>
                        <a:t>scaffolded</a:t>
                      </a:r>
                      <a:r>
                        <a:rPr lang="en-US" sz="1800" b="1" i="0" dirty="0" smtClean="0">
                          <a:latin typeface="+mj-lt"/>
                          <a:ea typeface="Times New Roman" charset="0"/>
                          <a:cs typeface="Times New Roman" charset="0"/>
                        </a:rPr>
                        <a:t> writing</a:t>
                      </a:r>
                      <a:r>
                        <a:rPr lang="en-US" sz="1800" i="0" dirty="0" smtClean="0">
                          <a:latin typeface="+mj-lt"/>
                          <a:ea typeface="Times New Roman" charset="0"/>
                          <a:cs typeface="Times New Roman" charset="0"/>
                        </a:rPr>
                        <a:t>)</a:t>
                      </a:r>
                      <a:r>
                        <a:rPr lang="en-US" sz="1600" i="0" dirty="0" smtClean="0">
                          <a:latin typeface="+mj-lt"/>
                          <a:ea typeface="Times New Roman" charset="0"/>
                          <a:cs typeface="Times New Roman" charset="0"/>
                        </a:rPr>
                        <a:t> </a:t>
                      </a:r>
                      <a:r>
                        <a:rPr lang="en-US" sz="1200" i="0" dirty="0" smtClean="0">
                          <a:latin typeface="+mj-lt"/>
                          <a:ea typeface="Times New Roman" charset="0"/>
                          <a:cs typeface="Times New Roman" charset="0"/>
                        </a:rPr>
                        <a:t>(</a:t>
                      </a:r>
                      <a:r>
                        <a:rPr lang="en-US" sz="1200" i="0" dirty="0" err="1" smtClean="0">
                          <a:latin typeface="+mj-lt"/>
                          <a:ea typeface="Times New Roman" charset="0"/>
                          <a:cs typeface="Times New Roman" charset="0"/>
                        </a:rPr>
                        <a:t>DiPietro</a:t>
                      </a:r>
                      <a:r>
                        <a:rPr lang="en-US" sz="1200" i="0" dirty="0" smtClean="0">
                          <a:latin typeface="+mj-lt"/>
                          <a:ea typeface="Times New Roman" charset="0"/>
                          <a:cs typeface="Times New Roman" charset="0"/>
                        </a:rPr>
                        <a:t>, </a:t>
                      </a:r>
                      <a:r>
                        <a:rPr lang="en-US" sz="1200" i="0" dirty="0" err="1" smtClean="0">
                          <a:latin typeface="+mj-lt"/>
                          <a:ea typeface="Times New Roman" charset="0"/>
                          <a:cs typeface="Times New Roman" charset="0"/>
                        </a:rPr>
                        <a:t>Janes</a:t>
                      </a:r>
                      <a:r>
                        <a:rPr lang="en-US" sz="1200" i="0" dirty="0" smtClean="0">
                          <a:latin typeface="+mj-lt"/>
                          <a:ea typeface="Times New Roman" charset="0"/>
                          <a:cs typeface="Times New Roman" charset="0"/>
                        </a:rPr>
                        <a:t> and </a:t>
                      </a:r>
                      <a:r>
                        <a:rPr lang="en-US" sz="1200" i="0" dirty="0" err="1" smtClean="0">
                          <a:latin typeface="+mj-lt"/>
                          <a:ea typeface="Times New Roman" charset="0"/>
                          <a:cs typeface="Times New Roman" charset="0"/>
                        </a:rPr>
                        <a:t>Brancato</a:t>
                      </a:r>
                      <a:r>
                        <a:rPr lang="en-US" sz="1200" i="0" dirty="0" smtClean="0">
                          <a:latin typeface="+mj-lt"/>
                          <a:ea typeface="Times New Roman" charset="0"/>
                          <a:cs typeface="Times New Roman" charset="0"/>
                        </a:rPr>
                        <a:t>, 2013, </a:t>
                      </a:r>
                      <a:r>
                        <a:rPr lang="en-US" sz="1200" i="0" dirty="0" err="1" smtClean="0">
                          <a:latin typeface="+mj-lt"/>
                          <a:ea typeface="Times New Roman" charset="0"/>
                          <a:cs typeface="Times New Roman" charset="0"/>
                        </a:rPr>
                        <a:t>Chpt</a:t>
                      </a:r>
                      <a:r>
                        <a:rPr lang="en-US" sz="1200" i="0" dirty="0" smtClean="0">
                          <a:latin typeface="+mj-lt"/>
                          <a:ea typeface="Times New Roman" charset="0"/>
                          <a:cs typeface="Times New Roman" charset="0"/>
                        </a:rPr>
                        <a:t>. 1, p.2). </a:t>
                      </a:r>
                    </a:p>
                    <a:p>
                      <a:pPr>
                        <a:lnSpc>
                          <a:spcPct val="150000"/>
                        </a:lnSpc>
                      </a:pPr>
                      <a:endParaRPr lang="en-US" sz="1200" i="0" dirty="0" smtClean="0">
                        <a:latin typeface="+mj-lt"/>
                        <a:ea typeface="Times New Roman" charset="0"/>
                        <a:cs typeface="Times New Roman" charset="0"/>
                      </a:endParaRPr>
                    </a:p>
                    <a:p>
                      <a:pPr>
                        <a:lnSpc>
                          <a:spcPct val="150000"/>
                        </a:lnSpc>
                      </a:pPr>
                      <a:endParaRPr lang="en-US" sz="1200" i="0" dirty="0">
                        <a:latin typeface="+mj-lt"/>
                        <a:ea typeface="Times New Roman" charset="0"/>
                        <a:cs typeface="Times New Roman" charset="0"/>
                      </a:endParaRPr>
                    </a:p>
                  </a:txBody>
                  <a:tcPr/>
                </a:tc>
              </a:tr>
            </a:tbl>
          </a:graphicData>
        </a:graphic>
      </p:graphicFrame>
    </p:spTree>
    <p:extLst>
      <p:ext uri="{BB962C8B-B14F-4D97-AF65-F5344CB8AC3E}">
        <p14:creationId xmlns:p14="http://schemas.microsoft.com/office/powerpoint/2010/main" val="683183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Here?</a:t>
            </a:r>
            <a:endParaRPr lang="en-CA" dirty="0"/>
          </a:p>
        </p:txBody>
      </p:sp>
      <p:sp>
        <p:nvSpPr>
          <p:cNvPr id="3" name="Content Placeholder 2"/>
          <p:cNvSpPr>
            <a:spLocks noGrp="1"/>
          </p:cNvSpPr>
          <p:nvPr>
            <p:ph idx="1"/>
          </p:nvPr>
        </p:nvSpPr>
        <p:spPr>
          <a:xfrm>
            <a:off x="457200" y="1600200"/>
            <a:ext cx="8229600" cy="3492661"/>
          </a:xfrm>
        </p:spPr>
        <p:txBody>
          <a:bodyPr>
            <a:normAutofit/>
          </a:bodyPr>
          <a:lstStyle/>
          <a:p>
            <a:pPr marL="0" indent="0">
              <a:buNone/>
            </a:pPr>
            <a:r>
              <a:rPr lang="en-US" b="1" dirty="0" smtClean="0">
                <a:solidFill>
                  <a:schemeClr val="accent4">
                    <a:lumMod val="75000"/>
                  </a:schemeClr>
                </a:solidFill>
              </a:rPr>
              <a:t>Ongoing concern with student’s communication skills. </a:t>
            </a:r>
          </a:p>
          <a:p>
            <a:pPr lvl="1"/>
            <a:r>
              <a:rPr lang="en-US" dirty="0" smtClean="0"/>
              <a:t>Employers</a:t>
            </a:r>
          </a:p>
          <a:p>
            <a:pPr lvl="1"/>
            <a:r>
              <a:rPr lang="en-US" dirty="0" smtClean="0"/>
              <a:t>Advisory Groups</a:t>
            </a:r>
          </a:p>
          <a:p>
            <a:pPr lvl="1"/>
            <a:r>
              <a:rPr lang="en-US" dirty="0" smtClean="0"/>
              <a:t>Program Coordinators</a:t>
            </a:r>
          </a:p>
          <a:p>
            <a:pPr lvl="1"/>
            <a:endParaRPr lang="en-US" dirty="0"/>
          </a:p>
          <a:p>
            <a:pPr marL="0" indent="0">
              <a:buNone/>
            </a:pPr>
            <a:r>
              <a:rPr lang="en-US" b="1" dirty="0" smtClean="0">
                <a:solidFill>
                  <a:schemeClr val="accent5">
                    <a:lumMod val="75000"/>
                  </a:schemeClr>
                </a:solidFill>
              </a:rPr>
              <a:t>History of Communications at Confederation College </a:t>
            </a:r>
          </a:p>
          <a:p>
            <a:pPr lvl="1"/>
            <a:r>
              <a:rPr lang="en-US" dirty="0" smtClean="0"/>
              <a:t>Screening students (</a:t>
            </a:r>
            <a:r>
              <a:rPr lang="en-US" dirty="0" err="1" smtClean="0"/>
              <a:t>Accuplacer</a:t>
            </a:r>
            <a:r>
              <a:rPr lang="en-US" dirty="0" smtClean="0"/>
              <a:t>)</a:t>
            </a:r>
          </a:p>
          <a:p>
            <a:pPr lvl="1"/>
            <a:r>
              <a:rPr lang="en-US" dirty="0" smtClean="0"/>
              <a:t>Developmental CS Courses</a:t>
            </a:r>
          </a:p>
          <a:p>
            <a:pPr lvl="1"/>
            <a:endParaRPr lang="en-US" dirty="0" smtClean="0"/>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530" y="4090746"/>
            <a:ext cx="3651270" cy="2350090"/>
          </a:xfrm>
          <a:prstGeom prst="rect">
            <a:avLst/>
          </a:prstGeom>
        </p:spPr>
      </p:pic>
    </p:spTree>
    <p:extLst>
      <p:ext uri="{BB962C8B-B14F-4D97-AF65-F5344CB8AC3E}">
        <p14:creationId xmlns:p14="http://schemas.microsoft.com/office/powerpoint/2010/main" val="1420531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ea typeface="Times New Roman" charset="0"/>
                <a:cs typeface="Times New Roman" charset="0"/>
              </a:rPr>
              <a:t>Strategies </a:t>
            </a:r>
            <a:r>
              <a:rPr lang="en-US" dirty="0">
                <a:ea typeface="Times New Roman" charset="0"/>
                <a:cs typeface="Times New Roman" charset="0"/>
              </a:rPr>
              <a:t>and </a:t>
            </a:r>
            <a:r>
              <a:rPr lang="en-US" dirty="0" smtClean="0">
                <a:ea typeface="Times New Roman" charset="0"/>
                <a:cs typeface="Times New Roman" charset="0"/>
              </a:rPr>
              <a:t>Tools</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38185863"/>
              </p:ext>
            </p:extLst>
          </p:nvPr>
        </p:nvGraphicFramePr>
        <p:xfrm>
          <a:off x="457200" y="1600200"/>
          <a:ext cx="8229600" cy="2595880"/>
        </p:xfrm>
        <a:graphic>
          <a:graphicData uri="http://schemas.openxmlformats.org/drawingml/2006/table">
            <a:tbl>
              <a:tblPr firstRow="1" bandRow="1">
                <a:tableStyleId>{5C22544A-7EE6-4342-B048-85BDC9FD1C3A}</a:tableStyleId>
              </a:tblPr>
              <a:tblGrid>
                <a:gridCol w="82296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ea typeface="Times New Roman" charset="0"/>
                          <a:cs typeface="Times New Roman" charset="0"/>
                        </a:rPr>
                        <a:t>How to create good writing assignments?</a:t>
                      </a:r>
                      <a:endParaRPr lang="en-US" sz="1800" dirty="0" smtClean="0">
                        <a:ea typeface="Times New Roman" charset="0"/>
                        <a:cs typeface="Times New Roman" charset="0"/>
                      </a:endParaRPr>
                    </a:p>
                  </a:txBody>
                  <a:tcPr>
                    <a:solidFill>
                      <a:schemeClr val="tx2">
                        <a:lumMod val="75000"/>
                      </a:schemeClr>
                    </a:solidFill>
                  </a:tcPr>
                </a:tc>
              </a:tr>
              <a:tr h="370840">
                <a:tc>
                  <a:txBody>
                    <a:bodyPr/>
                    <a:lstStyle/>
                    <a:p>
                      <a:pPr marL="285750" lvl="0" indent="-285750">
                        <a:buFont typeface="Arial" panose="020B0604020202020204" pitchFamily="34" charset="0"/>
                        <a:buChar char="•"/>
                      </a:pPr>
                      <a:r>
                        <a:rPr lang="en-US" sz="2000" dirty="0" smtClean="0">
                          <a:ea typeface="Times New Roman" charset="0"/>
                          <a:cs typeface="Times New Roman" charset="0"/>
                        </a:rPr>
                        <a:t>Tie the writing task to specific pedagogical goals. </a:t>
                      </a:r>
                    </a:p>
                    <a:p>
                      <a:pPr marL="285750" lvl="0" indent="-285750">
                        <a:buFont typeface="Arial" panose="020B0604020202020204" pitchFamily="34" charset="0"/>
                        <a:buChar char="•"/>
                      </a:pPr>
                      <a:r>
                        <a:rPr lang="en-US" sz="2000" dirty="0" smtClean="0">
                          <a:ea typeface="Times New Roman" charset="0"/>
                          <a:cs typeface="Times New Roman" charset="0"/>
                        </a:rPr>
                        <a:t>Note rhetorical aspects of the task, i.e., audience, </a:t>
                      </a:r>
                    </a:p>
                    <a:p>
                      <a:pPr marL="285750" lvl="0" indent="-285750">
                        <a:buFont typeface="Arial" panose="020B0604020202020204" pitchFamily="34" charset="0"/>
                        <a:buChar char="•"/>
                      </a:pPr>
                      <a:r>
                        <a:rPr lang="en-US" sz="2000" dirty="0" smtClean="0">
                          <a:ea typeface="Times New Roman" charset="0"/>
                          <a:cs typeface="Times New Roman" charset="0"/>
                        </a:rPr>
                        <a:t>Define purpose, writing situation. </a:t>
                      </a:r>
                    </a:p>
                    <a:p>
                      <a:pPr marL="285750" lvl="0" indent="-285750">
                        <a:buFont typeface="Arial" panose="020B0604020202020204" pitchFamily="34" charset="0"/>
                        <a:buChar char="•"/>
                      </a:pPr>
                      <a:r>
                        <a:rPr lang="en-US" sz="2000" dirty="0" smtClean="0">
                          <a:ea typeface="Times New Roman" charset="0"/>
                          <a:cs typeface="Times New Roman" charset="0"/>
                        </a:rPr>
                        <a:t>Make all elements of the task clear. </a:t>
                      </a:r>
                    </a:p>
                    <a:p>
                      <a:pPr marL="285750" lvl="0" indent="-285750">
                        <a:buFont typeface="Arial" panose="020B0604020202020204" pitchFamily="34" charset="0"/>
                        <a:buChar char="•"/>
                      </a:pPr>
                      <a:r>
                        <a:rPr lang="en-US" sz="2000" dirty="0" smtClean="0">
                          <a:ea typeface="Times New Roman" charset="0"/>
                          <a:cs typeface="Times New Roman" charset="0"/>
                        </a:rPr>
                        <a:t>Include grading criteria on the assignment sheet. </a:t>
                      </a:r>
                    </a:p>
                    <a:p>
                      <a:pPr marL="285750" lvl="0" indent="-285750">
                        <a:buFont typeface="Arial" panose="020B0604020202020204" pitchFamily="34" charset="0"/>
                        <a:buChar char="•"/>
                      </a:pPr>
                      <a:r>
                        <a:rPr lang="en-US" sz="2000" dirty="0" smtClean="0">
                          <a:ea typeface="Times New Roman" charset="0"/>
                          <a:cs typeface="Times New Roman" charset="0"/>
                        </a:rPr>
                        <a:t>Break down the task into manageable steps. </a:t>
                      </a:r>
                    </a:p>
                    <a:p>
                      <a:endParaRPr lang="en-CA" sz="2000" dirty="0"/>
                    </a:p>
                  </a:txBody>
                  <a:tcPr>
                    <a:solidFill>
                      <a:schemeClr val="tx2">
                        <a:lumMod val="20000"/>
                        <a:lumOff val="80000"/>
                      </a:schemeClr>
                    </a:solidFill>
                  </a:tcPr>
                </a:tc>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836" y="4178834"/>
            <a:ext cx="3393411" cy="2258161"/>
          </a:xfrm>
          <a:prstGeom prst="rect">
            <a:avLst/>
          </a:prstGeom>
        </p:spPr>
      </p:pic>
      <p:sp>
        <p:nvSpPr>
          <p:cNvPr id="6" name="Rectangle 5"/>
          <p:cNvSpPr/>
          <p:nvPr/>
        </p:nvSpPr>
        <p:spPr>
          <a:xfrm>
            <a:off x="4457701" y="6274269"/>
            <a:ext cx="4572000" cy="477054"/>
          </a:xfrm>
          <a:prstGeom prst="rect">
            <a:avLst/>
          </a:prstGeom>
        </p:spPr>
        <p:txBody>
          <a:bodyPr>
            <a:spAutoFit/>
          </a:bodyPr>
          <a:lstStyle/>
          <a:p>
            <a:endParaRPr lang="en-US" sz="1400" dirty="0">
              <a:ea typeface="Times New Roman" charset="0"/>
              <a:cs typeface="Times New Roman" charset="0"/>
            </a:endParaRPr>
          </a:p>
          <a:p>
            <a:r>
              <a:rPr lang="en-US" sz="1100" dirty="0">
                <a:ea typeface="Times New Roman" charset="0"/>
                <a:cs typeface="Times New Roman" charset="0"/>
              </a:rPr>
              <a:t>(WAC Clearinghouse, 2016, http://wac.colostate.edu/intro/pop10a.cfm) </a:t>
            </a:r>
          </a:p>
        </p:txBody>
      </p:sp>
    </p:spTree>
    <p:extLst>
      <p:ext uri="{BB962C8B-B14F-4D97-AF65-F5344CB8AC3E}">
        <p14:creationId xmlns:p14="http://schemas.microsoft.com/office/powerpoint/2010/main" val="1204695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Discussion </a:t>
            </a:r>
            <a:endParaRPr lang="en-CA" dirty="0"/>
          </a:p>
        </p:txBody>
      </p:sp>
      <p:sp>
        <p:nvSpPr>
          <p:cNvPr id="3" name="Content Placeholder 2"/>
          <p:cNvSpPr>
            <a:spLocks noGrp="1"/>
          </p:cNvSpPr>
          <p:nvPr>
            <p:ph idx="1"/>
          </p:nvPr>
        </p:nvSpPr>
        <p:spPr/>
        <p:txBody>
          <a:bodyPr/>
          <a:lstStyle/>
          <a:p>
            <a:r>
              <a:rPr lang="en-US" dirty="0" smtClean="0"/>
              <a:t>Could you share a good writing assignment that has worked for you? </a:t>
            </a:r>
          </a:p>
          <a:p>
            <a:r>
              <a:rPr lang="en-US" dirty="0" smtClean="0"/>
              <a:t>What do you define as writing? </a:t>
            </a:r>
          </a:p>
          <a:p>
            <a:r>
              <a:rPr lang="en-US" dirty="0" smtClean="0"/>
              <a:t>How did it work? Why was it successful?</a:t>
            </a:r>
          </a:p>
          <a:p>
            <a:endParaRPr lang="en-CA" dirty="0"/>
          </a:p>
        </p:txBody>
      </p:sp>
    </p:spTree>
    <p:extLst>
      <p:ext uri="{BB962C8B-B14F-4D97-AF65-F5344CB8AC3E}">
        <p14:creationId xmlns:p14="http://schemas.microsoft.com/office/powerpoint/2010/main" val="2649453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a typeface="Times New Roman" charset="0"/>
                <a:cs typeface="Times New Roman" charset="0"/>
              </a:rPr>
              <a:t>Why</a:t>
            </a:r>
            <a:r>
              <a:rPr lang="en-US" b="1" dirty="0">
                <a:latin typeface="Times New Roman" charset="0"/>
                <a:ea typeface="Times New Roman" charset="0"/>
                <a:cs typeface="Times New Roman" charset="0"/>
              </a:rPr>
              <a:t> </a:t>
            </a:r>
            <a:r>
              <a:rPr lang="en-US" dirty="0">
                <a:ea typeface="Times New Roman" charset="0"/>
                <a:cs typeface="Times New Roman" charset="0"/>
              </a:rPr>
              <a:t>use Grading Criteria? </a:t>
            </a:r>
            <a:endParaRPr lang="en-CA" dirty="0"/>
          </a:p>
        </p:txBody>
      </p:sp>
      <p:sp>
        <p:nvSpPr>
          <p:cNvPr id="3" name="Subtitle 2"/>
          <p:cNvSpPr>
            <a:spLocks noGrp="1"/>
          </p:cNvSpPr>
          <p:nvPr>
            <p:ph idx="1"/>
          </p:nvPr>
        </p:nvSpPr>
        <p:spPr>
          <a:xfrm>
            <a:off x="457200" y="1600200"/>
            <a:ext cx="8229600" cy="3761509"/>
          </a:xfrm>
          <a:solidFill>
            <a:schemeClr val="bg2">
              <a:lumMod val="90000"/>
            </a:schemeClr>
          </a:solidFill>
          <a:ln>
            <a:noFill/>
          </a:ln>
        </p:spPr>
        <p:txBody>
          <a:bodyPr>
            <a:normAutofit/>
          </a:bodyPr>
          <a:lstStyle/>
          <a:p>
            <a:r>
              <a:rPr lang="en-US" dirty="0">
                <a:ea typeface="Times New Roman" charset="0"/>
                <a:cs typeface="Times New Roman" charset="0"/>
              </a:rPr>
              <a:t>“Few things are more frustrating for students than unexplained grades” </a:t>
            </a:r>
            <a:r>
              <a:rPr lang="en-US" sz="2000" dirty="0">
                <a:ea typeface="Times New Roman" charset="0"/>
                <a:cs typeface="Times New Roman" charset="0"/>
              </a:rPr>
              <a:t/>
            </a:r>
            <a:br>
              <a:rPr lang="en-US" sz="2000" dirty="0">
                <a:ea typeface="Times New Roman" charset="0"/>
                <a:cs typeface="Times New Roman" charset="0"/>
              </a:rPr>
            </a:br>
            <a:r>
              <a:rPr lang="en-US" sz="2000" dirty="0">
                <a:ea typeface="Times New Roman" charset="0"/>
                <a:cs typeface="Times New Roman" charset="0"/>
              </a:rPr>
              <a:t>(Livingston, 2012, p. 112</a:t>
            </a:r>
            <a:r>
              <a:rPr lang="en-US" sz="2000" dirty="0" smtClean="0">
                <a:ea typeface="Times New Roman" charset="0"/>
                <a:cs typeface="Times New Roman" charset="0"/>
              </a:rPr>
              <a:t>). </a:t>
            </a:r>
            <a:r>
              <a:rPr lang="en-US" dirty="0">
                <a:ea typeface="Times New Roman" charset="0"/>
                <a:cs typeface="Times New Roman" charset="0"/>
              </a:rPr>
              <a:t/>
            </a:r>
            <a:br>
              <a:rPr lang="en-US" dirty="0">
                <a:ea typeface="Times New Roman" charset="0"/>
                <a:cs typeface="Times New Roman" charset="0"/>
              </a:rPr>
            </a:br>
            <a:endParaRPr lang="en-US" dirty="0" smtClean="0">
              <a:ea typeface="Times New Roman" charset="0"/>
              <a:cs typeface="Times New Roman" charset="0"/>
            </a:endParaRPr>
          </a:p>
          <a:p>
            <a:r>
              <a:rPr lang="en-US" dirty="0" smtClean="0">
                <a:ea typeface="Times New Roman" charset="0"/>
                <a:cs typeface="Times New Roman" charset="0"/>
              </a:rPr>
              <a:t>“When students </a:t>
            </a:r>
            <a:r>
              <a:rPr lang="en-US" dirty="0">
                <a:ea typeface="Times New Roman" charset="0"/>
                <a:cs typeface="Times New Roman" charset="0"/>
              </a:rPr>
              <a:t>are aware of the expectations a teacher has of them and they understand what they must do in order to achieve a high score on a given assignment, they are then able to focus their attentional resources more on the task itself” </a:t>
            </a:r>
            <a:br>
              <a:rPr lang="en-US" dirty="0">
                <a:ea typeface="Times New Roman" charset="0"/>
                <a:cs typeface="Times New Roman" charset="0"/>
              </a:rPr>
            </a:br>
            <a:r>
              <a:rPr lang="en-US" sz="2000" dirty="0">
                <a:ea typeface="Times New Roman" charset="0"/>
                <a:cs typeface="Times New Roman" charset="0"/>
              </a:rPr>
              <a:t>(Martin, </a:t>
            </a:r>
            <a:r>
              <a:rPr lang="en-US" sz="2000" dirty="0" err="1">
                <a:ea typeface="Times New Roman" charset="0"/>
                <a:cs typeface="Times New Roman" charset="0"/>
              </a:rPr>
              <a:t>n.d.</a:t>
            </a:r>
            <a:r>
              <a:rPr lang="en-US" sz="2000" dirty="0">
                <a:ea typeface="Times New Roman" charset="0"/>
                <a:cs typeface="Times New Roman" charset="0"/>
              </a:rPr>
              <a:t>, p.9</a:t>
            </a:r>
            <a:r>
              <a:rPr lang="en-US" sz="2000" dirty="0" smtClean="0">
                <a:ea typeface="Times New Roman" charset="0"/>
                <a:cs typeface="Times New Roman" charset="0"/>
              </a:rPr>
              <a:t>)</a:t>
            </a:r>
            <a:r>
              <a:rPr lang="en-US" sz="2000" dirty="0" smtClean="0"/>
              <a:t>.</a:t>
            </a:r>
            <a:endParaRPr lang="en-US" sz="2000" dirty="0" smtClean="0">
              <a:ea typeface="Times New Roman" charset="0"/>
              <a:cs typeface="Times New Roman" charset="0"/>
            </a:endParaRPr>
          </a:p>
        </p:txBody>
      </p:sp>
      <p:sp>
        <p:nvSpPr>
          <p:cNvPr id="5" name="Rectangle 4"/>
          <p:cNvSpPr/>
          <p:nvPr/>
        </p:nvSpPr>
        <p:spPr>
          <a:xfrm>
            <a:off x="633844" y="5850082"/>
            <a:ext cx="8146473" cy="646331"/>
          </a:xfrm>
          <a:prstGeom prst="rect">
            <a:avLst/>
          </a:prstGeom>
        </p:spPr>
        <p:txBody>
          <a:bodyPr wrap="square">
            <a:spAutoFit/>
          </a:bodyPr>
          <a:lstStyle/>
          <a:p>
            <a:r>
              <a:rPr lang="en-US" sz="1200" dirty="0">
                <a:latin typeface="Times New Roman" charset="0"/>
                <a:ea typeface="Times New Roman" charset="0"/>
                <a:cs typeface="Times New Roman" charset="0"/>
              </a:rPr>
              <a:t>1. Livingston, M. (2012). The infamy of grading rubrics. The English Journal, 102(2), 108-113. </a:t>
            </a:r>
          </a:p>
          <a:p>
            <a:pPr indent="-342900"/>
            <a:r>
              <a:rPr lang="en-US" sz="1200" dirty="0">
                <a:latin typeface="Times New Roman" charset="0"/>
                <a:ea typeface="Times New Roman" charset="0"/>
                <a:cs typeface="Times New Roman" charset="0"/>
              </a:rPr>
              <a:t>2. Martin, L.A. (</a:t>
            </a:r>
            <a:r>
              <a:rPr lang="en-US" sz="1200" dirty="0" err="1">
                <a:latin typeface="Times New Roman" charset="0"/>
                <a:ea typeface="Times New Roman" charset="0"/>
                <a:cs typeface="Times New Roman" charset="0"/>
              </a:rPr>
              <a:t>n.d.</a:t>
            </a:r>
            <a:r>
              <a:rPr lang="en-US" sz="1200" dirty="0">
                <a:latin typeface="Times New Roman" charset="0"/>
                <a:ea typeface="Times New Roman" charset="0"/>
                <a:cs typeface="Times New Roman" charset="0"/>
              </a:rPr>
              <a:t>). Rubrics in Language Assessment. Retrieved from      http://lauramartinmafsledportfolio.weebly.com/uploads/2/3/4/4/23449244/rubrics_in_language_assessment_position_paper.pdf</a:t>
            </a:r>
          </a:p>
        </p:txBody>
      </p:sp>
    </p:spTree>
    <p:extLst>
      <p:ext uri="{BB962C8B-B14F-4D97-AF65-F5344CB8AC3E}">
        <p14:creationId xmlns:p14="http://schemas.microsoft.com/office/powerpoint/2010/main" val="268470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b="1" dirty="0"/>
              <a:t>Across The Drafts: </a:t>
            </a:r>
            <a:r>
              <a:rPr lang="en-CA" sz="3200" b="1" dirty="0" smtClean="0"/>
              <a:t/>
            </a:r>
            <a:br>
              <a:rPr lang="en-CA" sz="3200" b="1" dirty="0" smtClean="0"/>
            </a:br>
            <a:r>
              <a:rPr lang="en-CA" sz="3200" b="1" dirty="0" smtClean="0"/>
              <a:t>Students </a:t>
            </a:r>
            <a:r>
              <a:rPr lang="en-CA" sz="3200" b="1" dirty="0"/>
              <a:t>and Teachers Talk about Feedback </a:t>
            </a:r>
            <a:endParaRPr lang="en-CA" sz="3200" dirty="0"/>
          </a:p>
        </p:txBody>
      </p:sp>
      <p:sp>
        <p:nvSpPr>
          <p:cNvPr id="3" name="Content Placeholder 2"/>
          <p:cNvSpPr>
            <a:spLocks noGrp="1"/>
          </p:cNvSpPr>
          <p:nvPr>
            <p:ph idx="1"/>
          </p:nvPr>
        </p:nvSpPr>
        <p:spPr/>
        <p:txBody>
          <a:bodyPr/>
          <a:lstStyle/>
          <a:p>
            <a:pPr marL="0" indent="0">
              <a:buNone/>
            </a:pPr>
            <a:endParaRPr lang="en-CA" b="1" dirty="0" smtClean="0">
              <a:hlinkClick r:id="rId2"/>
            </a:endParaRPr>
          </a:p>
          <a:p>
            <a:pPr marL="0" indent="0">
              <a:buNone/>
            </a:pPr>
            <a:endParaRPr lang="en-CA" b="1" dirty="0">
              <a:hlinkClick r:id="rId2"/>
            </a:endParaRPr>
          </a:p>
          <a:p>
            <a:pPr marL="0" indent="0">
              <a:buNone/>
            </a:pPr>
            <a:endParaRPr lang="en-CA" b="1" dirty="0" smtClean="0">
              <a:hlinkClick r:id="rId2"/>
            </a:endParaRPr>
          </a:p>
          <a:p>
            <a:pPr marL="0" indent="0">
              <a:buNone/>
            </a:pPr>
            <a:endParaRPr lang="en-CA" b="1" dirty="0" smtClean="0">
              <a:hlinkClick r:id="rId2"/>
            </a:endParaRPr>
          </a:p>
          <a:p>
            <a:pPr marL="0" indent="0">
              <a:buNone/>
            </a:pPr>
            <a:r>
              <a:rPr lang="en-CA" b="1" dirty="0" smtClean="0">
                <a:hlinkClick r:id="rId2"/>
              </a:rPr>
              <a:t>Students </a:t>
            </a:r>
            <a:r>
              <a:rPr lang="en-CA" b="1" dirty="0">
                <a:hlinkClick r:id="rId2"/>
              </a:rPr>
              <a:t>and Teachers Talk about Feedback</a:t>
            </a:r>
            <a:endParaRPr lang="en-CA" b="1" dirty="0"/>
          </a:p>
        </p:txBody>
      </p:sp>
    </p:spTree>
    <p:extLst>
      <p:ext uri="{BB962C8B-B14F-4D97-AF65-F5344CB8AC3E}">
        <p14:creationId xmlns:p14="http://schemas.microsoft.com/office/powerpoint/2010/main" val="287789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Times New Roman" charset="0"/>
                <a:cs typeface="Times New Roman" charset="0"/>
              </a:rPr>
              <a:t>Why</a:t>
            </a:r>
            <a:r>
              <a:rPr lang="en-US" b="1" dirty="0">
                <a:latin typeface="Times New Roman" charset="0"/>
                <a:ea typeface="Times New Roman" charset="0"/>
                <a:cs typeface="Times New Roman" charset="0"/>
              </a:rPr>
              <a:t> </a:t>
            </a:r>
            <a:r>
              <a:rPr lang="en-US" dirty="0">
                <a:ea typeface="Times New Roman" charset="0"/>
                <a:cs typeface="Times New Roman" charset="0"/>
              </a:rPr>
              <a:t>use </a:t>
            </a:r>
            <a:r>
              <a:rPr lang="en-US" dirty="0" smtClean="0">
                <a:ea typeface="Times New Roman" charset="0"/>
                <a:cs typeface="Times New Roman" charset="0"/>
              </a:rPr>
              <a:t>Grading Criteria? </a:t>
            </a:r>
            <a:endParaRPr lang="en-CA" dirty="0">
              <a:ea typeface="Times New Roman" charset="0"/>
              <a:cs typeface="Times New Roman" charset="0"/>
            </a:endParaRPr>
          </a:p>
        </p:txBody>
      </p:sp>
      <p:sp>
        <p:nvSpPr>
          <p:cNvPr id="3" name="Content Placeholder 2"/>
          <p:cNvSpPr>
            <a:spLocks noGrp="1"/>
          </p:cNvSpPr>
          <p:nvPr>
            <p:ph idx="1"/>
          </p:nvPr>
        </p:nvSpPr>
        <p:spPr>
          <a:xfrm>
            <a:off x="457200" y="1600200"/>
            <a:ext cx="8229600" cy="2080549"/>
          </a:xfrm>
        </p:spPr>
        <p:txBody>
          <a:bodyPr>
            <a:normAutofit lnSpcReduction="10000"/>
          </a:bodyPr>
          <a:lstStyle/>
          <a:p>
            <a:pPr marL="285750" indent="-285750"/>
            <a:r>
              <a:rPr lang="en-US" sz="2000" b="1" dirty="0">
                <a:solidFill>
                  <a:schemeClr val="dk1"/>
                </a:solidFill>
                <a:latin typeface="+mn-lt"/>
                <a:ea typeface="Times New Roman" charset="0"/>
                <a:cs typeface="Times New Roman" charset="0"/>
              </a:rPr>
              <a:t>Grading criteria </a:t>
            </a:r>
            <a:r>
              <a:rPr lang="en-US" sz="2000" dirty="0">
                <a:solidFill>
                  <a:schemeClr val="dk1"/>
                </a:solidFill>
                <a:latin typeface="+mn-lt"/>
                <a:ea typeface="Times New Roman" charset="0"/>
                <a:cs typeface="Times New Roman" charset="0"/>
              </a:rPr>
              <a:t>set </a:t>
            </a:r>
            <a:r>
              <a:rPr lang="en-US" sz="2000" b="1" dirty="0">
                <a:solidFill>
                  <a:schemeClr val="tx2">
                    <a:lumMod val="75000"/>
                  </a:schemeClr>
                </a:solidFill>
                <a:latin typeface="+mn-lt"/>
                <a:ea typeface="Times New Roman" charset="0"/>
                <a:cs typeface="Times New Roman" charset="0"/>
              </a:rPr>
              <a:t>clear expectations </a:t>
            </a:r>
            <a:r>
              <a:rPr lang="en-US" sz="2000" dirty="0">
                <a:solidFill>
                  <a:schemeClr val="dk1"/>
                </a:solidFill>
                <a:latin typeface="+mn-lt"/>
                <a:ea typeface="Times New Roman" charset="0"/>
                <a:cs typeface="Times New Roman" charset="0"/>
              </a:rPr>
              <a:t>students can achieve. </a:t>
            </a:r>
          </a:p>
          <a:p>
            <a:pPr marL="285750" indent="-285750"/>
            <a:r>
              <a:rPr lang="en-US" sz="2000" dirty="0">
                <a:solidFill>
                  <a:schemeClr val="dk1"/>
                </a:solidFill>
                <a:latin typeface="+mn-lt"/>
                <a:ea typeface="Times New Roman" charset="0"/>
                <a:cs typeface="Times New Roman" charset="0"/>
              </a:rPr>
              <a:t>They communicate disciplinary or professional standards, making them explicit. </a:t>
            </a:r>
          </a:p>
          <a:p>
            <a:pPr marL="285750" indent="-285750"/>
            <a:r>
              <a:rPr lang="en-US" sz="2000" dirty="0">
                <a:solidFill>
                  <a:schemeClr val="dk1"/>
                </a:solidFill>
                <a:latin typeface="+mn-lt"/>
                <a:ea typeface="Times New Roman" charset="0"/>
                <a:cs typeface="Times New Roman" charset="0"/>
              </a:rPr>
              <a:t>They </a:t>
            </a:r>
            <a:r>
              <a:rPr lang="en-US" sz="2000" b="1" dirty="0">
                <a:solidFill>
                  <a:schemeClr val="dk1"/>
                </a:solidFill>
                <a:latin typeface="+mn-lt"/>
                <a:ea typeface="Times New Roman" charset="0"/>
                <a:cs typeface="Times New Roman" charset="0"/>
              </a:rPr>
              <a:t>demystify grading</a:t>
            </a:r>
            <a:r>
              <a:rPr lang="en-US" sz="2000" dirty="0">
                <a:solidFill>
                  <a:schemeClr val="dk1"/>
                </a:solidFill>
                <a:latin typeface="+mn-lt"/>
                <a:ea typeface="Times New Roman" charset="0"/>
                <a:cs typeface="Times New Roman" charset="0"/>
              </a:rPr>
              <a:t>, both the process and the result. </a:t>
            </a:r>
          </a:p>
          <a:p>
            <a:pPr marL="285750" indent="-285750"/>
            <a:r>
              <a:rPr lang="en-US" sz="2000" dirty="0">
                <a:solidFill>
                  <a:schemeClr val="dk1"/>
                </a:solidFill>
                <a:latin typeface="+mn-lt"/>
                <a:ea typeface="Times New Roman" charset="0"/>
                <a:cs typeface="Times New Roman" charset="0"/>
              </a:rPr>
              <a:t>Students compete with themselves rather than each other to do better.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976" y="3437681"/>
            <a:ext cx="3049084" cy="2889594"/>
          </a:xfrm>
          <a:prstGeom prst="rect">
            <a:avLst/>
          </a:prstGeom>
        </p:spPr>
      </p:pic>
      <p:sp>
        <p:nvSpPr>
          <p:cNvPr id="5" name="Rectangle 4"/>
          <p:cNvSpPr/>
          <p:nvPr/>
        </p:nvSpPr>
        <p:spPr>
          <a:xfrm>
            <a:off x="786236" y="3727389"/>
            <a:ext cx="4572000" cy="1661993"/>
          </a:xfrm>
          <a:prstGeom prst="rect">
            <a:avLst/>
          </a:prstGeom>
          <a:solidFill>
            <a:schemeClr val="bg2">
              <a:lumMod val="90000"/>
            </a:schemeClr>
          </a:solidFill>
        </p:spPr>
        <p:txBody>
          <a:bodyPr>
            <a:spAutoFit/>
          </a:bodyPr>
          <a:lstStyle/>
          <a:p>
            <a:r>
              <a:rPr lang="en-US" dirty="0">
                <a:solidFill>
                  <a:schemeClr val="dk1"/>
                </a:solidFill>
                <a:ea typeface="Times New Roman" charset="0"/>
                <a:cs typeface="Times New Roman" charset="0"/>
              </a:rPr>
              <a:t>Criteria can be </a:t>
            </a:r>
            <a:r>
              <a:rPr lang="en-US" b="1" dirty="0">
                <a:solidFill>
                  <a:schemeClr val="dk1"/>
                </a:solidFill>
                <a:ea typeface="Times New Roman" charset="0"/>
                <a:cs typeface="Times New Roman" charset="0"/>
              </a:rPr>
              <a:t>used as an instructional tool</a:t>
            </a:r>
            <a:r>
              <a:rPr lang="en-US" dirty="0">
                <a:solidFill>
                  <a:schemeClr val="dk1"/>
                </a:solidFill>
                <a:ea typeface="Times New Roman" charset="0"/>
                <a:cs typeface="Times New Roman" charset="0"/>
              </a:rPr>
              <a:t>, especially in diagnostic and formative assessment, to help students meet expectations </a:t>
            </a:r>
            <a:br>
              <a:rPr lang="en-US" dirty="0">
                <a:solidFill>
                  <a:schemeClr val="dk1"/>
                </a:solidFill>
                <a:ea typeface="Times New Roman" charset="0"/>
                <a:cs typeface="Times New Roman" charset="0"/>
              </a:rPr>
            </a:br>
            <a:r>
              <a:rPr lang="en-US" sz="1400" dirty="0">
                <a:solidFill>
                  <a:schemeClr val="dk1"/>
                </a:solidFill>
                <a:ea typeface="Times New Roman" charset="0"/>
                <a:cs typeface="Times New Roman" charset="0"/>
              </a:rPr>
              <a:t>(</a:t>
            </a:r>
            <a:r>
              <a:rPr lang="en-US" sz="1400" dirty="0" err="1">
                <a:solidFill>
                  <a:schemeClr val="dk1"/>
                </a:solidFill>
                <a:ea typeface="Times New Roman" charset="0"/>
                <a:cs typeface="Times New Roman" charset="0"/>
              </a:rPr>
              <a:t>DiPietro</a:t>
            </a:r>
            <a:r>
              <a:rPr lang="en-US" sz="1400" dirty="0">
                <a:solidFill>
                  <a:schemeClr val="dk1"/>
                </a:solidFill>
                <a:ea typeface="Times New Roman" charset="0"/>
                <a:cs typeface="Times New Roman" charset="0"/>
              </a:rPr>
              <a:t>, </a:t>
            </a:r>
            <a:r>
              <a:rPr lang="en-US" sz="1400" dirty="0" err="1">
                <a:solidFill>
                  <a:schemeClr val="dk1"/>
                </a:solidFill>
                <a:ea typeface="Times New Roman" charset="0"/>
                <a:cs typeface="Times New Roman" charset="0"/>
              </a:rPr>
              <a:t>Janes</a:t>
            </a:r>
            <a:r>
              <a:rPr lang="en-US" sz="1400" dirty="0">
                <a:solidFill>
                  <a:schemeClr val="dk1"/>
                </a:solidFill>
                <a:ea typeface="Times New Roman" charset="0"/>
                <a:cs typeface="Times New Roman" charset="0"/>
              </a:rPr>
              <a:t> and </a:t>
            </a:r>
            <a:r>
              <a:rPr lang="en-US" sz="1400" dirty="0" err="1">
                <a:solidFill>
                  <a:schemeClr val="dk1"/>
                </a:solidFill>
                <a:ea typeface="Times New Roman" charset="0"/>
                <a:cs typeface="Times New Roman" charset="0"/>
              </a:rPr>
              <a:t>Brancato</a:t>
            </a:r>
            <a:r>
              <a:rPr lang="en-US" sz="1400" dirty="0">
                <a:solidFill>
                  <a:schemeClr val="dk1"/>
                </a:solidFill>
                <a:ea typeface="Times New Roman" charset="0"/>
                <a:cs typeface="Times New Roman" charset="0"/>
              </a:rPr>
              <a:t>, 2013, </a:t>
            </a:r>
            <a:r>
              <a:rPr lang="en-US" sz="1400" dirty="0" err="1">
                <a:solidFill>
                  <a:schemeClr val="dk1"/>
                </a:solidFill>
                <a:ea typeface="Times New Roman" charset="0"/>
                <a:cs typeface="Times New Roman" charset="0"/>
              </a:rPr>
              <a:t>Chpt</a:t>
            </a:r>
            <a:r>
              <a:rPr lang="en-US" sz="1400" dirty="0">
                <a:solidFill>
                  <a:schemeClr val="dk1"/>
                </a:solidFill>
                <a:ea typeface="Times New Roman" charset="0"/>
                <a:cs typeface="Times New Roman" charset="0"/>
              </a:rPr>
              <a:t>. 5, p. 6). </a:t>
            </a:r>
          </a:p>
          <a:p>
            <a:endParaRPr lang="en-CA" sz="1600" dirty="0">
              <a:solidFill>
                <a:schemeClr val="dk1"/>
              </a:solidFill>
              <a:ea typeface="Times New Roman" charset="0"/>
              <a:cs typeface="Times New Roman" charset="0"/>
            </a:endParaRPr>
          </a:p>
        </p:txBody>
      </p:sp>
    </p:spTree>
    <p:extLst>
      <p:ext uri="{BB962C8B-B14F-4D97-AF65-F5344CB8AC3E}">
        <p14:creationId xmlns:p14="http://schemas.microsoft.com/office/powerpoint/2010/main" val="4951203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Rubrics and Peer Edits</a:t>
            </a:r>
            <a:endParaRPr lang="en-CA" dirty="0"/>
          </a:p>
        </p:txBody>
      </p:sp>
      <p:sp>
        <p:nvSpPr>
          <p:cNvPr id="3" name="Content Placeholder 2"/>
          <p:cNvSpPr>
            <a:spLocks noGrp="1"/>
          </p:cNvSpPr>
          <p:nvPr>
            <p:ph idx="1"/>
          </p:nvPr>
        </p:nvSpPr>
        <p:spPr/>
        <p:txBody>
          <a:bodyPr/>
          <a:lstStyle/>
          <a:p>
            <a:r>
              <a:rPr lang="en-US" dirty="0" smtClean="0">
                <a:hlinkClick r:id="rId2" action="ppaction://hlinkfile"/>
              </a:rPr>
              <a:t>Peer Edit Checklist</a:t>
            </a:r>
            <a:endParaRPr lang="en-CA" dirty="0"/>
          </a:p>
        </p:txBody>
      </p:sp>
    </p:spTree>
    <p:extLst>
      <p:ext uri="{BB962C8B-B14F-4D97-AF65-F5344CB8AC3E}">
        <p14:creationId xmlns:p14="http://schemas.microsoft.com/office/powerpoint/2010/main" val="1190623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ea typeface="Times New Roman" charset="0"/>
                <a:cs typeface="Times New Roman" charset="0"/>
              </a:rPr>
              <a:t>How we can help support you?</a:t>
            </a:r>
            <a:endParaRPr lang="en-US" sz="3600" dirty="0">
              <a:ea typeface="Times New Roman" charset="0"/>
              <a:cs typeface="Times New Roman" charset="0"/>
            </a:endParaRPr>
          </a:p>
        </p:txBody>
      </p:sp>
      <p:sp>
        <p:nvSpPr>
          <p:cNvPr id="5" name="Text Placeholder 4"/>
          <p:cNvSpPr>
            <a:spLocks noGrp="1"/>
          </p:cNvSpPr>
          <p:nvPr>
            <p:ph type="body" idx="1"/>
          </p:nvPr>
        </p:nvSpPr>
        <p:spPr>
          <a:xfrm>
            <a:off x="562551" y="1689200"/>
            <a:ext cx="8124249" cy="639762"/>
          </a:xfrm>
          <a:solidFill>
            <a:schemeClr val="accent1">
              <a:lumMod val="20000"/>
              <a:lumOff val="80000"/>
            </a:schemeClr>
          </a:solidFill>
        </p:spPr>
        <p:txBody>
          <a:bodyPr>
            <a:normAutofit/>
          </a:bodyPr>
          <a:lstStyle/>
          <a:p>
            <a:pPr algn="l"/>
            <a:r>
              <a:rPr lang="en-US" b="1" dirty="0">
                <a:ea typeface="Times New Roman" charset="0"/>
                <a:cs typeface="Times New Roman" charset="0"/>
              </a:rPr>
              <a:t>Course-Based Writing Support for Your </a:t>
            </a:r>
            <a:r>
              <a:rPr lang="en-US" b="1" dirty="0" smtClean="0">
                <a:ea typeface="Times New Roman" charset="0"/>
                <a:cs typeface="Times New Roman" charset="0"/>
              </a:rPr>
              <a:t>Classes</a:t>
            </a:r>
            <a:endParaRPr lang="en-US" b="1" dirty="0">
              <a:ea typeface="Times New Roman" charset="0"/>
              <a:cs typeface="Times New Roman" charset="0"/>
            </a:endParaRP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2551" y="2438400"/>
            <a:ext cx="3721535" cy="3951288"/>
          </a:xfrm>
        </p:spPr>
      </p:pic>
      <p:sp>
        <p:nvSpPr>
          <p:cNvPr id="7" name="Content Placeholder 6"/>
          <p:cNvSpPr>
            <a:spLocks noGrp="1"/>
          </p:cNvSpPr>
          <p:nvPr>
            <p:ph sz="quarter" idx="4"/>
          </p:nvPr>
        </p:nvSpPr>
        <p:spPr/>
        <p:txBody>
          <a:bodyPr/>
          <a:lstStyle/>
          <a:p>
            <a:pPr marL="0" indent="0">
              <a:buNone/>
            </a:pPr>
            <a:r>
              <a:rPr lang="en-US" dirty="0">
                <a:ea typeface="Times New Roman" charset="0"/>
                <a:cs typeface="Times New Roman" charset="0"/>
              </a:rPr>
              <a:t>Would you like to receive better written assignments from your students? Then consider signing up for Writing Across the Curriculum’s workshop to </a:t>
            </a:r>
            <a:r>
              <a:rPr lang="en-US" b="1" dirty="0">
                <a:ea typeface="Times New Roman" charset="0"/>
                <a:cs typeface="Times New Roman" charset="0"/>
              </a:rPr>
              <a:t>earn your badge </a:t>
            </a:r>
            <a:r>
              <a:rPr lang="en-US" dirty="0">
                <a:ea typeface="Times New Roman" charset="0"/>
                <a:cs typeface="Times New Roman" charset="0"/>
              </a:rPr>
              <a:t>under the Instructional Skills Workshop Certificate</a:t>
            </a:r>
            <a:r>
              <a:rPr lang="en-US" dirty="0" smtClean="0">
                <a:ea typeface="Times New Roman" charset="0"/>
                <a:cs typeface="Times New Roman" charset="0"/>
              </a:rPr>
              <a:t>.</a:t>
            </a:r>
            <a:endParaRPr lang="en-US" dirty="0">
              <a:ea typeface="Times New Roman" charset="0"/>
              <a:cs typeface="Times New Roman" charset="0"/>
            </a:endParaRPr>
          </a:p>
        </p:txBody>
      </p:sp>
    </p:spTree>
    <p:extLst>
      <p:ext uri="{BB962C8B-B14F-4D97-AF65-F5344CB8AC3E}">
        <p14:creationId xmlns:p14="http://schemas.microsoft.com/office/powerpoint/2010/main" val="834309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ea typeface="Times New Roman" charset="0"/>
                <a:cs typeface="Times New Roman" charset="0"/>
              </a:rPr>
              <a:t>Contact </a:t>
            </a:r>
            <a:r>
              <a:rPr lang="en-US" dirty="0" smtClean="0">
                <a:ea typeface="Times New Roman" charset="0"/>
                <a:cs typeface="Times New Roman" charset="0"/>
              </a:rPr>
              <a:t>Us</a:t>
            </a:r>
            <a:endParaRPr lang="en-US" dirty="0">
              <a:ea typeface="Times New Roman" charset="0"/>
              <a:cs typeface="Times New Roman" charset="0"/>
            </a:endParaRPr>
          </a:p>
        </p:txBody>
      </p:sp>
      <p:sp>
        <p:nvSpPr>
          <p:cNvPr id="8" name="Content Placeholder 7"/>
          <p:cNvSpPr>
            <a:spLocks noGrp="1"/>
          </p:cNvSpPr>
          <p:nvPr>
            <p:ph idx="1"/>
          </p:nvPr>
        </p:nvSpPr>
        <p:spPr/>
        <p:txBody>
          <a:bodyPr/>
          <a:lstStyle/>
          <a:p>
            <a:pPr marL="0" indent="0">
              <a:buNone/>
            </a:pPr>
            <a:r>
              <a:rPr lang="en-US" dirty="0" smtClean="0">
                <a:latin typeface="Times New Roman" charset="0"/>
                <a:ea typeface="Times New Roman" charset="0"/>
                <a:cs typeface="Times New Roman" charset="0"/>
              </a:rPr>
              <a:t>Ollie Pedersen</a:t>
            </a:r>
          </a:p>
          <a:p>
            <a:r>
              <a:rPr lang="en-US" dirty="0" smtClean="0">
                <a:latin typeface="Times New Roman" charset="0"/>
                <a:ea typeface="Times New Roman" charset="0"/>
                <a:cs typeface="Times New Roman" charset="0"/>
                <a:hlinkClick r:id="rId2"/>
              </a:rPr>
              <a:t>pedersen@confederationc.on.ca</a:t>
            </a:r>
            <a:endParaRPr lang="en-US" dirty="0" smtClean="0">
              <a:latin typeface="Times New Roman" charset="0"/>
              <a:ea typeface="Times New Roman" charset="0"/>
              <a:cs typeface="Times New Roman" charset="0"/>
            </a:endParaRPr>
          </a:p>
          <a:p>
            <a:endParaRPr lang="en-US" dirty="0" smtClean="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491567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Testimonials</a:t>
            </a:r>
            <a:endParaRPr lang="en-CA" dirty="0"/>
          </a:p>
        </p:txBody>
      </p:sp>
      <p:sp>
        <p:nvSpPr>
          <p:cNvPr id="5" name="Content Placeholder 4"/>
          <p:cNvSpPr>
            <a:spLocks noGrp="1"/>
          </p:cNvSpPr>
          <p:nvPr>
            <p:ph idx="1"/>
          </p:nvPr>
        </p:nvSpPr>
        <p:spPr>
          <a:xfrm>
            <a:off x="457200" y="1600200"/>
            <a:ext cx="8229600" cy="4631267"/>
          </a:xfrm>
        </p:spPr>
        <p:txBody>
          <a:bodyPr>
            <a:normAutofit fontScale="92500" lnSpcReduction="10000"/>
          </a:bodyPr>
          <a:lstStyle/>
          <a:p>
            <a:pPr marL="0" indent="0">
              <a:buNone/>
            </a:pPr>
            <a:r>
              <a:rPr lang="en-CA" b="1" dirty="0" smtClean="0">
                <a:solidFill>
                  <a:schemeClr val="tx1">
                    <a:lumMod val="50000"/>
                    <a:lumOff val="50000"/>
                  </a:schemeClr>
                </a:solidFill>
              </a:rPr>
              <a:t>Quoted </a:t>
            </a:r>
            <a:r>
              <a:rPr lang="en-CA" b="1" dirty="0">
                <a:solidFill>
                  <a:schemeClr val="tx1">
                    <a:lumMod val="50000"/>
                    <a:lumOff val="50000"/>
                  </a:schemeClr>
                </a:solidFill>
              </a:rPr>
              <a:t>during process</a:t>
            </a:r>
            <a:r>
              <a:rPr lang="en-CA" dirty="0"/>
              <a:t>: “The content of their journals is [also] improving. Whether or not there are noticeable improvements right now, I think this has been a beneficial (and challenging!) critical thinking and writing exercise for them</a:t>
            </a:r>
            <a:r>
              <a:rPr lang="en-CA" dirty="0" smtClean="0"/>
              <a:t>.”</a:t>
            </a:r>
            <a:br>
              <a:rPr lang="en-CA" dirty="0" smtClean="0"/>
            </a:br>
            <a:endParaRPr lang="en-CA" dirty="0"/>
          </a:p>
          <a:p>
            <a:pPr marL="0" indent="0">
              <a:buNone/>
            </a:pPr>
            <a:r>
              <a:rPr lang="en-CA" b="1" dirty="0">
                <a:solidFill>
                  <a:schemeClr val="tx1">
                    <a:lumMod val="50000"/>
                    <a:lumOff val="50000"/>
                  </a:schemeClr>
                </a:solidFill>
              </a:rPr>
              <a:t>Quoted after last submission</a:t>
            </a:r>
            <a:r>
              <a:rPr lang="en-CA" dirty="0"/>
              <a:t>: “I think this was a valuable knowledge and skill development exercise for the students. As you know, I’m a big proponent of the importance of developing effective communication skills. I’m happy with how I designed the exercise and how you supported it, and it’s definitely something I want to </a:t>
            </a:r>
            <a:r>
              <a:rPr lang="en-CA" dirty="0" smtClean="0"/>
              <a:t>continue”</a:t>
            </a:r>
            <a:br>
              <a:rPr lang="en-CA" dirty="0" smtClean="0"/>
            </a:br>
            <a:r>
              <a:rPr lang="en-CA" dirty="0" smtClean="0"/>
              <a:t/>
            </a:r>
            <a:br>
              <a:rPr lang="en-CA" dirty="0" smtClean="0"/>
            </a:br>
            <a:r>
              <a:rPr lang="en-CA" sz="1700" b="1" dirty="0" smtClean="0">
                <a:solidFill>
                  <a:schemeClr val="accent4">
                    <a:lumMod val="50000"/>
                  </a:schemeClr>
                </a:solidFill>
              </a:rPr>
              <a:t>Brett </a:t>
            </a:r>
            <a:r>
              <a:rPr lang="en-CA" sz="1700" b="1" dirty="0">
                <a:solidFill>
                  <a:schemeClr val="accent4">
                    <a:lumMod val="50000"/>
                  </a:schemeClr>
                </a:solidFill>
              </a:rPr>
              <a:t>Sharman- </a:t>
            </a:r>
            <a:r>
              <a:rPr lang="en-CA" sz="1700" dirty="0">
                <a:solidFill>
                  <a:schemeClr val="accent4">
                    <a:lumMod val="50000"/>
                  </a:schemeClr>
                </a:solidFill>
              </a:rPr>
              <a:t> Professor, Business  and Coordinator, International Business Management</a:t>
            </a:r>
            <a:br>
              <a:rPr lang="en-CA" sz="1700" dirty="0">
                <a:solidFill>
                  <a:schemeClr val="accent4">
                    <a:lumMod val="50000"/>
                  </a:schemeClr>
                </a:solidFill>
              </a:rPr>
            </a:br>
            <a:r>
              <a:rPr lang="en-CA" sz="1700" dirty="0">
                <a:solidFill>
                  <a:schemeClr val="accent4">
                    <a:lumMod val="50000"/>
                  </a:schemeClr>
                </a:solidFill>
              </a:rPr>
              <a:t>School of Business, Hospitality and Media </a:t>
            </a:r>
            <a:r>
              <a:rPr lang="en-CA" sz="1700" dirty="0" smtClean="0">
                <a:solidFill>
                  <a:schemeClr val="accent4">
                    <a:lumMod val="50000"/>
                  </a:schemeClr>
                </a:solidFill>
              </a:rPr>
              <a:t>Arts</a:t>
            </a:r>
            <a:endParaRPr lang="en-CA" dirty="0">
              <a:solidFill>
                <a:schemeClr val="accent4">
                  <a:lumMod val="50000"/>
                </a:schemeClr>
              </a:solidFill>
            </a:endParaRPr>
          </a:p>
          <a:p>
            <a:endParaRPr lang="en-CA" dirty="0"/>
          </a:p>
        </p:txBody>
      </p:sp>
    </p:spTree>
    <p:extLst>
      <p:ext uri="{BB962C8B-B14F-4D97-AF65-F5344CB8AC3E}">
        <p14:creationId xmlns:p14="http://schemas.microsoft.com/office/powerpoint/2010/main" val="6961674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Feedback</a:t>
            </a:r>
            <a:endParaRPr lang="en-CA" dirty="0"/>
          </a:p>
        </p:txBody>
      </p:sp>
      <p:sp>
        <p:nvSpPr>
          <p:cNvPr id="3" name="Content Placeholder 2"/>
          <p:cNvSpPr>
            <a:spLocks noGrp="1"/>
          </p:cNvSpPr>
          <p:nvPr>
            <p:ph idx="1"/>
          </p:nvPr>
        </p:nvSpPr>
        <p:spPr>
          <a:xfrm>
            <a:off x="457200" y="1524000"/>
            <a:ext cx="8229600" cy="482600"/>
          </a:xfrm>
          <a:solidFill>
            <a:schemeClr val="bg2">
              <a:lumMod val="90000"/>
            </a:schemeClr>
          </a:solidFill>
        </p:spPr>
        <p:txBody>
          <a:bodyPr>
            <a:normAutofit/>
          </a:bodyPr>
          <a:lstStyle/>
          <a:p>
            <a:pPr marL="0" indent="0">
              <a:buNone/>
            </a:pPr>
            <a:r>
              <a:rPr lang="en-US" sz="2200" dirty="0" smtClean="0"/>
              <a:t>How helpful was the writing across the curriculum feedback?</a:t>
            </a:r>
          </a:p>
          <a:p>
            <a:pPr marL="0" indent="0">
              <a:buNone/>
            </a:pPr>
            <a:endParaRPr lang="en-US" dirty="0" smtClean="0"/>
          </a:p>
          <a:p>
            <a:endParaRPr lang="en-CA" dirty="0"/>
          </a:p>
        </p:txBody>
      </p:sp>
      <p:graphicFrame>
        <p:nvGraphicFramePr>
          <p:cNvPr id="8" name="Chart 7"/>
          <p:cNvGraphicFramePr/>
          <p:nvPr>
            <p:extLst>
              <p:ext uri="{D42A27DB-BD31-4B8C-83A1-F6EECF244321}">
                <p14:modId xmlns:p14="http://schemas.microsoft.com/office/powerpoint/2010/main" val="127531093"/>
              </p:ext>
            </p:extLst>
          </p:nvPr>
        </p:nvGraphicFramePr>
        <p:xfrm>
          <a:off x="965201" y="2201333"/>
          <a:ext cx="7247466" cy="436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8348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Across the Curriculum</a:t>
            </a:r>
            <a:endParaRPr lang="en-CA" dirty="0"/>
          </a:p>
        </p:txBody>
      </p:sp>
      <p:sp>
        <p:nvSpPr>
          <p:cNvPr id="3" name="Content Placeholder 2"/>
          <p:cNvSpPr>
            <a:spLocks noGrp="1"/>
          </p:cNvSpPr>
          <p:nvPr>
            <p:ph idx="1"/>
          </p:nvPr>
        </p:nvSpPr>
        <p:spPr>
          <a:xfrm>
            <a:off x="457200" y="1600200"/>
            <a:ext cx="8229600" cy="448733"/>
          </a:xfrm>
        </p:spPr>
        <p:txBody>
          <a:bodyPr>
            <a:noAutofit/>
          </a:bodyPr>
          <a:lstStyle/>
          <a:p>
            <a:pPr>
              <a:buFont typeface="Wingdings" panose="05000000000000000000" pitchFamily="2" charset="2"/>
              <a:buChar char="Ø"/>
            </a:pPr>
            <a:r>
              <a:rPr lang="en-US" sz="2800" b="1" dirty="0" smtClean="0"/>
              <a:t>All the writing our students do!!</a:t>
            </a:r>
            <a:endParaRPr lang="en-CA" sz="2800" b="1" dirty="0"/>
          </a:p>
        </p:txBody>
      </p:sp>
      <p:sp>
        <p:nvSpPr>
          <p:cNvPr id="4" name="TextBox 3"/>
          <p:cNvSpPr txBox="1"/>
          <p:nvPr/>
        </p:nvSpPr>
        <p:spPr>
          <a:xfrm>
            <a:off x="566413" y="2595644"/>
            <a:ext cx="2262158" cy="369332"/>
          </a:xfrm>
          <a:prstGeom prst="rect">
            <a:avLst/>
          </a:prstGeom>
          <a:noFill/>
        </p:spPr>
        <p:txBody>
          <a:bodyPr wrap="none" rtlCol="0">
            <a:spAutoFit/>
          </a:bodyPr>
          <a:lstStyle/>
          <a:p>
            <a:r>
              <a:rPr lang="en-US" b="1" dirty="0" smtClean="0">
                <a:solidFill>
                  <a:schemeClr val="accent6">
                    <a:lumMod val="75000"/>
                  </a:schemeClr>
                </a:solidFill>
              </a:rPr>
              <a:t>Funding proposals</a:t>
            </a:r>
            <a:endParaRPr lang="en-CA" b="1" dirty="0">
              <a:solidFill>
                <a:schemeClr val="accent6">
                  <a:lumMod val="75000"/>
                </a:schemeClr>
              </a:solidFill>
            </a:endParaRPr>
          </a:p>
        </p:txBody>
      </p:sp>
      <p:sp>
        <p:nvSpPr>
          <p:cNvPr id="5" name="TextBox 4"/>
          <p:cNvSpPr txBox="1"/>
          <p:nvPr/>
        </p:nvSpPr>
        <p:spPr>
          <a:xfrm>
            <a:off x="1145055" y="4065601"/>
            <a:ext cx="1428596" cy="369332"/>
          </a:xfrm>
          <a:prstGeom prst="rect">
            <a:avLst/>
          </a:prstGeom>
          <a:noFill/>
        </p:spPr>
        <p:txBody>
          <a:bodyPr wrap="none" rtlCol="0">
            <a:spAutoFit/>
          </a:bodyPr>
          <a:lstStyle/>
          <a:p>
            <a:r>
              <a:rPr lang="en-US" b="1" dirty="0" smtClean="0">
                <a:solidFill>
                  <a:schemeClr val="bg2">
                    <a:lumMod val="25000"/>
                  </a:schemeClr>
                </a:solidFill>
              </a:rPr>
              <a:t>Reflections</a:t>
            </a:r>
            <a:endParaRPr lang="en-CA" b="1" dirty="0">
              <a:solidFill>
                <a:schemeClr val="bg2">
                  <a:lumMod val="25000"/>
                </a:schemeClr>
              </a:solidFill>
            </a:endParaRPr>
          </a:p>
        </p:txBody>
      </p:sp>
      <p:sp>
        <p:nvSpPr>
          <p:cNvPr id="6" name="TextBox 5"/>
          <p:cNvSpPr txBox="1"/>
          <p:nvPr/>
        </p:nvSpPr>
        <p:spPr>
          <a:xfrm>
            <a:off x="5463055" y="2219067"/>
            <a:ext cx="1129476" cy="369332"/>
          </a:xfrm>
          <a:prstGeom prst="rect">
            <a:avLst/>
          </a:prstGeom>
          <a:noFill/>
        </p:spPr>
        <p:txBody>
          <a:bodyPr wrap="none" rtlCol="0">
            <a:spAutoFit/>
          </a:bodyPr>
          <a:lstStyle/>
          <a:p>
            <a:r>
              <a:rPr lang="en-US" b="1" dirty="0" smtClean="0">
                <a:solidFill>
                  <a:schemeClr val="accent6">
                    <a:lumMod val="75000"/>
                  </a:schemeClr>
                </a:solidFill>
              </a:rPr>
              <a:t>Website </a:t>
            </a:r>
            <a:endParaRPr lang="en-CA" b="1" dirty="0">
              <a:solidFill>
                <a:schemeClr val="accent6">
                  <a:lumMod val="75000"/>
                </a:schemeClr>
              </a:solidFill>
            </a:endParaRPr>
          </a:p>
        </p:txBody>
      </p:sp>
      <p:sp>
        <p:nvSpPr>
          <p:cNvPr id="7" name="TextBox 6"/>
          <p:cNvSpPr txBox="1"/>
          <p:nvPr/>
        </p:nvSpPr>
        <p:spPr>
          <a:xfrm>
            <a:off x="734733" y="3354401"/>
            <a:ext cx="1681871" cy="400110"/>
          </a:xfrm>
          <a:prstGeom prst="rect">
            <a:avLst/>
          </a:prstGeom>
          <a:noFill/>
        </p:spPr>
        <p:txBody>
          <a:bodyPr wrap="none" rtlCol="0">
            <a:spAutoFit/>
          </a:bodyPr>
          <a:lstStyle/>
          <a:p>
            <a:r>
              <a:rPr lang="en-US" sz="2000" b="1" dirty="0" smtClean="0">
                <a:solidFill>
                  <a:schemeClr val="accent4">
                    <a:lumMod val="75000"/>
                  </a:schemeClr>
                </a:solidFill>
              </a:rPr>
              <a:t>Lab Reports</a:t>
            </a:r>
            <a:endParaRPr lang="en-CA" sz="2000" b="1" dirty="0">
              <a:solidFill>
                <a:schemeClr val="accent4">
                  <a:lumMod val="75000"/>
                </a:schemeClr>
              </a:solidFill>
            </a:endParaRPr>
          </a:p>
        </p:txBody>
      </p:sp>
      <p:sp>
        <p:nvSpPr>
          <p:cNvPr id="8" name="TextBox 7"/>
          <p:cNvSpPr txBox="1"/>
          <p:nvPr/>
        </p:nvSpPr>
        <p:spPr>
          <a:xfrm>
            <a:off x="6701881" y="3807643"/>
            <a:ext cx="2168094" cy="369332"/>
          </a:xfrm>
          <a:prstGeom prst="rect">
            <a:avLst/>
          </a:prstGeom>
          <a:noFill/>
        </p:spPr>
        <p:txBody>
          <a:bodyPr wrap="none" rtlCol="0">
            <a:spAutoFit/>
          </a:bodyPr>
          <a:lstStyle/>
          <a:p>
            <a:r>
              <a:rPr lang="en-US" b="1" dirty="0" smtClean="0">
                <a:solidFill>
                  <a:schemeClr val="accent4">
                    <a:lumMod val="75000"/>
                  </a:schemeClr>
                </a:solidFill>
              </a:rPr>
              <a:t>Technical Reports</a:t>
            </a:r>
            <a:endParaRPr lang="en-CA" b="1" dirty="0">
              <a:solidFill>
                <a:schemeClr val="accent4">
                  <a:lumMod val="75000"/>
                </a:schemeClr>
              </a:solidFill>
            </a:endParaRPr>
          </a:p>
        </p:txBody>
      </p:sp>
      <p:sp>
        <p:nvSpPr>
          <p:cNvPr id="9" name="TextBox 8"/>
          <p:cNvSpPr txBox="1"/>
          <p:nvPr/>
        </p:nvSpPr>
        <p:spPr>
          <a:xfrm>
            <a:off x="1402726" y="4844535"/>
            <a:ext cx="1010213" cy="400110"/>
          </a:xfrm>
          <a:prstGeom prst="rect">
            <a:avLst/>
          </a:prstGeom>
          <a:noFill/>
        </p:spPr>
        <p:txBody>
          <a:bodyPr wrap="none" rtlCol="0">
            <a:spAutoFit/>
          </a:bodyPr>
          <a:lstStyle/>
          <a:p>
            <a:r>
              <a:rPr lang="en-US" sz="2000" b="1" dirty="0" smtClean="0">
                <a:solidFill>
                  <a:schemeClr val="accent6">
                    <a:lumMod val="75000"/>
                  </a:schemeClr>
                </a:solidFill>
              </a:rPr>
              <a:t>Emails</a:t>
            </a:r>
            <a:endParaRPr lang="en-CA" b="1" dirty="0">
              <a:solidFill>
                <a:schemeClr val="accent6">
                  <a:lumMod val="75000"/>
                </a:schemeClr>
              </a:solidFill>
            </a:endParaRPr>
          </a:p>
        </p:txBody>
      </p:sp>
      <p:sp>
        <p:nvSpPr>
          <p:cNvPr id="10" name="TextBox 9"/>
          <p:cNvSpPr txBox="1"/>
          <p:nvPr/>
        </p:nvSpPr>
        <p:spPr>
          <a:xfrm>
            <a:off x="6592531" y="2856134"/>
            <a:ext cx="1866217" cy="400110"/>
          </a:xfrm>
          <a:prstGeom prst="rect">
            <a:avLst/>
          </a:prstGeom>
          <a:noFill/>
        </p:spPr>
        <p:txBody>
          <a:bodyPr wrap="none" rtlCol="0">
            <a:spAutoFit/>
          </a:bodyPr>
          <a:lstStyle/>
          <a:p>
            <a:r>
              <a:rPr lang="en-US" sz="2000" b="1" dirty="0" smtClean="0">
                <a:solidFill>
                  <a:schemeClr val="bg2">
                    <a:lumMod val="25000"/>
                  </a:schemeClr>
                </a:solidFill>
              </a:rPr>
              <a:t>Learning logs</a:t>
            </a:r>
            <a:endParaRPr lang="en-CA" sz="2000" b="1" dirty="0">
              <a:solidFill>
                <a:schemeClr val="bg2">
                  <a:lumMod val="25000"/>
                </a:schemeClr>
              </a:solidFill>
            </a:endParaRPr>
          </a:p>
        </p:txBody>
      </p:sp>
      <p:sp>
        <p:nvSpPr>
          <p:cNvPr id="11" name="TextBox 10"/>
          <p:cNvSpPr txBox="1"/>
          <p:nvPr/>
        </p:nvSpPr>
        <p:spPr>
          <a:xfrm>
            <a:off x="3592245" y="2230913"/>
            <a:ext cx="979755" cy="369332"/>
          </a:xfrm>
          <a:prstGeom prst="rect">
            <a:avLst/>
          </a:prstGeom>
          <a:noFill/>
        </p:spPr>
        <p:txBody>
          <a:bodyPr wrap="none" rtlCol="0">
            <a:spAutoFit/>
          </a:bodyPr>
          <a:lstStyle/>
          <a:p>
            <a:r>
              <a:rPr lang="en-US" b="1" dirty="0" smtClean="0">
                <a:solidFill>
                  <a:schemeClr val="accent4">
                    <a:lumMod val="75000"/>
                  </a:schemeClr>
                </a:solidFill>
              </a:rPr>
              <a:t>Memos</a:t>
            </a:r>
            <a:endParaRPr lang="en-CA" b="1" dirty="0">
              <a:solidFill>
                <a:schemeClr val="accent4">
                  <a:lumMod val="75000"/>
                </a:schemeClr>
              </a:solidFill>
            </a:endParaRPr>
          </a:p>
        </p:txBody>
      </p:sp>
      <p:sp>
        <p:nvSpPr>
          <p:cNvPr id="12" name="TextBox 11"/>
          <p:cNvSpPr txBox="1"/>
          <p:nvPr/>
        </p:nvSpPr>
        <p:spPr>
          <a:xfrm>
            <a:off x="6701881" y="4728374"/>
            <a:ext cx="954107" cy="369332"/>
          </a:xfrm>
          <a:prstGeom prst="rect">
            <a:avLst/>
          </a:prstGeom>
          <a:noFill/>
        </p:spPr>
        <p:txBody>
          <a:bodyPr wrap="none" rtlCol="0">
            <a:spAutoFit/>
          </a:bodyPr>
          <a:lstStyle/>
          <a:p>
            <a:r>
              <a:rPr lang="en-US" b="1" dirty="0" smtClean="0">
                <a:solidFill>
                  <a:schemeClr val="accent4">
                    <a:lumMod val="75000"/>
                  </a:schemeClr>
                </a:solidFill>
              </a:rPr>
              <a:t>Letters</a:t>
            </a:r>
            <a:endParaRPr lang="en-CA" b="1" dirty="0">
              <a:solidFill>
                <a:schemeClr val="accent4">
                  <a:lumMod val="75000"/>
                </a:schemeClr>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514" y="2780310"/>
            <a:ext cx="3568137" cy="2375110"/>
          </a:xfrm>
          <a:prstGeom prst="rect">
            <a:avLst/>
          </a:prstGeom>
          <a:effectLst>
            <a:softEdge rad="127000"/>
          </a:effectLst>
        </p:spPr>
      </p:pic>
      <p:sp>
        <p:nvSpPr>
          <p:cNvPr id="15" name="TextBox 14"/>
          <p:cNvSpPr txBox="1"/>
          <p:nvPr/>
        </p:nvSpPr>
        <p:spPr>
          <a:xfrm>
            <a:off x="3291303" y="5505891"/>
            <a:ext cx="2903359" cy="369332"/>
          </a:xfrm>
          <a:prstGeom prst="rect">
            <a:avLst/>
          </a:prstGeom>
          <a:noFill/>
        </p:spPr>
        <p:txBody>
          <a:bodyPr wrap="none" rtlCol="0">
            <a:spAutoFit/>
          </a:bodyPr>
          <a:lstStyle/>
          <a:p>
            <a:r>
              <a:rPr lang="en-US" dirty="0" smtClean="0">
                <a:hlinkClick r:id="rId4"/>
              </a:rPr>
              <a:t>Letter of Recommendation</a:t>
            </a:r>
            <a:endParaRPr lang="en-CA" dirty="0"/>
          </a:p>
        </p:txBody>
      </p:sp>
    </p:spTree>
    <p:extLst>
      <p:ext uri="{BB962C8B-B14F-4D97-AF65-F5344CB8AC3E}">
        <p14:creationId xmlns:p14="http://schemas.microsoft.com/office/powerpoint/2010/main" val="12276608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Feedback</a:t>
            </a:r>
            <a:endParaRPr lang="en-CA" dirty="0"/>
          </a:p>
        </p:txBody>
      </p:sp>
      <p:sp>
        <p:nvSpPr>
          <p:cNvPr id="3" name="Content Placeholder 2"/>
          <p:cNvSpPr>
            <a:spLocks noGrp="1"/>
          </p:cNvSpPr>
          <p:nvPr>
            <p:ph idx="1"/>
          </p:nvPr>
        </p:nvSpPr>
        <p:spPr>
          <a:xfrm>
            <a:off x="457200" y="1524000"/>
            <a:ext cx="8229600" cy="482600"/>
          </a:xfrm>
          <a:solidFill>
            <a:schemeClr val="bg2">
              <a:lumMod val="90000"/>
            </a:schemeClr>
          </a:solidFill>
        </p:spPr>
        <p:txBody>
          <a:bodyPr>
            <a:normAutofit fontScale="85000" lnSpcReduction="10000"/>
          </a:bodyPr>
          <a:lstStyle/>
          <a:p>
            <a:pPr marL="0" indent="0">
              <a:buNone/>
            </a:pPr>
            <a:r>
              <a:rPr lang="en-US" sz="2200" dirty="0" smtClean="0"/>
              <a:t>Overall, how much did the assignment help to improve your writing skills?</a:t>
            </a:r>
          </a:p>
          <a:p>
            <a:pPr marL="0" indent="0">
              <a:buNone/>
            </a:pPr>
            <a:endParaRPr lang="en-US" dirty="0" smtClean="0"/>
          </a:p>
          <a:p>
            <a:endParaRPr lang="en-CA" dirty="0"/>
          </a:p>
        </p:txBody>
      </p:sp>
      <p:graphicFrame>
        <p:nvGraphicFramePr>
          <p:cNvPr id="8" name="Chart 7"/>
          <p:cNvGraphicFramePr/>
          <p:nvPr>
            <p:extLst>
              <p:ext uri="{D42A27DB-BD31-4B8C-83A1-F6EECF244321}">
                <p14:modId xmlns:p14="http://schemas.microsoft.com/office/powerpoint/2010/main" val="642858203"/>
              </p:ext>
            </p:extLst>
          </p:nvPr>
        </p:nvGraphicFramePr>
        <p:xfrm>
          <a:off x="965201" y="2201333"/>
          <a:ext cx="7247466" cy="436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4792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Feedback</a:t>
            </a:r>
            <a:endParaRPr lang="en-CA" dirty="0"/>
          </a:p>
        </p:txBody>
      </p:sp>
      <p:sp>
        <p:nvSpPr>
          <p:cNvPr id="3" name="Content Placeholder 2"/>
          <p:cNvSpPr>
            <a:spLocks noGrp="1"/>
          </p:cNvSpPr>
          <p:nvPr>
            <p:ph idx="1"/>
          </p:nvPr>
        </p:nvSpPr>
        <p:spPr>
          <a:xfrm>
            <a:off x="457200" y="1523999"/>
            <a:ext cx="8229600" cy="677333"/>
          </a:xfrm>
          <a:solidFill>
            <a:schemeClr val="bg2">
              <a:lumMod val="90000"/>
            </a:schemeClr>
          </a:solidFill>
        </p:spPr>
        <p:txBody>
          <a:bodyPr>
            <a:normAutofit fontScale="92500" lnSpcReduction="10000"/>
          </a:bodyPr>
          <a:lstStyle/>
          <a:p>
            <a:pPr marL="0" indent="0">
              <a:buNone/>
            </a:pPr>
            <a:r>
              <a:rPr lang="en-US" sz="2200" dirty="0" smtClean="0"/>
              <a:t>Overall, how much did the assignment help improve your ability to analyze factors and issues in the global business environment?</a:t>
            </a:r>
          </a:p>
          <a:p>
            <a:pPr marL="0" indent="0">
              <a:buNone/>
            </a:pPr>
            <a:endParaRPr lang="en-US" dirty="0" smtClean="0"/>
          </a:p>
          <a:p>
            <a:endParaRPr lang="en-CA" dirty="0"/>
          </a:p>
        </p:txBody>
      </p:sp>
      <p:graphicFrame>
        <p:nvGraphicFramePr>
          <p:cNvPr id="8" name="Chart 7"/>
          <p:cNvGraphicFramePr/>
          <p:nvPr>
            <p:extLst>
              <p:ext uri="{D42A27DB-BD31-4B8C-83A1-F6EECF244321}">
                <p14:modId xmlns:p14="http://schemas.microsoft.com/office/powerpoint/2010/main" val="3690359484"/>
              </p:ext>
            </p:extLst>
          </p:nvPr>
        </p:nvGraphicFramePr>
        <p:xfrm>
          <a:off x="791581" y="2340229"/>
          <a:ext cx="7247466" cy="436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069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Testimonials</a:t>
            </a:r>
            <a:endParaRPr lang="en-CA" dirty="0"/>
          </a:p>
        </p:txBody>
      </p:sp>
      <p:sp>
        <p:nvSpPr>
          <p:cNvPr id="3" name="Content Placeholder 2"/>
          <p:cNvSpPr>
            <a:spLocks noGrp="1"/>
          </p:cNvSpPr>
          <p:nvPr>
            <p:ph idx="1"/>
          </p:nvPr>
        </p:nvSpPr>
        <p:spPr/>
        <p:txBody>
          <a:bodyPr>
            <a:normAutofit/>
          </a:bodyPr>
          <a:lstStyle/>
          <a:p>
            <a:pPr marL="0" indent="0">
              <a:buNone/>
            </a:pPr>
            <a:r>
              <a:rPr lang="en-US" sz="1800" dirty="0" smtClean="0"/>
              <a:t/>
            </a:r>
            <a:br>
              <a:rPr lang="en-US" sz="1800" dirty="0" smtClean="0"/>
            </a:br>
            <a:r>
              <a:rPr lang="en-US" sz="1800" dirty="0" smtClean="0"/>
              <a:t>“I </a:t>
            </a:r>
            <a:r>
              <a:rPr lang="en-US" sz="1800" dirty="0"/>
              <a:t>have worked closely with the Writing Across the Curriculum Project over the past semester (Winter 2016) and have found the program to be an invaluable support to students in both the Practical Nursing and the Critical Care Nursing (International) Programs. In both the Practical Nursing and the Critical Care Nursing (International) Programs, written communication is an essential component of safety, and as such, clarity of thought is essential. Thank you for allowing me the opportunity to take part in this invaluable project</a:t>
            </a:r>
            <a:r>
              <a:rPr lang="en-US" sz="1800" dirty="0" smtClean="0"/>
              <a:t>.”</a:t>
            </a:r>
            <a:endParaRPr lang="en-CA" sz="1800" dirty="0"/>
          </a:p>
          <a:p>
            <a:pPr marL="0" indent="0">
              <a:buNone/>
            </a:pPr>
            <a:r>
              <a:rPr lang="en-US" b="1" i="1" dirty="0"/>
              <a:t> </a:t>
            </a:r>
            <a:endParaRPr lang="en-CA" dirty="0"/>
          </a:p>
          <a:p>
            <a:pPr marL="0" indent="0">
              <a:buNone/>
            </a:pPr>
            <a:r>
              <a:rPr lang="en-US" sz="1600" b="1" dirty="0">
                <a:solidFill>
                  <a:schemeClr val="accent4">
                    <a:lumMod val="50000"/>
                  </a:schemeClr>
                </a:solidFill>
              </a:rPr>
              <a:t>Prof. Michael </a:t>
            </a:r>
            <a:r>
              <a:rPr lang="en-US" sz="1600" b="1" dirty="0" err="1">
                <a:solidFill>
                  <a:schemeClr val="accent4">
                    <a:lumMod val="50000"/>
                  </a:schemeClr>
                </a:solidFill>
              </a:rPr>
              <a:t>Scarcello</a:t>
            </a:r>
            <a:r>
              <a:rPr lang="en-US" sz="1600" b="1" dirty="0">
                <a:solidFill>
                  <a:schemeClr val="accent4">
                    <a:lumMod val="50000"/>
                  </a:schemeClr>
                </a:solidFill>
              </a:rPr>
              <a:t>, RN, </a:t>
            </a:r>
            <a:r>
              <a:rPr lang="en-US" sz="1600" b="1" dirty="0" err="1">
                <a:solidFill>
                  <a:schemeClr val="accent4">
                    <a:lumMod val="50000"/>
                  </a:schemeClr>
                </a:solidFill>
              </a:rPr>
              <a:t>HBScN</a:t>
            </a:r>
            <a:r>
              <a:rPr lang="en-US" sz="1600" b="1" dirty="0">
                <a:solidFill>
                  <a:schemeClr val="accent4">
                    <a:lumMod val="50000"/>
                  </a:schemeClr>
                </a:solidFill>
              </a:rPr>
              <a:t>, MA(Nursing), CNS</a:t>
            </a:r>
            <a:endParaRPr lang="en-CA" sz="1600" dirty="0">
              <a:solidFill>
                <a:schemeClr val="accent4">
                  <a:lumMod val="50000"/>
                </a:schemeClr>
              </a:solidFill>
            </a:endParaRPr>
          </a:p>
          <a:p>
            <a:pPr marL="0" indent="0">
              <a:buNone/>
            </a:pPr>
            <a:r>
              <a:rPr lang="en-US" sz="1600" b="1" dirty="0">
                <a:solidFill>
                  <a:schemeClr val="accent4">
                    <a:lumMod val="50000"/>
                  </a:schemeClr>
                </a:solidFill>
              </a:rPr>
              <a:t>Program Coordinator, Clinical Practice (PN Program)</a:t>
            </a:r>
            <a:endParaRPr lang="en-CA" sz="1600" dirty="0">
              <a:solidFill>
                <a:schemeClr val="accent4">
                  <a:lumMod val="50000"/>
                </a:schemeClr>
              </a:solidFill>
            </a:endParaRPr>
          </a:p>
          <a:p>
            <a:pPr marL="0" indent="0">
              <a:buNone/>
            </a:pPr>
            <a:r>
              <a:rPr lang="en-US" sz="1600" b="1" dirty="0">
                <a:solidFill>
                  <a:schemeClr val="accent4">
                    <a:lumMod val="50000"/>
                  </a:schemeClr>
                </a:solidFill>
              </a:rPr>
              <a:t>Academic Lead, Critical Care Nursing (International) Program</a:t>
            </a:r>
            <a:endParaRPr lang="en-CA" sz="1600" dirty="0">
              <a:solidFill>
                <a:schemeClr val="accent4">
                  <a:lumMod val="50000"/>
                </a:schemeClr>
              </a:solidFill>
            </a:endParaRPr>
          </a:p>
          <a:p>
            <a:pPr marL="0" indent="0">
              <a:buNone/>
            </a:pPr>
            <a:endParaRPr lang="en-CA" dirty="0"/>
          </a:p>
          <a:p>
            <a:endParaRPr lang="en-CA" dirty="0"/>
          </a:p>
        </p:txBody>
      </p:sp>
    </p:spTree>
    <p:extLst>
      <p:ext uri="{BB962C8B-B14F-4D97-AF65-F5344CB8AC3E}">
        <p14:creationId xmlns:p14="http://schemas.microsoft.com/office/powerpoint/2010/main" val="1983308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Autofit/>
          </a:bodyPr>
          <a:lstStyle/>
          <a:p>
            <a:pPr marL="0" indent="0" algn="ctr">
              <a:buNone/>
            </a:pPr>
            <a:r>
              <a:rPr lang="en-US" sz="19900" dirty="0" smtClean="0">
                <a:solidFill>
                  <a:schemeClr val="tx2"/>
                </a:solidFill>
              </a:rPr>
              <a:t>?</a:t>
            </a:r>
            <a:endParaRPr lang="en-US" sz="19900" dirty="0">
              <a:solidFill>
                <a:schemeClr val="tx2"/>
              </a:solidFill>
            </a:endParaRPr>
          </a:p>
        </p:txBody>
      </p:sp>
    </p:spTree>
    <p:extLst>
      <p:ext uri="{BB962C8B-B14F-4D97-AF65-F5344CB8AC3E}">
        <p14:creationId xmlns:p14="http://schemas.microsoft.com/office/powerpoint/2010/main" val="552872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WAC?</a:t>
            </a:r>
            <a:endParaRPr lang="en-CA" dirty="0"/>
          </a:p>
        </p:txBody>
      </p:sp>
      <p:sp>
        <p:nvSpPr>
          <p:cNvPr id="3" name="Content Placeholder 2"/>
          <p:cNvSpPr>
            <a:spLocks noGrp="1"/>
          </p:cNvSpPr>
          <p:nvPr>
            <p:ph idx="1"/>
          </p:nvPr>
        </p:nvSpPr>
        <p:spPr>
          <a:xfrm>
            <a:off x="457200" y="1600200"/>
            <a:ext cx="8229600" cy="946230"/>
          </a:xfrm>
        </p:spPr>
        <p:txBody>
          <a:bodyPr/>
          <a:lstStyle/>
          <a:p>
            <a:r>
              <a:rPr lang="en-CA" b="1" dirty="0"/>
              <a:t>Communication skills </a:t>
            </a:r>
            <a:r>
              <a:rPr lang="en-CA" dirty="0"/>
              <a:t>are essential for success at school, at work, and in our daily lives</a:t>
            </a:r>
            <a:r>
              <a:rPr lang="en-CA" dirty="0" smtClean="0"/>
              <a:t>.</a:t>
            </a:r>
          </a:p>
        </p:txBody>
      </p:sp>
      <p:sp>
        <p:nvSpPr>
          <p:cNvPr id="4" name="TextBox 3"/>
          <p:cNvSpPr txBox="1"/>
          <p:nvPr/>
        </p:nvSpPr>
        <p:spPr>
          <a:xfrm>
            <a:off x="972274" y="4513373"/>
            <a:ext cx="7278830" cy="1569660"/>
          </a:xfrm>
          <a:prstGeom prst="rect">
            <a:avLst/>
          </a:prstGeom>
          <a:noFill/>
          <a:ln w="38100">
            <a:solidFill>
              <a:schemeClr val="tx2"/>
            </a:solidFill>
          </a:ln>
        </p:spPr>
        <p:txBody>
          <a:bodyPr wrap="square" rtlCol="0">
            <a:spAutoFit/>
          </a:bodyPr>
          <a:lstStyle/>
          <a:p>
            <a:r>
              <a:rPr lang="en-US" sz="2400" b="1" dirty="0"/>
              <a:t>Oral communication, listening skills, written communication and presentation skills </a:t>
            </a:r>
            <a:r>
              <a:rPr lang="en-US" sz="2400" dirty="0"/>
              <a:t>are the </a:t>
            </a:r>
            <a:r>
              <a:rPr lang="en-US" sz="2400" b="1" dirty="0">
                <a:solidFill>
                  <a:schemeClr val="tx2">
                    <a:lumMod val="75000"/>
                  </a:schemeClr>
                </a:solidFill>
              </a:rPr>
              <a:t>top four </a:t>
            </a:r>
            <a:r>
              <a:rPr lang="en-US" sz="2400" dirty="0"/>
              <a:t>skills that companies demand in new graduates (GMAT 2014).</a:t>
            </a:r>
          </a:p>
        </p:txBody>
      </p:sp>
      <p:sp>
        <p:nvSpPr>
          <p:cNvPr id="5" name="TextBox 4"/>
          <p:cNvSpPr txBox="1"/>
          <p:nvPr/>
        </p:nvSpPr>
        <p:spPr>
          <a:xfrm>
            <a:off x="625032" y="2622630"/>
            <a:ext cx="8061768" cy="400110"/>
          </a:xfrm>
          <a:prstGeom prst="rect">
            <a:avLst/>
          </a:prstGeom>
          <a:noFill/>
        </p:spPr>
        <p:txBody>
          <a:bodyPr wrap="square" rtlCol="0">
            <a:spAutoFit/>
          </a:bodyPr>
          <a:lstStyle/>
          <a:p>
            <a:r>
              <a:rPr lang="en-US" sz="2000" b="1" dirty="0" smtClean="0">
                <a:solidFill>
                  <a:schemeClr val="tx2">
                    <a:lumMod val="75000"/>
                  </a:schemeClr>
                </a:solidFill>
              </a:rPr>
              <a:t>Employers talk about communication skills. </a:t>
            </a:r>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096" y="3405378"/>
            <a:ext cx="2539727" cy="568415"/>
          </a:xfrm>
          <a:prstGeom prst="rect">
            <a:avLst/>
          </a:prstGeom>
        </p:spPr>
      </p:pic>
      <p:pic>
        <p:nvPicPr>
          <p:cNvPr id="7" name="Picture 6">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1800" y="3002472"/>
            <a:ext cx="2857500" cy="1095375"/>
          </a:xfrm>
          <a:prstGeom prst="rect">
            <a:avLst/>
          </a:prstGeom>
        </p:spPr>
      </p:pic>
      <p:pic>
        <p:nvPicPr>
          <p:cNvPr id="8" name="Picture 7">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055" y="3179987"/>
            <a:ext cx="2084632" cy="950748"/>
          </a:xfrm>
          <a:prstGeom prst="rect">
            <a:avLst/>
          </a:prstGeom>
        </p:spPr>
      </p:pic>
    </p:spTree>
    <p:extLst>
      <p:ext uri="{BB962C8B-B14F-4D97-AF65-F5344CB8AC3E}">
        <p14:creationId xmlns:p14="http://schemas.microsoft.com/office/powerpoint/2010/main" val="1338441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ea typeface="Times New Roman" charset="0"/>
                <a:cs typeface="Times New Roman" charset="0"/>
              </a:rPr>
              <a:t>Writing Across the Curriculum </a:t>
            </a:r>
            <a:r>
              <a:rPr lang="en-CA" dirty="0" smtClean="0">
                <a:ea typeface="Times New Roman" charset="0"/>
                <a:cs typeface="Times New Roman" charset="0"/>
              </a:rPr>
              <a:t>Overview</a:t>
            </a:r>
            <a:endParaRPr lang="en-CA" dirty="0"/>
          </a:p>
        </p:txBody>
      </p:sp>
      <p:sp>
        <p:nvSpPr>
          <p:cNvPr id="3" name="Content Placeholder 2"/>
          <p:cNvSpPr>
            <a:spLocks noGrp="1"/>
          </p:cNvSpPr>
          <p:nvPr>
            <p:ph idx="1"/>
          </p:nvPr>
        </p:nvSpPr>
        <p:spPr>
          <a:xfrm>
            <a:off x="457200" y="1600200"/>
            <a:ext cx="8229600" cy="935966"/>
          </a:xfrm>
          <a:solidFill>
            <a:schemeClr val="accent6">
              <a:lumMod val="20000"/>
              <a:lumOff val="80000"/>
            </a:schemeClr>
          </a:solidFill>
          <a:ln>
            <a:solidFill>
              <a:schemeClr val="accent6">
                <a:lumMod val="75000"/>
              </a:schemeClr>
            </a:solidFill>
          </a:ln>
        </p:spPr>
        <p:txBody>
          <a:bodyPr>
            <a:noAutofit/>
          </a:bodyPr>
          <a:lstStyle/>
          <a:p>
            <a:pPr marL="0" indent="0">
              <a:buNone/>
            </a:pPr>
            <a:r>
              <a:rPr lang="en-CA" sz="1800" dirty="0" smtClean="0">
                <a:latin typeface="+mj-lt"/>
                <a:ea typeface="Times New Roman" charset="0"/>
                <a:cs typeface="Times New Roman" charset="0"/>
              </a:rPr>
              <a:t>As</a:t>
            </a:r>
            <a:r>
              <a:rPr lang="en-CA" sz="1800" dirty="0">
                <a:latin typeface="+mj-lt"/>
                <a:ea typeface="Times New Roman" charset="0"/>
                <a:cs typeface="Times New Roman" charset="0"/>
              </a:rPr>
              <a:t>  a response to students' lack of writing practice throughout  post-secondary education, </a:t>
            </a:r>
            <a:r>
              <a:rPr lang="en-CA" sz="1800" b="1" dirty="0">
                <a:latin typeface="+mj-lt"/>
                <a:ea typeface="Times New Roman" charset="0"/>
                <a:cs typeface="Times New Roman" charset="0"/>
              </a:rPr>
              <a:t>Writing Across the Curriculum (WAC) </a:t>
            </a:r>
            <a:r>
              <a:rPr lang="en-CA" sz="1800" dirty="0">
                <a:latin typeface="+mj-lt"/>
                <a:ea typeface="Times New Roman" charset="0"/>
                <a:cs typeface="Times New Roman" charset="0"/>
              </a:rPr>
              <a:t>programs </a:t>
            </a:r>
            <a:r>
              <a:rPr lang="en-CA" sz="1800" b="1" dirty="0">
                <a:latin typeface="+mj-lt"/>
                <a:ea typeface="Times New Roman" charset="0"/>
                <a:cs typeface="Times New Roman" charset="0"/>
              </a:rPr>
              <a:t>emerged in the early 1980s</a:t>
            </a:r>
            <a:r>
              <a:rPr lang="en-CA" sz="1800" b="1" dirty="0" smtClean="0">
                <a:latin typeface="+mj-lt"/>
                <a:ea typeface="Times New Roman" charset="0"/>
                <a:cs typeface="Times New Roman" charset="0"/>
              </a:rPr>
              <a:t>.</a:t>
            </a:r>
            <a:endParaRPr lang="en-CA" sz="1800" b="1" dirty="0">
              <a:latin typeface="+mj-lt"/>
              <a:ea typeface="Times New Roman" charset="0"/>
              <a:cs typeface="Times New Roman" charset="0"/>
            </a:endParaRPr>
          </a:p>
        </p:txBody>
      </p:sp>
      <p:sp>
        <p:nvSpPr>
          <p:cNvPr id="5" name="Content Placeholder 2"/>
          <p:cNvSpPr txBox="1">
            <a:spLocks/>
          </p:cNvSpPr>
          <p:nvPr/>
        </p:nvSpPr>
        <p:spPr>
          <a:xfrm>
            <a:off x="457200" y="3238500"/>
            <a:ext cx="8229600" cy="1363160"/>
          </a:xfrm>
          <a:prstGeom prst="rect">
            <a:avLst/>
          </a:prstGeom>
          <a:noFill/>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j-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b="1" dirty="0" smtClean="0">
                <a:solidFill>
                  <a:schemeClr val="tx2">
                    <a:lumMod val="75000"/>
                  </a:schemeClr>
                </a:solidFill>
              </a:rPr>
              <a:t>WAC Today in Post Secondary Education</a:t>
            </a:r>
          </a:p>
          <a:p>
            <a:r>
              <a:rPr lang="en-US" sz="2000" dirty="0" smtClean="0"/>
              <a:t>Entire journals devoted to WAC (Writing Across the Curriculum)</a:t>
            </a:r>
          </a:p>
          <a:p>
            <a:r>
              <a:rPr lang="en-US" sz="2000" dirty="0" smtClean="0"/>
              <a:t>Volumes of books, conferences and websites dedicated to WAC (Writing Across the Curriculum conference at University of Michigan- June 2016)</a:t>
            </a:r>
            <a:r>
              <a:rPr lang="en-US" sz="1800" b="1" dirty="0" smtClean="0"/>
              <a:t/>
            </a:r>
            <a:br>
              <a:rPr lang="en-US" sz="1800" b="1" dirty="0" smtClean="0"/>
            </a:br>
            <a:endParaRPr lang="en-US" sz="1800" b="1" dirty="0" smtClean="0"/>
          </a:p>
          <a:p>
            <a:pPr marL="0" indent="0">
              <a:buFont typeface="Arial" pitchFamily="34" charset="0"/>
              <a:buNone/>
            </a:pPr>
            <a:endParaRPr lang="en-US" sz="1800" dirty="0" smtClean="0"/>
          </a:p>
          <a:p>
            <a:pPr marL="0" indent="0">
              <a:buFont typeface="Arial" pitchFamily="34" charset="0"/>
              <a:buNone/>
            </a:pPr>
            <a:endParaRPr lang="en-US" sz="1800" b="1" dirty="0"/>
          </a:p>
          <a:p>
            <a:pPr marL="0" indent="0">
              <a:buFont typeface="Arial" pitchFamily="34" charset="0"/>
              <a:buNone/>
            </a:pPr>
            <a:endParaRPr lang="en-CA" sz="1800" b="1" dirty="0"/>
          </a:p>
        </p:txBody>
      </p:sp>
    </p:spTree>
    <p:extLst>
      <p:ext uri="{BB962C8B-B14F-4D97-AF65-F5344CB8AC3E}">
        <p14:creationId xmlns:p14="http://schemas.microsoft.com/office/powerpoint/2010/main" val="402816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ea typeface="Times New Roman" charset="0"/>
                <a:cs typeface="Times New Roman" charset="0"/>
              </a:rPr>
              <a:t>Writing Across the Curriculum </a:t>
            </a:r>
            <a:r>
              <a:rPr lang="en-CA" dirty="0" smtClean="0">
                <a:ea typeface="Times New Roman" charset="0"/>
                <a:cs typeface="Times New Roman" charset="0"/>
              </a:rPr>
              <a:t>Overview</a:t>
            </a:r>
            <a:endParaRPr lang="en-CA" dirty="0"/>
          </a:p>
        </p:txBody>
      </p:sp>
      <p:sp>
        <p:nvSpPr>
          <p:cNvPr id="5" name="Content Placeholder 2"/>
          <p:cNvSpPr txBox="1">
            <a:spLocks/>
          </p:cNvSpPr>
          <p:nvPr/>
        </p:nvSpPr>
        <p:spPr>
          <a:xfrm>
            <a:off x="549798" y="1727281"/>
            <a:ext cx="8229600" cy="1096942"/>
          </a:xfrm>
          <a:prstGeom prst="rect">
            <a:avLst/>
          </a:prstGeom>
          <a:noFill/>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j-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800" b="1" dirty="0">
                <a:solidFill>
                  <a:schemeClr val="accent5">
                    <a:lumMod val="75000"/>
                  </a:schemeClr>
                </a:solidFill>
              </a:rPr>
              <a:t>WAC </a:t>
            </a:r>
            <a:r>
              <a:rPr lang="en-US" sz="1800" b="1" dirty="0" err="1">
                <a:solidFill>
                  <a:schemeClr val="accent5">
                    <a:lumMod val="75000"/>
                  </a:schemeClr>
                </a:solidFill>
              </a:rPr>
              <a:t>Centres</a:t>
            </a:r>
            <a:r>
              <a:rPr lang="en-US" sz="1800" b="1" dirty="0">
                <a:solidFill>
                  <a:schemeClr val="accent5">
                    <a:lumMod val="75000"/>
                  </a:schemeClr>
                </a:solidFill>
              </a:rPr>
              <a:t> at Canadian </a:t>
            </a:r>
            <a:r>
              <a:rPr lang="en-US" sz="1800" b="1" dirty="0" smtClean="0">
                <a:solidFill>
                  <a:schemeClr val="accent5">
                    <a:lumMod val="75000"/>
                  </a:schemeClr>
                </a:solidFill>
              </a:rPr>
              <a:t>Institutions and around the world:</a:t>
            </a:r>
            <a:endParaRPr lang="en-US" sz="1800" b="1" dirty="0">
              <a:solidFill>
                <a:schemeClr val="accent5">
                  <a:lumMod val="75000"/>
                </a:schemeClr>
              </a:solidFill>
            </a:endParaRPr>
          </a:p>
          <a:p>
            <a:r>
              <a:rPr lang="en-US" sz="1800" dirty="0" smtClean="0"/>
              <a:t>Humber College, Ontario College of Arts and Design, Durham College, </a:t>
            </a:r>
            <a:r>
              <a:rPr lang="en-US" sz="1800" dirty="0" err="1" smtClean="0"/>
              <a:t>Lakehead</a:t>
            </a:r>
            <a:r>
              <a:rPr lang="en-US" sz="1800" dirty="0" smtClean="0"/>
              <a:t> University, University </a:t>
            </a:r>
            <a:r>
              <a:rPr lang="en-US" sz="1800" dirty="0"/>
              <a:t>of Waterloo</a:t>
            </a:r>
            <a:r>
              <a:rPr lang="en-US" sz="1800" dirty="0" smtClean="0"/>
              <a:t>, Queens, </a:t>
            </a:r>
            <a:r>
              <a:rPr lang="en-US" sz="1800" dirty="0"/>
              <a:t>University of Calgary,  University of Alberta, Wilfred </a:t>
            </a:r>
            <a:r>
              <a:rPr lang="en-US" sz="1800" dirty="0" smtClean="0"/>
              <a:t>Laurier, Stanford, Princeton, NYU, etc…</a:t>
            </a:r>
            <a:endParaRPr lang="en-US" sz="1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98" y="3640932"/>
            <a:ext cx="2018275" cy="938590"/>
          </a:xfrm>
          <a:prstGeom prst="rect">
            <a:avLst/>
          </a:prstGeom>
        </p:spPr>
      </p:pic>
      <p:sp>
        <p:nvSpPr>
          <p:cNvPr id="8" name="Rectangle 7"/>
          <p:cNvSpPr/>
          <p:nvPr/>
        </p:nvSpPr>
        <p:spPr>
          <a:xfrm>
            <a:off x="2750000" y="3640932"/>
            <a:ext cx="6211120" cy="2000548"/>
          </a:xfrm>
          <a:prstGeom prst="rect">
            <a:avLst/>
          </a:prstGeom>
          <a:ln>
            <a:solidFill>
              <a:schemeClr val="accent5">
                <a:lumMod val="75000"/>
              </a:schemeClr>
            </a:solidFill>
          </a:ln>
        </p:spPr>
        <p:txBody>
          <a:bodyPr wrap="square">
            <a:spAutoFit/>
          </a:bodyPr>
          <a:lstStyle/>
          <a:p>
            <a:r>
              <a:rPr lang="en-US" sz="1600" b="1" dirty="0">
                <a:solidFill>
                  <a:schemeClr val="accent5">
                    <a:lumMod val="75000"/>
                  </a:schemeClr>
                </a:solidFill>
              </a:rPr>
              <a:t>University of </a:t>
            </a:r>
            <a:r>
              <a:rPr lang="en-US" sz="1600" b="1" dirty="0" smtClean="0">
                <a:solidFill>
                  <a:schemeClr val="accent5">
                    <a:lumMod val="75000"/>
                  </a:schemeClr>
                </a:solidFill>
              </a:rPr>
              <a:t>Toronto (4 WAC Programs at 1 university!)</a:t>
            </a:r>
            <a:endParaRPr lang="en-US" sz="1600" b="1" dirty="0">
              <a:solidFill>
                <a:schemeClr val="accent5">
                  <a:lumMod val="75000"/>
                </a:schemeClr>
              </a:solidFill>
            </a:endParaRPr>
          </a:p>
          <a:p>
            <a:pPr marL="285750" indent="-285750">
              <a:buFont typeface="Arial" panose="020B0604020202020204" pitchFamily="34" charset="0"/>
              <a:buChar char="•"/>
            </a:pPr>
            <a:r>
              <a:rPr lang="en-US" dirty="0"/>
              <a:t>Writing </a:t>
            </a:r>
            <a:r>
              <a:rPr lang="en-US" dirty="0" err="1" smtClean="0"/>
              <a:t>Centres</a:t>
            </a:r>
            <a:r>
              <a:rPr lang="en-US" dirty="0" smtClean="0"/>
              <a:t>: </a:t>
            </a:r>
            <a:r>
              <a:rPr lang="en-US" dirty="0"/>
              <a:t>in Arts and Science, St. George Campus</a:t>
            </a:r>
          </a:p>
          <a:p>
            <a:pPr marL="285750" indent="-285750">
              <a:buFont typeface="Arial" panose="020B0604020202020204" pitchFamily="34" charset="0"/>
              <a:buChar char="•"/>
            </a:pPr>
            <a:r>
              <a:rPr lang="en-US" dirty="0"/>
              <a:t>Writing </a:t>
            </a:r>
            <a:r>
              <a:rPr lang="en-US" dirty="0" err="1" smtClean="0"/>
              <a:t>Centres</a:t>
            </a:r>
            <a:r>
              <a:rPr lang="en-US" dirty="0" smtClean="0"/>
              <a:t>: </a:t>
            </a:r>
            <a:r>
              <a:rPr lang="en-US" dirty="0"/>
              <a:t>Mississauga and Scarborough Campuses</a:t>
            </a:r>
          </a:p>
          <a:p>
            <a:pPr marL="285750" indent="-285750">
              <a:buFont typeface="Arial" panose="020B0604020202020204" pitchFamily="34" charset="0"/>
              <a:buChar char="•"/>
            </a:pPr>
            <a:r>
              <a:rPr lang="en-US" dirty="0"/>
              <a:t>Writing </a:t>
            </a:r>
            <a:r>
              <a:rPr lang="en-US" dirty="0" err="1" smtClean="0"/>
              <a:t>Centres</a:t>
            </a:r>
            <a:r>
              <a:rPr lang="en-US" dirty="0" smtClean="0"/>
              <a:t>: </a:t>
            </a:r>
            <a:r>
              <a:rPr lang="en-US" dirty="0"/>
              <a:t>for Graduate Students</a:t>
            </a:r>
          </a:p>
          <a:p>
            <a:pPr marL="285750" indent="-285750">
              <a:buFont typeface="Arial" panose="020B0604020202020204" pitchFamily="34" charset="0"/>
              <a:buChar char="•"/>
            </a:pPr>
            <a:r>
              <a:rPr lang="en-US" dirty="0"/>
              <a:t>Writing </a:t>
            </a:r>
            <a:r>
              <a:rPr lang="en-US" dirty="0" err="1" smtClean="0"/>
              <a:t>Centres</a:t>
            </a:r>
            <a:r>
              <a:rPr lang="en-US" dirty="0" smtClean="0"/>
              <a:t>: </a:t>
            </a:r>
            <a:r>
              <a:rPr lang="en-US" dirty="0"/>
              <a:t>in the Professional </a:t>
            </a:r>
            <a:r>
              <a:rPr lang="en-US" dirty="0" smtClean="0"/>
              <a:t>Faculties</a:t>
            </a:r>
            <a:endParaRPr lang="en-CA" b="1" dirty="0"/>
          </a:p>
        </p:txBody>
      </p:sp>
    </p:spTree>
    <p:extLst>
      <p:ext uri="{BB962C8B-B14F-4D97-AF65-F5344CB8AC3E}">
        <p14:creationId xmlns:p14="http://schemas.microsoft.com/office/powerpoint/2010/main" val="1109792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ea typeface="Times New Roman" charset="0"/>
                <a:cs typeface="Times New Roman" charset="0"/>
              </a:rPr>
              <a:t>Writing Across the Curriculum </a:t>
            </a:r>
            <a:r>
              <a:rPr lang="en-CA" dirty="0" smtClean="0">
                <a:ea typeface="Times New Roman" charset="0"/>
                <a:cs typeface="Times New Roman" charset="0"/>
              </a:rPr>
              <a:t>Overview</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2522708"/>
              </p:ext>
            </p:extLst>
          </p:nvPr>
        </p:nvGraphicFramePr>
        <p:xfrm>
          <a:off x="457200" y="1600200"/>
          <a:ext cx="8229600" cy="4297680"/>
        </p:xfrm>
        <a:graphic>
          <a:graphicData uri="http://schemas.openxmlformats.org/drawingml/2006/table">
            <a:tbl>
              <a:tblPr firstRow="1" bandRow="1">
                <a:tableStyleId>{5C22544A-7EE6-4342-B048-85BDC9FD1C3A}</a:tableStyleId>
              </a:tblPr>
              <a:tblGrid>
                <a:gridCol w="82296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kern="1200" dirty="0" smtClean="0">
                          <a:solidFill>
                            <a:schemeClr val="bg1"/>
                          </a:solidFill>
                          <a:latin typeface="+mn-lt"/>
                          <a:ea typeface="Times New Roman" charset="0"/>
                          <a:cs typeface="Times New Roman" charset="0"/>
                        </a:rPr>
                        <a:t>The philosophies underlying these programs generally agree on certain basic principles:</a:t>
                      </a:r>
                      <a:endParaRPr lang="en-US" sz="1800" kern="1200" dirty="0" smtClean="0">
                        <a:solidFill>
                          <a:schemeClr val="bg1"/>
                        </a:solidFill>
                        <a:latin typeface="+mn-lt"/>
                        <a:ea typeface="Times New Roman" charset="0"/>
                        <a:cs typeface="Times New Roman" charset="0"/>
                      </a:endParaRPr>
                    </a:p>
                  </a:txBody>
                  <a:tcPr>
                    <a:solidFill>
                      <a:schemeClr val="accent1">
                        <a:lumMod val="75000"/>
                      </a:schemeClr>
                    </a:solidFill>
                  </a:tcPr>
                </a:tc>
              </a:tr>
              <a:tr h="370840">
                <a:tc>
                  <a:txBody>
                    <a:bodyPr/>
                    <a:lstStyle/>
                    <a:p>
                      <a:pPr marL="285750" lvl="0" indent="-285750">
                        <a:lnSpc>
                          <a:spcPct val="150000"/>
                        </a:lnSpc>
                        <a:buFont typeface="Arial" panose="020B0604020202020204" pitchFamily="34" charset="0"/>
                        <a:buChar char="•"/>
                      </a:pPr>
                      <a:r>
                        <a:rPr lang="en-CA" sz="1800" b="1" kern="1200" dirty="0" smtClean="0">
                          <a:solidFill>
                            <a:schemeClr val="dk1"/>
                          </a:solidFill>
                          <a:latin typeface="+mn-lt"/>
                          <a:ea typeface="Times New Roman" charset="0"/>
                          <a:cs typeface="Times New Roman" charset="0"/>
                        </a:rPr>
                        <a:t>that writing </a:t>
                      </a:r>
                      <a:r>
                        <a:rPr lang="en-CA" sz="1800" kern="1200" dirty="0" smtClean="0">
                          <a:solidFill>
                            <a:schemeClr val="bg2">
                              <a:lumMod val="50000"/>
                            </a:schemeClr>
                          </a:solidFill>
                          <a:latin typeface="+mn-lt"/>
                          <a:ea typeface="Times New Roman" charset="0"/>
                          <a:cs typeface="Times New Roman" charset="0"/>
                        </a:rPr>
                        <a:t>is the </a:t>
                      </a:r>
                      <a:r>
                        <a:rPr lang="en-CA" sz="1800" b="1" kern="1200" dirty="0" smtClean="0">
                          <a:solidFill>
                            <a:schemeClr val="bg2">
                              <a:lumMod val="50000"/>
                            </a:schemeClr>
                          </a:solidFill>
                          <a:latin typeface="+mn-lt"/>
                          <a:ea typeface="Times New Roman" charset="0"/>
                          <a:cs typeface="Times New Roman" charset="0"/>
                        </a:rPr>
                        <a:t>responsibility</a:t>
                      </a:r>
                      <a:r>
                        <a:rPr lang="en-CA" sz="1800" kern="1200" dirty="0" smtClean="0">
                          <a:solidFill>
                            <a:schemeClr val="bg2">
                              <a:lumMod val="50000"/>
                            </a:schemeClr>
                          </a:solidFill>
                          <a:latin typeface="+mn-lt"/>
                          <a:ea typeface="Times New Roman" charset="0"/>
                          <a:cs typeface="Times New Roman" charset="0"/>
                        </a:rPr>
                        <a:t> of the entire academic </a:t>
                      </a:r>
                      <a:r>
                        <a:rPr lang="en-CA" sz="1800" kern="1200" dirty="0" smtClean="0">
                          <a:solidFill>
                            <a:schemeClr val="dk1"/>
                          </a:solidFill>
                          <a:latin typeface="+mn-lt"/>
                          <a:ea typeface="Times New Roman" charset="0"/>
                          <a:cs typeface="Times New Roman" charset="0"/>
                        </a:rPr>
                        <a:t>community.</a:t>
                      </a:r>
                      <a:endParaRPr lang="en-US" sz="1800" kern="1200" dirty="0" smtClean="0">
                        <a:solidFill>
                          <a:schemeClr val="dk1"/>
                        </a:solidFill>
                        <a:latin typeface="+mn-lt"/>
                        <a:ea typeface="Times New Roman" charset="0"/>
                        <a:cs typeface="Times New Roman" charset="0"/>
                      </a:endParaRPr>
                    </a:p>
                    <a:p>
                      <a:pPr marL="285750" lvl="0" indent="-285750">
                        <a:lnSpc>
                          <a:spcPct val="150000"/>
                        </a:lnSpc>
                        <a:buFont typeface="Arial" panose="020B0604020202020204" pitchFamily="34" charset="0"/>
                        <a:buChar char="•"/>
                      </a:pPr>
                      <a:r>
                        <a:rPr lang="en-CA" sz="1800" b="1" kern="1200" dirty="0" smtClean="0">
                          <a:solidFill>
                            <a:schemeClr val="dk1"/>
                          </a:solidFill>
                          <a:latin typeface="+mn-lt"/>
                          <a:ea typeface="Times New Roman" charset="0"/>
                          <a:cs typeface="Times New Roman" charset="0"/>
                        </a:rPr>
                        <a:t>that writing </a:t>
                      </a:r>
                      <a:r>
                        <a:rPr lang="en-CA" sz="1800" kern="1200" dirty="0" smtClean="0">
                          <a:solidFill>
                            <a:schemeClr val="dk1"/>
                          </a:solidFill>
                          <a:latin typeface="+mn-lt"/>
                          <a:ea typeface="Times New Roman" charset="0"/>
                          <a:cs typeface="Times New Roman" charset="0"/>
                        </a:rPr>
                        <a:t>must be integrated across departmental boundaries.</a:t>
                      </a:r>
                      <a:endParaRPr lang="en-US" sz="1800" kern="1200" dirty="0" smtClean="0">
                        <a:solidFill>
                          <a:schemeClr val="dk1"/>
                        </a:solidFill>
                        <a:latin typeface="+mn-lt"/>
                        <a:ea typeface="Times New Roman" charset="0"/>
                        <a:cs typeface="Times New Roman" charset="0"/>
                      </a:endParaRPr>
                    </a:p>
                    <a:p>
                      <a:pPr marL="285750" lvl="0" indent="-285750">
                        <a:lnSpc>
                          <a:spcPct val="150000"/>
                        </a:lnSpc>
                        <a:buFont typeface="Arial" panose="020B0604020202020204" pitchFamily="34" charset="0"/>
                        <a:buChar char="•"/>
                      </a:pPr>
                      <a:r>
                        <a:rPr lang="en-CA" sz="1800" b="1" kern="1200" dirty="0" smtClean="0">
                          <a:solidFill>
                            <a:schemeClr val="dk1"/>
                          </a:solidFill>
                          <a:latin typeface="+mn-lt"/>
                          <a:ea typeface="Times New Roman" charset="0"/>
                          <a:cs typeface="Times New Roman" charset="0"/>
                        </a:rPr>
                        <a:t>that writing </a:t>
                      </a:r>
                      <a:r>
                        <a:rPr lang="en-CA" sz="1800" kern="1200" dirty="0" smtClean="0">
                          <a:solidFill>
                            <a:schemeClr val="dk1"/>
                          </a:solidFill>
                          <a:latin typeface="+mn-lt"/>
                          <a:ea typeface="Times New Roman" charset="0"/>
                          <a:cs typeface="Times New Roman" charset="0"/>
                        </a:rPr>
                        <a:t>instruction must be continuous during all years of post-secondary education.</a:t>
                      </a:r>
                      <a:endParaRPr lang="en-US" sz="1800" kern="1200" dirty="0" smtClean="0">
                        <a:solidFill>
                          <a:schemeClr val="dk1"/>
                        </a:solidFill>
                        <a:latin typeface="+mn-lt"/>
                        <a:ea typeface="Times New Roman" charset="0"/>
                        <a:cs typeface="Times New Roman" charset="0"/>
                      </a:endParaRPr>
                    </a:p>
                    <a:p>
                      <a:pPr marL="285750" lvl="0" indent="-285750">
                        <a:lnSpc>
                          <a:spcPct val="150000"/>
                        </a:lnSpc>
                        <a:buFont typeface="Arial" panose="020B0604020202020204" pitchFamily="34" charset="0"/>
                        <a:buChar char="•"/>
                      </a:pPr>
                      <a:r>
                        <a:rPr lang="en-CA" sz="1800" b="1" kern="1200" dirty="0" smtClean="0">
                          <a:solidFill>
                            <a:schemeClr val="dk1"/>
                          </a:solidFill>
                          <a:latin typeface="+mn-lt"/>
                          <a:ea typeface="Times New Roman" charset="0"/>
                          <a:cs typeface="Times New Roman" charset="0"/>
                        </a:rPr>
                        <a:t>that writing </a:t>
                      </a:r>
                      <a:r>
                        <a:rPr lang="en-CA" sz="1800" b="1" kern="1200" dirty="0" smtClean="0">
                          <a:solidFill>
                            <a:schemeClr val="tx2">
                              <a:lumMod val="75000"/>
                            </a:schemeClr>
                          </a:solidFill>
                          <a:latin typeface="+mn-lt"/>
                          <a:ea typeface="Times New Roman" charset="0"/>
                          <a:cs typeface="Times New Roman" charset="0"/>
                        </a:rPr>
                        <a:t>promotes learning</a:t>
                      </a:r>
                      <a:endParaRPr lang="en-US" sz="1800" b="1" kern="1200" dirty="0" smtClean="0">
                        <a:solidFill>
                          <a:schemeClr val="tx2">
                            <a:lumMod val="75000"/>
                          </a:schemeClr>
                        </a:solidFill>
                        <a:latin typeface="+mn-lt"/>
                        <a:ea typeface="Times New Roman" charset="0"/>
                        <a:cs typeface="Times New Roman" charset="0"/>
                      </a:endParaRPr>
                    </a:p>
                    <a:p>
                      <a:pPr marL="285750" lvl="0" indent="-285750">
                        <a:lnSpc>
                          <a:spcPct val="150000"/>
                        </a:lnSpc>
                        <a:buFont typeface="Arial" panose="020B0604020202020204" pitchFamily="34" charset="0"/>
                        <a:buChar char="•"/>
                      </a:pPr>
                      <a:r>
                        <a:rPr lang="en-CA" sz="1800" kern="1200" dirty="0" smtClean="0">
                          <a:solidFill>
                            <a:schemeClr val="dk1"/>
                          </a:solidFill>
                          <a:latin typeface="+mn-lt"/>
                          <a:ea typeface="Times New Roman" charset="0"/>
                          <a:cs typeface="Times New Roman" charset="0"/>
                        </a:rPr>
                        <a:t>that only by practicing the conventions of an academic discipline will</a:t>
                      </a:r>
                      <a:r>
                        <a:rPr lang="en-CA" sz="1800" kern="1200" baseline="0" dirty="0" smtClean="0">
                          <a:solidFill>
                            <a:schemeClr val="dk1"/>
                          </a:solidFill>
                          <a:latin typeface="+mn-lt"/>
                          <a:ea typeface="Times New Roman" charset="0"/>
                          <a:cs typeface="Times New Roman" charset="0"/>
                        </a:rPr>
                        <a:t> </a:t>
                      </a:r>
                      <a:r>
                        <a:rPr lang="en-CA" sz="1800" kern="1200" dirty="0" smtClean="0">
                          <a:solidFill>
                            <a:schemeClr val="dk1"/>
                          </a:solidFill>
                          <a:latin typeface="+mn-lt"/>
                          <a:ea typeface="Times New Roman" charset="0"/>
                          <a:cs typeface="Times New Roman" charset="0"/>
                        </a:rPr>
                        <a:t>students begin to communicate effectively within that discipline </a:t>
                      </a:r>
                      <a:br>
                        <a:rPr lang="en-CA" sz="1800" kern="1200" dirty="0" smtClean="0">
                          <a:solidFill>
                            <a:schemeClr val="dk1"/>
                          </a:solidFill>
                          <a:latin typeface="+mn-lt"/>
                          <a:ea typeface="Times New Roman" charset="0"/>
                          <a:cs typeface="Times New Roman" charset="0"/>
                        </a:rPr>
                      </a:br>
                      <a:r>
                        <a:rPr lang="en-CA" sz="1200" kern="1200" dirty="0" smtClean="0">
                          <a:solidFill>
                            <a:schemeClr val="dk1"/>
                          </a:solidFill>
                          <a:latin typeface="+mn-lt"/>
                          <a:ea typeface="Times New Roman" charset="0"/>
                          <a:cs typeface="Times New Roman" charset="0"/>
                        </a:rPr>
                        <a:t>(WAC Clearinghouse, “Basic Principles of WAC”, 1992).</a:t>
                      </a:r>
                      <a:endParaRPr lang="en-US" sz="1200" kern="1200" dirty="0" smtClean="0">
                        <a:solidFill>
                          <a:schemeClr val="dk1"/>
                        </a:solidFill>
                        <a:latin typeface="+mn-lt"/>
                        <a:ea typeface="Times New Roman" charset="0"/>
                        <a:cs typeface="Times New Roman" charset="0"/>
                      </a:endParaRPr>
                    </a:p>
                    <a:p>
                      <a:pPr marL="0" lvl="0" indent="0">
                        <a:lnSpc>
                          <a:spcPct val="150000"/>
                        </a:lnSpc>
                        <a:buFont typeface="Arial" panose="020B0604020202020204" pitchFamily="34" charset="0"/>
                        <a:buNone/>
                      </a:pPr>
                      <a:endParaRPr lang="en-CA" sz="1800" kern="1200" dirty="0">
                        <a:solidFill>
                          <a:schemeClr val="dk1"/>
                        </a:solidFill>
                        <a:latin typeface="+mn-lt"/>
                        <a:ea typeface="+mn-ea"/>
                        <a:cs typeface="+mn-cs"/>
                      </a:endParaRPr>
                    </a:p>
                  </a:txBody>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101" y="5165891"/>
            <a:ext cx="2327564" cy="1548887"/>
          </a:xfrm>
          <a:prstGeom prst="rect">
            <a:avLst/>
          </a:prstGeom>
        </p:spPr>
      </p:pic>
    </p:spTree>
    <p:extLst>
      <p:ext uri="{BB962C8B-B14F-4D97-AF65-F5344CB8AC3E}">
        <p14:creationId xmlns:p14="http://schemas.microsoft.com/office/powerpoint/2010/main" val="2317258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ea typeface="Times New Roman" charset="0"/>
                <a:cs typeface="Times New Roman" charset="0"/>
              </a:rPr>
              <a:t>Writing Across the Curriculum Overview</a:t>
            </a:r>
            <a:endParaRPr lang="en-CA" dirty="0"/>
          </a:p>
        </p:txBody>
      </p:sp>
      <p:sp>
        <p:nvSpPr>
          <p:cNvPr id="3" name="Content Placeholder 2"/>
          <p:cNvSpPr>
            <a:spLocks noGrp="1"/>
          </p:cNvSpPr>
          <p:nvPr>
            <p:ph idx="1"/>
          </p:nvPr>
        </p:nvSpPr>
        <p:spPr>
          <a:xfrm>
            <a:off x="457200" y="1347536"/>
            <a:ext cx="8229600" cy="3940743"/>
          </a:xfrm>
          <a:solidFill>
            <a:schemeClr val="accent6">
              <a:lumMod val="20000"/>
              <a:lumOff val="80000"/>
            </a:schemeClr>
          </a:solidFill>
        </p:spPr>
        <p:txBody>
          <a:bodyPr>
            <a:normAutofit/>
          </a:bodyPr>
          <a:lstStyle/>
          <a:p>
            <a:pPr marL="0" indent="0">
              <a:lnSpc>
                <a:spcPct val="120000"/>
              </a:lnSpc>
              <a:spcBef>
                <a:spcPts val="0"/>
              </a:spcBef>
              <a:buNone/>
            </a:pPr>
            <a:r>
              <a:rPr lang="en-US" sz="2300" b="1" dirty="0">
                <a:latin typeface="+mn-lt"/>
                <a:ea typeface="Times New Roman" charset="0"/>
                <a:cs typeface="Times New Roman" charset="0"/>
              </a:rPr>
              <a:t>WAC</a:t>
            </a:r>
            <a:r>
              <a:rPr lang="en-CA" sz="2300" dirty="0">
                <a:latin typeface="+mn-lt"/>
                <a:ea typeface="Times New Roman" charset="0"/>
                <a:cs typeface="Times New Roman" charset="0"/>
              </a:rPr>
              <a:t> </a:t>
            </a:r>
            <a:r>
              <a:rPr lang="en-US" sz="2300" dirty="0" smtClean="0">
                <a:latin typeface="+mn-lt"/>
                <a:ea typeface="Times New Roman" charset="0"/>
                <a:cs typeface="Times New Roman" charset="0"/>
              </a:rPr>
              <a:t>involves </a:t>
            </a:r>
            <a:r>
              <a:rPr lang="en-US" sz="2300" dirty="0">
                <a:latin typeface="+mn-lt"/>
                <a:ea typeface="Times New Roman" charset="0"/>
                <a:cs typeface="Times New Roman" charset="0"/>
              </a:rPr>
              <a:t>writing in all </a:t>
            </a:r>
            <a:r>
              <a:rPr lang="en-US" sz="2300" dirty="0" smtClean="0">
                <a:latin typeface="+mn-lt"/>
                <a:ea typeface="Times New Roman" charset="0"/>
                <a:cs typeface="Times New Roman" charset="0"/>
              </a:rPr>
              <a:t>disciplines.</a:t>
            </a:r>
            <a:br>
              <a:rPr lang="en-US" sz="2300" dirty="0" smtClean="0">
                <a:latin typeface="+mn-lt"/>
                <a:ea typeface="Times New Roman" charset="0"/>
                <a:cs typeface="Times New Roman" charset="0"/>
              </a:rPr>
            </a:br>
            <a:r>
              <a:rPr lang="en-US" sz="2300" dirty="0" smtClean="0">
                <a:latin typeface="+mn-lt"/>
                <a:ea typeface="Times New Roman" charset="0"/>
                <a:cs typeface="Times New Roman" charset="0"/>
              </a:rPr>
              <a:t/>
            </a:r>
            <a:br>
              <a:rPr lang="en-US" sz="2300" dirty="0" smtClean="0">
                <a:latin typeface="+mn-lt"/>
                <a:ea typeface="Times New Roman" charset="0"/>
                <a:cs typeface="Times New Roman" charset="0"/>
              </a:rPr>
            </a:br>
            <a:r>
              <a:rPr lang="en-US" sz="2300" dirty="0" smtClean="0">
                <a:latin typeface="+mn-lt"/>
                <a:ea typeface="Times New Roman" charset="0"/>
                <a:cs typeface="Times New Roman" charset="0"/>
              </a:rPr>
              <a:t>“</a:t>
            </a:r>
            <a:r>
              <a:rPr lang="en-US" sz="2300" b="1" dirty="0" smtClean="0">
                <a:latin typeface="+mn-lt"/>
                <a:ea typeface="Times New Roman" charset="0"/>
                <a:cs typeface="Times New Roman" charset="0"/>
              </a:rPr>
              <a:t>WAC </a:t>
            </a:r>
            <a:r>
              <a:rPr lang="en-US" sz="2300" b="1" dirty="0">
                <a:latin typeface="+mn-lt"/>
                <a:ea typeface="Times New Roman" charset="0"/>
                <a:cs typeface="Times New Roman" charset="0"/>
              </a:rPr>
              <a:t>programs </a:t>
            </a:r>
            <a:r>
              <a:rPr lang="en-US" sz="2300" dirty="0">
                <a:latin typeface="+mn-lt"/>
                <a:ea typeface="Times New Roman" charset="0"/>
                <a:cs typeface="Times New Roman" charset="0"/>
              </a:rPr>
              <a:t>are not additive, but transformative—they aim not at adding more papers and tests of writing ability, but at changing the way both teachers and students use writing in the curriculum. </a:t>
            </a:r>
            <a:r>
              <a:rPr lang="en-US" sz="2300" b="1" dirty="0">
                <a:latin typeface="+mn-lt"/>
                <a:ea typeface="Times New Roman" charset="0"/>
                <a:cs typeface="Times New Roman" charset="0"/>
              </a:rPr>
              <a:t>Writing across the curriculum </a:t>
            </a:r>
            <a:r>
              <a:rPr lang="en-US" sz="2300" dirty="0">
                <a:latin typeface="+mn-lt"/>
                <a:ea typeface="Times New Roman" charset="0"/>
                <a:cs typeface="Times New Roman" charset="0"/>
              </a:rPr>
              <a:t>may be defined, then, as a comprehensive program that transforms the curriculum, </a:t>
            </a:r>
            <a:r>
              <a:rPr lang="en-US" sz="2300" b="1" dirty="0">
                <a:solidFill>
                  <a:schemeClr val="tx2">
                    <a:lumMod val="75000"/>
                  </a:schemeClr>
                </a:solidFill>
                <a:latin typeface="+mn-lt"/>
                <a:ea typeface="Times New Roman" charset="0"/>
                <a:cs typeface="Times New Roman" charset="0"/>
              </a:rPr>
              <a:t>encouraging writing to learn and learning </a:t>
            </a:r>
            <a:r>
              <a:rPr lang="en-US" sz="2300" b="1" dirty="0" smtClean="0">
                <a:solidFill>
                  <a:schemeClr val="tx2">
                    <a:lumMod val="75000"/>
                  </a:schemeClr>
                </a:solidFill>
                <a:latin typeface="+mn-lt"/>
                <a:ea typeface="Times New Roman" charset="0"/>
                <a:cs typeface="Times New Roman" charset="0"/>
              </a:rPr>
              <a:t>to </a:t>
            </a:r>
            <a:r>
              <a:rPr lang="en-US" sz="2300" b="1" dirty="0">
                <a:solidFill>
                  <a:schemeClr val="tx2">
                    <a:lumMod val="75000"/>
                  </a:schemeClr>
                </a:solidFill>
                <a:latin typeface="+mn-lt"/>
                <a:ea typeface="Times New Roman" charset="0"/>
                <a:cs typeface="Times New Roman" charset="0"/>
              </a:rPr>
              <a:t>write</a:t>
            </a:r>
            <a:r>
              <a:rPr lang="en-US" sz="2300" dirty="0">
                <a:solidFill>
                  <a:schemeClr val="tx2">
                    <a:lumMod val="75000"/>
                  </a:schemeClr>
                </a:solidFill>
                <a:latin typeface="+mn-lt"/>
                <a:ea typeface="Times New Roman" charset="0"/>
                <a:cs typeface="Times New Roman" charset="0"/>
              </a:rPr>
              <a:t> </a:t>
            </a:r>
            <a:r>
              <a:rPr lang="en-US" sz="2300" dirty="0">
                <a:latin typeface="+mn-lt"/>
                <a:ea typeface="Times New Roman" charset="0"/>
                <a:cs typeface="Times New Roman" charset="0"/>
              </a:rPr>
              <a:t>in all disciplines”</a:t>
            </a:r>
            <a:r>
              <a:rPr lang="en-US" sz="1600" dirty="0">
                <a:latin typeface="+mn-lt"/>
                <a:ea typeface="Times New Roman" charset="0"/>
                <a:cs typeface="Times New Roman" charset="0"/>
              </a:rPr>
              <a:t> </a:t>
            </a:r>
            <a:r>
              <a:rPr lang="en-US" sz="1600" dirty="0" smtClean="0">
                <a:latin typeface="+mn-lt"/>
                <a:ea typeface="Times New Roman" charset="0"/>
                <a:cs typeface="Times New Roman" charset="0"/>
              </a:rPr>
              <a:t>(McLeod and </a:t>
            </a:r>
            <a:r>
              <a:rPr lang="en-US" sz="1600" dirty="0" err="1" smtClean="0">
                <a:latin typeface="+mn-lt"/>
                <a:ea typeface="Times New Roman" charset="0"/>
                <a:cs typeface="Times New Roman" charset="0"/>
              </a:rPr>
              <a:t>Soven</a:t>
            </a:r>
            <a:r>
              <a:rPr lang="en-US" sz="1600" dirty="0" smtClean="0">
                <a:latin typeface="+mn-lt"/>
                <a:ea typeface="Times New Roman" charset="0"/>
                <a:cs typeface="Times New Roman" charset="0"/>
              </a:rPr>
              <a:t>, 1992, p. 2).</a:t>
            </a:r>
            <a:r>
              <a:rPr lang="en-US" sz="1600" dirty="0">
                <a:latin typeface="+mn-lt"/>
                <a:ea typeface="Times New Roman" charset="0"/>
                <a:cs typeface="Times New Roman"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1936" y="5197686"/>
            <a:ext cx="3584863" cy="1497785"/>
          </a:xfrm>
          <a:prstGeom prst="rect">
            <a:avLst/>
          </a:prstGeom>
        </p:spPr>
      </p:pic>
    </p:spTree>
    <p:extLst>
      <p:ext uri="{BB962C8B-B14F-4D97-AF65-F5344CB8AC3E}">
        <p14:creationId xmlns:p14="http://schemas.microsoft.com/office/powerpoint/2010/main" val="4293505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ea typeface="Times New Roman" charset="0"/>
                <a:cs typeface="Times New Roman" charset="0"/>
              </a:rPr>
              <a:t>Writing Across the Curriculum Overview</a:t>
            </a:r>
            <a:endParaRPr lang="en-CA" dirty="0"/>
          </a:p>
        </p:txBody>
      </p:sp>
      <p:sp>
        <p:nvSpPr>
          <p:cNvPr id="3" name="Content Placeholder 2"/>
          <p:cNvSpPr>
            <a:spLocks noGrp="1"/>
          </p:cNvSpPr>
          <p:nvPr>
            <p:ph idx="1"/>
          </p:nvPr>
        </p:nvSpPr>
        <p:spPr>
          <a:xfrm>
            <a:off x="457200" y="1600200"/>
            <a:ext cx="8229600" cy="1816768"/>
          </a:xfrm>
          <a:solidFill>
            <a:schemeClr val="accent6">
              <a:lumMod val="20000"/>
              <a:lumOff val="80000"/>
            </a:schemeClr>
          </a:solidFill>
        </p:spPr>
        <p:txBody>
          <a:bodyPr>
            <a:normAutofit/>
          </a:bodyPr>
          <a:lstStyle/>
          <a:p>
            <a:pPr marL="0" indent="0">
              <a:spcBef>
                <a:spcPts val="0"/>
              </a:spcBef>
              <a:buNone/>
            </a:pPr>
            <a:r>
              <a:rPr lang="en-US" sz="2000" dirty="0" smtClean="0">
                <a:latin typeface="+mj-lt"/>
                <a:ea typeface="Times New Roman" charset="0"/>
                <a:cs typeface="Times New Roman" charset="0"/>
              </a:rPr>
              <a:t>Looking </a:t>
            </a:r>
            <a:r>
              <a:rPr lang="en-US" sz="2000" dirty="0">
                <a:latin typeface="+mj-lt"/>
                <a:ea typeface="Times New Roman" charset="0"/>
                <a:cs typeface="Times New Roman" charset="0"/>
              </a:rPr>
              <a:t>forward “to students’ lives and careers after graduation, instructors may readily agree that </a:t>
            </a:r>
            <a:r>
              <a:rPr lang="en-US" sz="2000" b="1" dirty="0">
                <a:latin typeface="+mj-lt"/>
                <a:ea typeface="Times New Roman" charset="0"/>
                <a:cs typeface="Times New Roman" charset="0"/>
              </a:rPr>
              <a:t>graduates will need to be able to articulate themselves in writing </a:t>
            </a:r>
            <a:r>
              <a:rPr lang="en-US" sz="2000" dirty="0">
                <a:latin typeface="+mj-lt"/>
                <a:ea typeface="Times New Roman" charset="0"/>
                <a:cs typeface="Times New Roman" charset="0"/>
              </a:rPr>
              <a:t>as part of their future careers. Therefore, </a:t>
            </a:r>
            <a:r>
              <a:rPr lang="en-US" sz="2000" b="1" dirty="0">
                <a:latin typeface="+mj-lt"/>
                <a:ea typeface="Times New Roman" charset="0"/>
                <a:cs typeface="Times New Roman" charset="0"/>
              </a:rPr>
              <a:t>writing must be a key part of their post-secondary education</a:t>
            </a:r>
            <a:r>
              <a:rPr lang="en-US" sz="2000" dirty="0">
                <a:latin typeface="+mj-lt"/>
                <a:ea typeface="Times New Roman" charset="0"/>
                <a:cs typeface="Times New Roman" charset="0"/>
              </a:rPr>
              <a:t>” </a:t>
            </a:r>
            <a:r>
              <a:rPr lang="en-US" sz="1600" dirty="0">
                <a:latin typeface="+mj-lt"/>
                <a:ea typeface="Times New Roman" charset="0"/>
                <a:cs typeface="Times New Roman" charset="0"/>
              </a:rPr>
              <a:t>(</a:t>
            </a:r>
            <a:r>
              <a:rPr lang="en-US" sz="1600" dirty="0" err="1">
                <a:latin typeface="+mj-lt"/>
                <a:ea typeface="Times New Roman" charset="0"/>
                <a:cs typeface="Times New Roman" charset="0"/>
              </a:rPr>
              <a:t>DiPietro</a:t>
            </a:r>
            <a:r>
              <a:rPr lang="en-US" sz="1600" dirty="0">
                <a:latin typeface="+mj-lt"/>
                <a:ea typeface="Times New Roman" charset="0"/>
                <a:cs typeface="Times New Roman" charset="0"/>
              </a:rPr>
              <a:t>, </a:t>
            </a:r>
            <a:r>
              <a:rPr lang="en-US" sz="1600" dirty="0" err="1">
                <a:latin typeface="+mj-lt"/>
                <a:ea typeface="Times New Roman" charset="0"/>
                <a:cs typeface="Times New Roman" charset="0"/>
              </a:rPr>
              <a:t>Janes</a:t>
            </a:r>
            <a:r>
              <a:rPr lang="en-US" sz="1600" dirty="0">
                <a:latin typeface="+mj-lt"/>
                <a:ea typeface="Times New Roman" charset="0"/>
                <a:cs typeface="Times New Roman" charset="0"/>
              </a:rPr>
              <a:t> and </a:t>
            </a:r>
            <a:r>
              <a:rPr lang="en-US" sz="1600" dirty="0" err="1">
                <a:latin typeface="+mj-lt"/>
                <a:ea typeface="Times New Roman" charset="0"/>
                <a:cs typeface="Times New Roman" charset="0"/>
              </a:rPr>
              <a:t>Brancato</a:t>
            </a:r>
            <a:r>
              <a:rPr lang="en-US" sz="1600" dirty="0">
                <a:latin typeface="+mj-lt"/>
                <a:ea typeface="Times New Roman" charset="0"/>
                <a:cs typeface="Times New Roman" charset="0"/>
              </a:rPr>
              <a:t>, 2013, p. 3).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9646"/>
          <a:stretch/>
        </p:blipFill>
        <p:spPr>
          <a:xfrm>
            <a:off x="3947160" y="3362960"/>
            <a:ext cx="4739640" cy="28549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362960"/>
            <a:ext cx="4276885" cy="2854960"/>
          </a:xfrm>
          <a:prstGeom prst="rect">
            <a:avLst/>
          </a:prstGeom>
        </p:spPr>
      </p:pic>
    </p:spTree>
    <p:extLst>
      <p:ext uri="{BB962C8B-B14F-4D97-AF65-F5344CB8AC3E}">
        <p14:creationId xmlns:p14="http://schemas.microsoft.com/office/powerpoint/2010/main" val="28455302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4904</TotalTime>
  <Words>1530</Words>
  <Application>Microsoft Office PowerPoint</Application>
  <PresentationFormat>On-screen Show (4:3)</PresentationFormat>
  <Paragraphs>209</Paragraphs>
  <Slides>33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Wingdings</vt:lpstr>
      <vt:lpstr>Clarity</vt:lpstr>
      <vt:lpstr>What is  Writing Across the Curriculum?</vt:lpstr>
      <vt:lpstr>How did we get Here?</vt:lpstr>
      <vt:lpstr>Writing Across the Curriculum</vt:lpstr>
      <vt:lpstr>Why do we need WAC?</vt:lpstr>
      <vt:lpstr>Writing Across the Curriculum Overview</vt:lpstr>
      <vt:lpstr>Writing Across the Curriculum Overview</vt:lpstr>
      <vt:lpstr>Writing Across the Curriculum Overview</vt:lpstr>
      <vt:lpstr>Writing Across the Curriculum Overview</vt:lpstr>
      <vt:lpstr>Writing Across the Curriculum Overview</vt:lpstr>
      <vt:lpstr>WAC Goals</vt:lpstr>
      <vt:lpstr>WAC Goals</vt:lpstr>
      <vt:lpstr>WAC Goals</vt:lpstr>
      <vt:lpstr>How to Implement Writing Across the Curriculum into your Classroom</vt:lpstr>
      <vt:lpstr>Writing to Learn Activities </vt:lpstr>
      <vt:lpstr>Discussion</vt:lpstr>
      <vt:lpstr>2 Key Concepts</vt:lpstr>
      <vt:lpstr>2 Key Concepts</vt:lpstr>
      <vt:lpstr>2 Key Concepts</vt:lpstr>
      <vt:lpstr>2 Key Concepts</vt:lpstr>
      <vt:lpstr>Strategies and Tools</vt:lpstr>
      <vt:lpstr>Discussion </vt:lpstr>
      <vt:lpstr>Why use Grading Criteria? </vt:lpstr>
      <vt:lpstr>Across The Drafts:  Students and Teachers Talk about Feedback </vt:lpstr>
      <vt:lpstr>Why use Grading Criteria? </vt:lpstr>
      <vt:lpstr>Examples of Rubrics and Peer Edits</vt:lpstr>
      <vt:lpstr>How we can help support you?</vt:lpstr>
      <vt:lpstr>Contact Us</vt:lpstr>
      <vt:lpstr>Testimonials</vt:lpstr>
      <vt:lpstr>Student Feedback</vt:lpstr>
      <vt:lpstr>Student Feedback</vt:lpstr>
      <vt:lpstr>Student Feedback</vt:lpstr>
      <vt:lpstr>Testimonials</vt:lpstr>
      <vt:lpstr>Questions</vt:lpstr>
    </vt:vector>
  </TitlesOfParts>
  <Company>Confederation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Blended?</dc:title>
  <dc:creator>Andrea Mickelson</dc:creator>
  <cp:lastModifiedBy>lnicholl (Linda Nicholl)</cp:lastModifiedBy>
  <cp:revision>225</cp:revision>
  <cp:lastPrinted>2015-09-01T13:48:34Z</cp:lastPrinted>
  <dcterms:created xsi:type="dcterms:W3CDTF">2014-04-30T16:19:54Z</dcterms:created>
  <dcterms:modified xsi:type="dcterms:W3CDTF">2016-10-04T20:25:59Z</dcterms:modified>
</cp:coreProperties>
</file>