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77" r:id="rId13"/>
    <p:sldId id="265" r:id="rId14"/>
    <p:sldId id="272" r:id="rId15"/>
    <p:sldId id="269" r:id="rId16"/>
    <p:sldId id="270" r:id="rId17"/>
    <p:sldId id="271" r:id="rId18"/>
    <p:sldId id="275" r:id="rId19"/>
    <p:sldId id="266" r:id="rId20"/>
    <p:sldId id="267" r:id="rId21"/>
    <p:sldId id="268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F17D2-FD8E-4849-870B-9DDE899BE77E}" type="datetimeFigureOut">
              <a:rPr lang="en-CA" smtClean="0"/>
              <a:t>23/09/2016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9263-8BDE-42AE-AEC9-E2C28EBF4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28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263-8BDE-42AE-AEC9-E2C28EBF41F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005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heinwald.com/#/black-and-white/COPIES-05-10--05-01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ictionary.reference.com/browse/euthanasia" TargetMode="External"/><Relationship Id="rId3" Type="http://schemas.openxmlformats.org/officeDocument/2006/relationships/hyperlink" Target="http://www.deathwithdignity.org/2013/09/16/what-does-it-mean-to-die-with-" TargetMode="External"/><Relationship Id="rId7" Type="http://schemas.openxmlformats.org/officeDocument/2006/relationships/hyperlink" Target="http://ethics-euthanasia.ca/case-study-robert-" TargetMode="External"/><Relationship Id="rId2" Type="http://schemas.openxmlformats.org/officeDocument/2006/relationships/hyperlink" Target="http://www.life.org.nz/euthanasia/euthanasiamedicalkeyissues/hippocratic-oa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tvnews.ca/canada/supreme-court-strikes-down-ban-on-doctor-assisted-suicide-" TargetMode="External"/><Relationship Id="rId5" Type="http://schemas.openxmlformats.org/officeDocument/2006/relationships/hyperlink" Target="http://www.cbc.ca/archives/categories/politics/rights-freedoms/sue-" TargetMode="External"/><Relationship Id="rId4" Type="http://schemas.openxmlformats.org/officeDocument/2006/relationships/hyperlink" Target="http://www.cbc.ca/news/canada/assisted-suicide-where-do-canada-other-countries-stand-" TargetMode="External"/><Relationship Id="rId9" Type="http://schemas.openxmlformats.org/officeDocument/2006/relationships/hyperlink" Target="https://www.google.ca/search?q=euthanasia+in+canada&amp;ie=utf8&amp;oe=utf8&amp;gws_rd=cr&amp;ei=XK7_VOb9HYLxggSYp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1ooZ8rfHNY&amp;index=2&amp;list=PL9VR2U3cOS7-payDAaaApUs5TSw_2a7yj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4993"/>
            <a:ext cx="7772400" cy="978408"/>
          </a:xfrm>
        </p:spPr>
        <p:txBody>
          <a:bodyPr/>
          <a:lstStyle/>
          <a:p>
            <a:r>
              <a:rPr lang="en-US" dirty="0" smtClean="0"/>
              <a:t>Physician Assisted Suicide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9584"/>
            <a:ext cx="7772400" cy="877824"/>
          </a:xfrm>
        </p:spPr>
        <p:txBody>
          <a:bodyPr>
            <a:noAutofit/>
          </a:bodyPr>
          <a:lstStyle/>
          <a:p>
            <a:endParaRPr lang="en-US" baseline="30000" dirty="0"/>
          </a:p>
          <a:p>
            <a:r>
              <a:rPr lang="en-US" baseline="30000" dirty="0" smtClean="0"/>
              <a:t>Jane</a:t>
            </a:r>
            <a:r>
              <a:rPr lang="en-US" baseline="30000" dirty="0"/>
              <a:t> </a:t>
            </a:r>
            <a:r>
              <a:rPr lang="en-US" baseline="30000" dirty="0" smtClean="0"/>
              <a:t>Smith</a:t>
            </a:r>
            <a:r>
              <a:rPr lang="en-US" baseline="30000" dirty="0"/>
              <a:t> </a:t>
            </a:r>
            <a:r>
              <a:rPr lang="en-US" baseline="30000" dirty="0" smtClean="0"/>
              <a:t>and Group</a:t>
            </a:r>
            <a:r>
              <a:rPr lang="en-US" dirty="0" smtClean="0"/>
              <a:t> </a:t>
            </a:r>
          </a:p>
          <a:p>
            <a:r>
              <a:rPr lang="en-US" baseline="30000" dirty="0" smtClean="0"/>
              <a:t>CS </a:t>
            </a:r>
            <a:r>
              <a:rPr lang="en-US" baseline="30000" dirty="0"/>
              <a:t>217 Communication for Health Professionals</a:t>
            </a:r>
          </a:p>
          <a:p>
            <a:r>
              <a:rPr lang="en-US" baseline="30000" dirty="0"/>
              <a:t>Mrs. </a:t>
            </a:r>
            <a:r>
              <a:rPr lang="en-US" baseline="30000" dirty="0" smtClean="0"/>
              <a:t>J. </a:t>
            </a:r>
            <a:r>
              <a:rPr lang="en-US" baseline="30000" dirty="0"/>
              <a:t>Andersen</a:t>
            </a:r>
          </a:p>
          <a:p>
            <a:r>
              <a:rPr lang="en-US" baseline="30000" dirty="0"/>
              <a:t>Wednesday, </a:t>
            </a:r>
            <a:r>
              <a:rPr lang="en-US" baseline="30000" dirty="0" smtClean="0"/>
              <a:t>April </a:t>
            </a:r>
            <a:r>
              <a:rPr lang="en-US" baseline="30000" dirty="0"/>
              <a:t>8</a:t>
            </a:r>
            <a:r>
              <a:rPr lang="en-US" baseline="30000" dirty="0" smtClean="0"/>
              <a:t>, </a:t>
            </a:r>
            <a:r>
              <a:rPr lang="en-US" baseline="30000" dirty="0"/>
              <a:t>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45" y="4005457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177" y="1477254"/>
            <a:ext cx="7770813" cy="4610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Some barriers of physician-assisted suicide include:</a:t>
            </a:r>
            <a:endParaRPr lang="en-CA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effectLst/>
              </a:rPr>
              <a:t>It </a:t>
            </a:r>
            <a:r>
              <a:rPr lang="en-CA" dirty="0">
                <a:effectLst/>
              </a:rPr>
              <a:t>would violate the Hippocratic </a:t>
            </a:r>
            <a:r>
              <a:rPr lang="en-CA" dirty="0" smtClean="0">
                <a:effectLst/>
              </a:rPr>
              <a:t>Oath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effectLst/>
              </a:rPr>
              <a:t>It </a:t>
            </a:r>
            <a:r>
              <a:rPr lang="en-CA" dirty="0">
                <a:effectLst/>
              </a:rPr>
              <a:t>might decrease the value of human </a:t>
            </a:r>
            <a:r>
              <a:rPr lang="en-CA" dirty="0" smtClean="0">
                <a:effectLst/>
              </a:rPr>
              <a:t>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effectLst/>
              </a:rPr>
              <a:t>Many </a:t>
            </a:r>
            <a:r>
              <a:rPr lang="en-CA" dirty="0">
                <a:effectLst/>
              </a:rPr>
              <a:t>religions are against </a:t>
            </a:r>
            <a:r>
              <a:rPr lang="en-CA" dirty="0" smtClean="0">
                <a:effectLst/>
              </a:rPr>
              <a:t>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It may cause people to give up </a:t>
            </a:r>
            <a:r>
              <a:rPr lang="en-CA" dirty="0" smtClean="0">
                <a:effectLst/>
              </a:rPr>
              <a:t>hope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The government and insurance companies might put pressure on people to reduce </a:t>
            </a:r>
            <a:r>
              <a:rPr lang="en-CA" dirty="0" smtClean="0">
                <a:effectLst/>
              </a:rPr>
              <a:t>costs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effectLst/>
              </a:rPr>
              <a:t>Abuse: </a:t>
            </a:r>
            <a:r>
              <a:rPr lang="en-CA" dirty="0">
                <a:effectLst/>
              </a:rPr>
              <a:t>Emotional, Physical &amp; </a:t>
            </a:r>
            <a:r>
              <a:rPr lang="en-CA" dirty="0" smtClean="0">
                <a:effectLst/>
              </a:rPr>
              <a:t>Financial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Children and Infants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25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scenarios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4952"/>
            <a:ext cx="7770813" cy="21906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A 64 year old patient is suffering from advanced Lou Gehrig’s disease – she cannot perform her own activities of daily living, and can do nothing but watch her own body deteriorate until the slow release of death. </a:t>
            </a:r>
            <a:r>
              <a:rPr lang="en-CA" dirty="0" smtClean="0">
                <a:effectLst/>
              </a:rPr>
              <a:t>She is in constant pain and unable to communicate with those she loves.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83771" y="3890864"/>
            <a:ext cx="78003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200" dirty="0"/>
              <a:t>A </a:t>
            </a:r>
            <a:r>
              <a:rPr lang="en-CA" sz="2200" dirty="0" smtClean="0"/>
              <a:t>54 </a:t>
            </a:r>
            <a:r>
              <a:rPr lang="en-CA" sz="2200" dirty="0"/>
              <a:t>year old patient is suffering from severe depression – despite multiple medication and behavioral regimes, his illness prevents him from doing even basic activities of daily living. He is cognitively competent, and has balanced the pros/cons of continuing to live with this </a:t>
            </a:r>
            <a:r>
              <a:rPr lang="en-CA" sz="2200" dirty="0" smtClean="0"/>
              <a:t>illness</a:t>
            </a:r>
            <a:r>
              <a:rPr lang="en-CA" sz="2200" dirty="0"/>
              <a:t> </a:t>
            </a:r>
            <a:r>
              <a:rPr lang="en-CA" sz="2200" dirty="0" smtClean="0"/>
              <a:t>and still wishes to undergo physician-assisted suicide.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9204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Famous Cases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190164" cy="425702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In 1993: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Sue Rodriquez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Robert Latimer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In 1999: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Dr. Jack Kevorkian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65" y="2238233"/>
            <a:ext cx="4747675" cy="31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1" y="1315615"/>
            <a:ext cx="7840792" cy="2687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chose to interview health care professionals in Northern Ontario to find our their beliefs and opinions on the matter.</a:t>
            </a:r>
          </a:p>
          <a:p>
            <a:pPr marL="0" indent="0">
              <a:buNone/>
            </a:pPr>
            <a:r>
              <a:rPr lang="en-US" dirty="0" smtClean="0"/>
              <a:t>We interviewed PSWs, RPNs and RNs, both male and female working in different fields of healthcare.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60" y="4002832"/>
            <a:ext cx="3333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01731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948" y="1691206"/>
            <a:ext cx="5928515" cy="45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119948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361" y="1868488"/>
            <a:ext cx="5599194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6" y="1943133"/>
            <a:ext cx="5468912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353" y="1868488"/>
            <a:ext cx="5523788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2991"/>
            <a:ext cx="7770813" cy="1429871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312" y="1868488"/>
            <a:ext cx="5523788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Educate yourself on physician assisted suicide.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Ask questions.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Acknowledge the changes that are coming in healthcare.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Keep an open mind.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 a healthcare provider, avoid judgment when caring for those who are considering physician-assisted suicide.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1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51225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Throughout this presentation the audience will: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Understand what physician assisted suicide entails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Discuss the history of world euthanasia and current laws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Review Canada’s new legislation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Identify benefits and barriers of physician assisted suicide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Interactive case study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Discuss research findings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2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38512"/>
            <a:ext cx="7770813" cy="46996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conclude that: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is an extremely controversial topic and there are many pros and cons to consider.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Physician-assisted suicide is coming to Canada so we will see many changes in the near-future.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Educate yourself on the topic; as a healthcare provider, you will likely come across this during your career.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non judgmental care and support to anyone considering this.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08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References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http://econolosophy.com/science-v-religion-for-the-kids/</a:t>
            </a:r>
          </a:p>
          <a:p>
            <a:r>
              <a:rPr lang="en-CA" sz="1600" dirty="0">
                <a:hlinkClick r:id="rId2"/>
              </a:rPr>
              <a:t>http://sheinwald.com/#/</a:t>
            </a:r>
            <a:r>
              <a:rPr lang="en-CA" sz="1600" dirty="0" smtClean="0">
                <a:hlinkClick r:id="rId2"/>
              </a:rPr>
              <a:t>black-and-white/COPIES-05-10--05-012</a:t>
            </a:r>
            <a:endParaRPr lang="en-CA" sz="1600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74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References Cont’d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New Zealand Resource for Life Related Issues. (</a:t>
            </a:r>
            <a:r>
              <a:rPr lang="en-CA" sz="24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n.d.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Hippocratic Oath.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from 	</a:t>
            </a:r>
            <a:r>
              <a:rPr lang="en-CA" sz="2400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http://www.life.org.nz/euthanasia/euthanasiamedicalkeyissues/hippocratic-oath</a:t>
            </a:r>
            <a:r>
              <a:rPr lang="en-CA" sz="2400" kern="15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/</a:t>
            </a:r>
            <a:endParaRPr lang="en-C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Barber, M. (2013).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What does it mean to die with dignity?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Death with Dignity Control Center. 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Retrieved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from 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en-CA" sz="2400" kern="15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http</a:t>
            </a:r>
            <a:r>
              <a:rPr lang="en-CA" sz="2400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://</a:t>
            </a:r>
            <a:r>
              <a:rPr lang="en-CA" sz="2400" kern="15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www.deathwithdignity.org/2013/09/16/what-does-it-mean-to-die-with-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dignity</a:t>
            </a:r>
            <a:endParaRPr lang="en-C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CBC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News Canada. (2014).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Assisted Suicide: Where do Canada, other countries stand?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from 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en-CA" sz="2400" kern="15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http</a:t>
            </a:r>
            <a:r>
              <a:rPr lang="en-CA" sz="2400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://</a:t>
            </a:r>
            <a:r>
              <a:rPr lang="en-CA" sz="2400" kern="15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www.cbc.ca/news/canada/assisted-suicide-where-do-canada-other-countries-stand-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1.2795041</a:t>
            </a:r>
            <a:endParaRPr lang="en-C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CBC Radio Canada, 2014.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Dying on her own terms.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from 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http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://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www.cbc.ca/archives/categories/politics/rights-freedoms/sue-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en-CA" sz="2400" kern="15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rodriguez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-and-the-right-to-die-debate/dying-on-her-own-terms.html</a:t>
            </a:r>
            <a:endParaRPr lang="en-C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CBC News Canada. (2010).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'Compassionate homicide': The law and Robert Latimer.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from 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http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://www.cbc.ca/news/canada/compassionate-homicide-the-law-and-robert-latimer-1.972561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Cheadle, B. (2015).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Supreme Court strikes down ban on doctor assisted suicide.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from 	</a:t>
            </a:r>
            <a:r>
              <a:rPr lang="en-CA" sz="2400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6"/>
              </a:rPr>
              <a:t>http://</a:t>
            </a:r>
            <a:r>
              <a:rPr lang="en-CA" sz="2400" kern="15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6"/>
              </a:rPr>
              <a:t>www.ctvnews.ca/canada/supreme-court-strikes-down-ban-on-doctor-assisted-suicide-</a:t>
            </a:r>
            <a:r>
              <a:rPr lang="en-US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1.2223493</a:t>
            </a:r>
            <a:endParaRPr lang="en-C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Ethics, Euthanasia &amp; Canadian Law, </a:t>
            </a:r>
            <a:r>
              <a:rPr lang="en-CA" sz="24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n.d.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Case Study: Robert Latimer.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from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7"/>
              </a:rPr>
              <a:t>http://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7"/>
              </a:rPr>
              <a:t>ethics-euthanasia.ca/case-study-robert-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en-CA" sz="2400" kern="15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latimer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/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Euthanasia. (</a:t>
            </a:r>
            <a:r>
              <a:rPr lang="en-CA" sz="24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n.d.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Dictionary.com Unabridged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Retrieved March 6, 2015, from Dictionary.com 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website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: 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en-CA" sz="2400" kern="15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8"/>
              </a:rPr>
              <a:t>http</a:t>
            </a:r>
            <a:r>
              <a:rPr lang="en-CA" sz="2400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8"/>
              </a:rPr>
              <a:t>://dictionary.reference.com/browse/euthanasia</a:t>
            </a:r>
            <a:endParaRPr lang="en-C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Google Definitions. (</a:t>
            </a:r>
            <a:r>
              <a:rPr lang="en-CA" sz="24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n.d.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Physician Assisted Suicide.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Mar 6, 2015 from 	</a:t>
            </a:r>
            <a:r>
              <a:rPr lang="en-CA" sz="2400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9"/>
              </a:rPr>
              <a:t>https://</a:t>
            </a:r>
            <a:r>
              <a:rPr lang="en-CA" sz="2400" kern="15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9"/>
              </a:rPr>
              <a:t>www.google.ca/search?q=euthanasia+in+canada&amp;ie=utf8&amp;oe=utf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9"/>
              </a:rPr>
              <a:t>8&amp;gws_rd=cr&amp;ei=XK7_VOb9HYLxggSYpI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en-CA" sz="2400" kern="15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RQ#q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=</a:t>
            </a:r>
            <a:r>
              <a:rPr lang="en-CA" sz="2400" kern="15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assisted+suicide+definition</a:t>
            </a:r>
            <a:endParaRPr lang="en-C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Government of Canada, 2015.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Criminal Code.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from http://</a:t>
            </a:r>
            <a:r>
              <a:rPr lang="en-CA" sz="2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laws-lois.justice.gc.ca/eng/acts/c-46/page-119.html</a:t>
            </a:r>
            <a:endParaRPr lang="en-C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Smith, M., 1993. </a:t>
            </a: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THE RODRIGUEZ CASE:A REVIEW OF THE SUPREME COURT OF CANADA</a:t>
            </a:r>
            <a:b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en-CA" sz="2400" i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	DECISION ON ASSISTED SUICIDE. 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Retrieved from http://publications.gc.ca/Collection-	R/</a:t>
            </a:r>
            <a:r>
              <a:rPr lang="en-CA" sz="24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LoPBdP</a:t>
            </a:r>
            <a:r>
              <a:rPr lang="en-CA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/BP/bp349-e.htm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68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7554"/>
            <a:ext cx="7770813" cy="1073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Physician Assisted Suicide?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759" y="2304661"/>
            <a:ext cx="7770813" cy="2911151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effectLst/>
              </a:rPr>
              <a:t>Physician assisted suicide is </a:t>
            </a:r>
            <a:r>
              <a:rPr lang="en-CA" dirty="0" smtClean="0">
                <a:effectLst/>
              </a:rPr>
              <a:t>“</a:t>
            </a:r>
            <a:r>
              <a:rPr lang="en-CA" dirty="0"/>
              <a:t>The </a:t>
            </a:r>
            <a:r>
              <a:rPr lang="en-C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VOLUNTARY </a:t>
            </a:r>
            <a:r>
              <a:rPr lang="en-CA" dirty="0" smtClean="0"/>
              <a:t>termination </a:t>
            </a:r>
            <a:r>
              <a:rPr lang="en-CA" dirty="0"/>
              <a:t>of one's own life by administration of a lethal substance with the direct or indirect assistance of a physician. Physician-assisted suicide is the practice of providing a </a:t>
            </a:r>
            <a:r>
              <a:rPr lang="en-C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COMPETENT</a:t>
            </a:r>
            <a:r>
              <a:rPr lang="en-CA" dirty="0" smtClean="0"/>
              <a:t> </a:t>
            </a:r>
            <a:r>
              <a:rPr lang="en-CA" dirty="0"/>
              <a:t>patient with a prescription for medication for the patient to use with the primary intention of ending his or her own </a:t>
            </a:r>
            <a:r>
              <a:rPr lang="en-CA" dirty="0" smtClean="0"/>
              <a:t>life” (Medicine Net, 2012, para. 1).</a:t>
            </a:r>
            <a:endParaRPr lang="en-CA" dirty="0">
              <a:effectLst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53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68250"/>
            <a:ext cx="7770813" cy="521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Physician assisted suicide is an extremely controversial topic.</a:t>
            </a:r>
          </a:p>
          <a:p>
            <a:pPr marL="0" indent="0">
              <a:buNone/>
            </a:pPr>
            <a:r>
              <a:rPr lang="en-US" dirty="0" smtClean="0"/>
              <a:t>There are many questions that Canadians are asking after the Supreme Court announced that Canadians will have the right to physician-assisted suicide.</a:t>
            </a:r>
          </a:p>
          <a:p>
            <a:pPr marL="0" indent="0">
              <a:buNone/>
            </a:pPr>
            <a:r>
              <a:rPr lang="en-US" dirty="0" smtClean="0"/>
              <a:t>Some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Who will be eligible?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Does this violate our human rights?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Will this pressure the vulnerable population?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Is this ethical?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36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362544"/>
          </a:xfrm>
        </p:spPr>
        <p:txBody>
          <a:bodyPr/>
          <a:lstStyle/>
          <a:p>
            <a:r>
              <a:rPr lang="en-US" dirty="0" smtClean="0"/>
              <a:t>Historical 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Influence of Religion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Scientific and Medical Discoveries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37" y="3493801"/>
            <a:ext cx="3057201" cy="28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Euthanasia Around the World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39347"/>
            <a:ext cx="7770813" cy="38868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Vermont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Oregon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Washington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Montana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New Mexico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39450" y="1631144"/>
            <a:ext cx="766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Places in the United States of America that allow physician-assisted suicide: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3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Euthanasia Around the World Cont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8759"/>
            <a:ext cx="7770813" cy="39748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Netherlands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Belgium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Switzerland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Luxembourg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Britain</a:t>
            </a:r>
          </a:p>
          <a:p>
            <a:pPr marL="0" indent="0">
              <a:buNone/>
            </a:pPr>
            <a:r>
              <a:rPr lang="en-US" dirty="0" smtClean="0"/>
              <a:t> 			     </a:t>
            </a:r>
            <a:r>
              <a:rPr lang="en-US" sz="1800" dirty="0" smtClean="0"/>
              <a:t>Canada: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Quebec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865" y="1486586"/>
            <a:ext cx="777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Places in </a:t>
            </a:r>
            <a:r>
              <a:rPr lang="en-US" dirty="0" smtClean="0"/>
              <a:t>Europe/UK that </a:t>
            </a:r>
            <a:r>
              <a:rPr lang="en-US" dirty="0"/>
              <a:t>allows physician-assisted suicide: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954763" y="6038299"/>
            <a:ext cx="537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2"/>
              </a:rPr>
              <a:t>Canadian court overturns assisted suicide ban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92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0080"/>
            <a:ext cx="7770813" cy="998924"/>
          </a:xfrm>
        </p:spPr>
        <p:txBody>
          <a:bodyPr/>
          <a:lstStyle/>
          <a:p>
            <a:r>
              <a:rPr lang="en-US" dirty="0" smtClean="0"/>
              <a:t>Canadian Legislation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24" y="1129004"/>
            <a:ext cx="7770813" cy="3337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be eligible for physician-assisted suicide in Canada the person must be: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Age of majority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Mentally competent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Suffering from an </a:t>
            </a:r>
            <a:r>
              <a:rPr lang="en-CA" dirty="0">
                <a:effectLst/>
              </a:rPr>
              <a:t>irremediable</a:t>
            </a:r>
            <a:r>
              <a:rPr lang="en-US" dirty="0" smtClean="0"/>
              <a:t> illness/terminally ill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 suffering from intolerable pain (physical or mental)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4466345"/>
            <a:ext cx="6634065" cy="21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4905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Some benefits of physician-assisted suicide include:</a:t>
            </a:r>
            <a:endParaRPr lang="en-CA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effectLst/>
              </a:rPr>
              <a:t>The </a:t>
            </a:r>
            <a:r>
              <a:rPr lang="en-CA" dirty="0">
                <a:effectLst/>
              </a:rPr>
              <a:t>patient will have the freedom of </a:t>
            </a:r>
            <a:r>
              <a:rPr lang="en-CA" dirty="0" smtClean="0">
                <a:effectLst/>
              </a:rPr>
              <a:t>choice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The patient’s tremendous amount of pain and suffering could </a:t>
            </a:r>
            <a:r>
              <a:rPr lang="en-CA" dirty="0" smtClean="0">
                <a:effectLst/>
              </a:rPr>
              <a:t>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Pain and suffering of the patient’s family can be </a:t>
            </a:r>
            <a:r>
              <a:rPr lang="en-CA" dirty="0" smtClean="0">
                <a:effectLst/>
              </a:rPr>
              <a:t>reduced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The patient can ‘die with dignity</a:t>
            </a:r>
            <a:r>
              <a:rPr lang="en-CA" b="1" dirty="0" smtClean="0">
                <a:effectLst/>
              </a:rPr>
              <a:t>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It may reduce suicide done in horrifying, traumatic </a:t>
            </a:r>
            <a:r>
              <a:rPr lang="en-CA" dirty="0" smtClean="0">
                <a:effectLst/>
              </a:rPr>
              <a:t>ways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effectLst/>
              </a:rPr>
              <a:t>Health care costs can get expensive for those with terminal illnesses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1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1264</TotalTime>
  <Words>734</Words>
  <Application>Microsoft Office PowerPoint</Application>
  <PresentationFormat>On-screen Show (4:3)</PresentationFormat>
  <Paragraphs>114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SimSun</vt:lpstr>
      <vt:lpstr>Arial</vt:lpstr>
      <vt:lpstr>Calibri</vt:lpstr>
      <vt:lpstr>Century Gothic</vt:lpstr>
      <vt:lpstr>Mangal</vt:lpstr>
      <vt:lpstr>Times New Roman</vt:lpstr>
      <vt:lpstr>Wingdings</vt:lpstr>
      <vt:lpstr>Story</vt:lpstr>
      <vt:lpstr>Physician Assisted Suicide</vt:lpstr>
      <vt:lpstr>Objectives</vt:lpstr>
      <vt:lpstr>What is Physician Assisted Suicide?</vt:lpstr>
      <vt:lpstr>Introduction</vt:lpstr>
      <vt:lpstr>Historical Background</vt:lpstr>
      <vt:lpstr>Euthanasia Around the World</vt:lpstr>
      <vt:lpstr>Euthanasia Around the World Cont.</vt:lpstr>
      <vt:lpstr>Canadian Legislation </vt:lpstr>
      <vt:lpstr>Benefits</vt:lpstr>
      <vt:lpstr>Barriers </vt:lpstr>
      <vt:lpstr>Class scenarios</vt:lpstr>
      <vt:lpstr>Famous Cases </vt:lpstr>
      <vt:lpstr>Research</vt:lpstr>
      <vt:lpstr>Results</vt:lpstr>
      <vt:lpstr>Results</vt:lpstr>
      <vt:lpstr>Results</vt:lpstr>
      <vt:lpstr>Results</vt:lpstr>
      <vt:lpstr>Results</vt:lpstr>
      <vt:lpstr>Recommendations</vt:lpstr>
      <vt:lpstr>Conclusion</vt:lpstr>
      <vt:lpstr>References </vt:lpstr>
      <vt:lpstr>References Cont’d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 Assisted Suicide</dc:title>
  <dc:creator>Taylor Dokuchie</dc:creator>
  <cp:lastModifiedBy>lnicholl (Linda Nicholl)</cp:lastModifiedBy>
  <cp:revision>53</cp:revision>
  <dcterms:created xsi:type="dcterms:W3CDTF">2015-03-28T02:28:59Z</dcterms:created>
  <dcterms:modified xsi:type="dcterms:W3CDTF">2016-09-23T15:18:27Z</dcterms:modified>
</cp:coreProperties>
</file>