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90" r:id="rId4"/>
    <p:sldId id="291" r:id="rId5"/>
    <p:sldId id="292" r:id="rId6"/>
    <p:sldId id="264" r:id="rId7"/>
    <p:sldId id="293" r:id="rId8"/>
    <p:sldId id="267" r:id="rId9"/>
    <p:sldId id="294" r:id="rId10"/>
    <p:sldId id="295" r:id="rId11"/>
    <p:sldId id="296" r:id="rId12"/>
    <p:sldId id="275" r:id="rId13"/>
    <p:sldId id="276" r:id="rId14"/>
    <p:sldId id="283" r:id="rId15"/>
    <p:sldId id="279" r:id="rId16"/>
    <p:sldId id="299" r:id="rId17"/>
    <p:sldId id="301" r:id="rId18"/>
    <p:sldId id="302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39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2"/>
    <p:restoredTop sz="94704"/>
  </p:normalViewPr>
  <p:slideViewPr>
    <p:cSldViewPr snapToGrid="0" snapToObjects="1" showGuides="1">
      <p:cViewPr varScale="1">
        <p:scale>
          <a:sx n="138" d="100"/>
          <a:sy n="138" d="100"/>
        </p:scale>
        <p:origin x="1338" y="120"/>
      </p:cViewPr>
      <p:guideLst>
        <p:guide orient="horz" pos="2160"/>
        <p:guide pos="739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8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Chart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mauro\AppData\Local\Microsoft\Windows\INetCache\Content.Outlook\86JL7AS7\Charts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c-admin\user\Employee%20Engagement\2024%20Engagement%20Survey\Results\Reviewed%20-%20FT%20&amp;%20PT%20-%202024%20Employee%20Group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delaney\AppData\Local\Microsoft\Windows\INetCache\Content.Outlook\IZ3LVZQK\2024%20Employee%20Group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 you love your job?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absolutely do</c:v>
              </c:pt>
              <c:pt idx="1">
                <c:v>I have more good days than bad; there's a lot to like.</c:v>
              </c:pt>
              <c:pt idx="2">
                <c:v>I have good days and plenty of not-so-good days.</c:v>
              </c:pt>
              <c:pt idx="3">
                <c:v>I don't. </c:v>
              </c:pt>
            </c:strLit>
          </c:cat>
          <c:val>
            <c:numRef>
              <c:f>Support!$B$2:$B$5</c:f>
              <c:numCache>
                <c:formatCode>0%</c:formatCode>
                <c:ptCount val="4"/>
                <c:pt idx="0">
                  <c:v>0.35</c:v>
                </c:pt>
                <c:pt idx="1">
                  <c:v>0.48</c:v>
                </c:pt>
                <c:pt idx="2">
                  <c:v>0.11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3-4CEA-918E-8B8FD431D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2742752"/>
        <c:axId val="1092743232"/>
      </c:barChart>
      <c:catAx>
        <c:axId val="1092742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092743232"/>
        <c:crosses val="autoZero"/>
        <c:auto val="1"/>
        <c:lblAlgn val="ctr"/>
        <c:lblOffset val="100"/>
        <c:noMultiLvlLbl val="0"/>
      </c:catAx>
      <c:valAx>
        <c:axId val="1092743232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092742752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accessible is your senior leadership?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Senior Leadership is extremely approachable. They have an open-door policy - literally and via email.</c:v>
              </c:pt>
              <c:pt idx="1">
                <c:v>They can be tough to get a hold of, but persistence pays off.</c:v>
              </c:pt>
              <c:pt idx="2">
                <c:v>They're generally off limits. </c:v>
              </c:pt>
              <c:pt idx="3">
                <c:v>Senior leadership is cold and unapproachable. I avoid them all together. </c:v>
              </c:pt>
            </c:strLit>
          </c:cat>
          <c:val>
            <c:numRef>
              <c:f>Support!$B$50:$B$53</c:f>
              <c:numCache>
                <c:formatCode>0%</c:formatCode>
                <c:ptCount val="4"/>
                <c:pt idx="0">
                  <c:v>0.45</c:v>
                </c:pt>
                <c:pt idx="1">
                  <c:v>0.25</c:v>
                </c:pt>
                <c:pt idx="2">
                  <c:v>0.21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A-46F5-8F65-A44699326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84528"/>
        <c:axId val="62872048"/>
      </c:barChart>
      <c:catAx>
        <c:axId val="628845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2872048"/>
        <c:crosses val="autoZero"/>
        <c:auto val="1"/>
        <c:lblAlgn val="ctr"/>
        <c:lblOffset val="100"/>
        <c:noMultiLvlLbl val="0"/>
      </c:catAx>
      <c:valAx>
        <c:axId val="6287204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288452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How do you feel about your </a:t>
            </a:r>
            <a:r>
              <a:rPr lang="en-US"/>
              <a:t>direct manager's </a:t>
            </a:r>
            <a:r>
              <a:rPr lang="en-US" dirty="0"/>
              <a:t>ability to inspire you?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My direct manager is inspiring!</c:v>
              </c:pt>
              <c:pt idx="1">
                <c:v>My direct manager may not be inspiring, but they get the job done.</c:v>
              </c:pt>
              <c:pt idx="2">
                <c:v>My direct manager has room for improvement when it comes to inspiring me.</c:v>
              </c:pt>
              <c:pt idx="3">
                <c:v>My direct manager does not inspire me and has major room for improvement.</c:v>
              </c:pt>
            </c:strLit>
          </c:cat>
          <c:val>
            <c:numRef>
              <c:f>Support!$B$62:$B$65</c:f>
              <c:numCache>
                <c:formatCode>0%</c:formatCode>
                <c:ptCount val="4"/>
                <c:pt idx="0">
                  <c:v>0.52</c:v>
                </c:pt>
                <c:pt idx="1">
                  <c:v>0.19</c:v>
                </c:pt>
                <c:pt idx="2">
                  <c:v>0.12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1-4C2F-85CA-AE007E017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72528"/>
        <c:axId val="62899888"/>
      </c:barChart>
      <c:catAx>
        <c:axId val="628725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2899888"/>
        <c:crosses val="autoZero"/>
        <c:auto val="1"/>
        <c:lblAlgn val="ctr"/>
        <c:lblOffset val="100"/>
        <c:noMultiLvlLbl val="0"/>
      </c:catAx>
      <c:valAx>
        <c:axId val="6289988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287252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approachable is your direct manager?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My direct manager is extremely caring and approachable .</c:v>
              </c:pt>
              <c:pt idx="1">
                <c:v>They focus most on work but are available if I need them.</c:v>
              </c:pt>
              <c:pt idx="2">
                <c:v>I'm mostly on my own, I rarely feel comfortable approaching them.</c:v>
              </c:pt>
              <c:pt idx="3">
                <c:v>My direct managers is cold and unapproachable. I avoid them.</c:v>
              </c:pt>
            </c:strLit>
          </c:cat>
          <c:val>
            <c:numRef>
              <c:f>Support!$B$68:$B$71</c:f>
              <c:numCache>
                <c:formatCode>0%</c:formatCode>
                <c:ptCount val="4"/>
                <c:pt idx="0">
                  <c:v>0.65</c:v>
                </c:pt>
                <c:pt idx="1">
                  <c:v>0.18</c:v>
                </c:pt>
                <c:pt idx="2">
                  <c:v>0.11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D-4F9E-B77C-6DD29BF0F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98448"/>
        <c:axId val="62899408"/>
      </c:barChart>
      <c:catAx>
        <c:axId val="628984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2899408"/>
        <c:crosses val="autoZero"/>
        <c:auto val="1"/>
        <c:lblAlgn val="ctr"/>
        <c:lblOffset val="100"/>
        <c:noMultiLvlLbl val="0"/>
      </c:catAx>
      <c:valAx>
        <c:axId val="6289940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289844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honest and open is your direct manager?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My manager gives me the complete picture and I believe everything he/she says.</c:v>
              </c:pt>
              <c:pt idx="1">
                <c:v>For the most part, my manager is open and honest.</c:v>
              </c:pt>
              <c:pt idx="2">
                <c:v>I am skeptical about what I hear or don't hear about from my direct manager.</c:v>
              </c:pt>
              <c:pt idx="3">
                <c:v>I always get the feeling my manager is hiding things or telling half truths. </c:v>
              </c:pt>
            </c:strLit>
          </c:cat>
          <c:val>
            <c:numRef>
              <c:f>Support!$B$74:$B$77</c:f>
              <c:numCache>
                <c:formatCode>0%</c:formatCode>
                <c:ptCount val="4"/>
                <c:pt idx="0">
                  <c:v>0.46</c:v>
                </c:pt>
                <c:pt idx="1">
                  <c:v>0.33</c:v>
                </c:pt>
                <c:pt idx="2">
                  <c:v>0.09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F-4ED6-8E90-DE609764F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82128"/>
        <c:axId val="62891248"/>
      </c:barChart>
      <c:catAx>
        <c:axId val="62882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2891248"/>
        <c:crosses val="autoZero"/>
        <c:auto val="1"/>
        <c:lblAlgn val="ctr"/>
        <c:lblOffset val="100"/>
        <c:noMultiLvlLbl val="0"/>
      </c:catAx>
      <c:valAx>
        <c:axId val="6289124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288212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encouraging do you find your direct manager?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My direct manager inspires me to succeed.</c:v>
              </c:pt>
              <c:pt idx="1">
                <c:v>I know they're in my corner.</c:v>
              </c:pt>
              <c:pt idx="2">
                <c:v>I'd appreciate more positive vibes more often.</c:v>
              </c:pt>
              <c:pt idx="3">
                <c:v>My direct manager makes me feel discouraged. </c:v>
              </c:pt>
            </c:strLit>
          </c:cat>
          <c:val>
            <c:numRef>
              <c:f>Support!$B$80:$B$83</c:f>
              <c:numCache>
                <c:formatCode>0%</c:formatCode>
                <c:ptCount val="4"/>
                <c:pt idx="0">
                  <c:v>0.35</c:v>
                </c:pt>
                <c:pt idx="1">
                  <c:v>0.44</c:v>
                </c:pt>
                <c:pt idx="2">
                  <c:v>0.08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D-4C35-B4F2-FEE825C18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87888"/>
        <c:axId val="62888368"/>
      </c:barChart>
      <c:catAx>
        <c:axId val="62887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2888368"/>
        <c:crosses val="autoZero"/>
        <c:auto val="1"/>
        <c:lblAlgn val="ctr"/>
        <c:lblOffset val="100"/>
        <c:noMultiLvlLbl val="0"/>
      </c:catAx>
      <c:valAx>
        <c:axId val="6288836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288788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useful is their performance feedback?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Good. I regularly get useful feedback on my performance.</c:v>
              </c:pt>
              <c:pt idx="1">
                <c:v>Needs improvement. Performance feedback is hit &amp; miss. I sometimes get useful feedback.</c:v>
              </c:pt>
              <c:pt idx="2">
                <c:v>There is no value to the feedback I have received from them.</c:v>
              </c:pt>
              <c:pt idx="3">
                <c:v>I don't receive feedback from my direct manager.</c:v>
              </c:pt>
            </c:strLit>
          </c:cat>
          <c:val>
            <c:numRef>
              <c:f>Support!$B$86:$B$89</c:f>
              <c:numCache>
                <c:formatCode>0%</c:formatCode>
                <c:ptCount val="4"/>
                <c:pt idx="0">
                  <c:v>0.53</c:v>
                </c:pt>
                <c:pt idx="1">
                  <c:v>0.21</c:v>
                </c:pt>
                <c:pt idx="2">
                  <c:v>0.11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89-4C36-9C8D-5058400E5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75888"/>
        <c:axId val="62898928"/>
      </c:barChart>
      <c:catAx>
        <c:axId val="62875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2898928"/>
        <c:crosses val="autoZero"/>
        <c:auto val="1"/>
        <c:lblAlgn val="ctr"/>
        <c:lblOffset val="100"/>
        <c:noMultiLvlLbl val="0"/>
      </c:catAx>
      <c:valAx>
        <c:axId val="6289892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287588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Have you received feedback on your performance from your direct manager: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Yes, all the time</c:v>
              </c:pt>
              <c:pt idx="1">
                <c:v>Sometimes</c:v>
              </c:pt>
              <c:pt idx="2">
                <c:v>Not often</c:v>
              </c:pt>
              <c:pt idx="3">
                <c:v>No</c:v>
              </c:pt>
            </c:strLit>
          </c:cat>
          <c:val>
            <c:numRef>
              <c:f>Sheet1!$B$2:$B$5</c:f>
              <c:numCache>
                <c:formatCode>0%</c:formatCode>
                <c:ptCount val="4"/>
                <c:pt idx="0">
                  <c:v>0.39</c:v>
                </c:pt>
                <c:pt idx="1">
                  <c:v>0.33</c:v>
                </c:pt>
                <c:pt idx="2">
                  <c:v>0.13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B-4D0B-AED9-5EC5C2430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101823"/>
        <c:axId val="1205088863"/>
      </c:barChart>
      <c:catAx>
        <c:axId val="1205101823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205088863"/>
        <c:crosses val="autoZero"/>
        <c:auto val="1"/>
        <c:lblAlgn val="ctr"/>
        <c:lblOffset val="100"/>
        <c:noMultiLvlLbl val="0"/>
      </c:catAx>
      <c:valAx>
        <c:axId val="1205088863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205101823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What kind of relationship do you have with your colleagues?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My co-workers are supportive and caring toward me.</c:v>
              </c:pt>
              <c:pt idx="1">
                <c:v>We're professional and generally friendly.</c:v>
              </c:pt>
              <c:pt idx="2">
                <c:v>They're just co-workers.</c:v>
              </c:pt>
              <c:pt idx="3">
                <c:v>I don't feel supported.</c:v>
              </c:pt>
            </c:strLit>
          </c:cat>
          <c:val>
            <c:numRef>
              <c:f>Support!$B$92:$B$95</c:f>
              <c:numCache>
                <c:formatCode>0%</c:formatCode>
                <c:ptCount val="4"/>
                <c:pt idx="0">
                  <c:v>0.51</c:v>
                </c:pt>
                <c:pt idx="1">
                  <c:v>0.39</c:v>
                </c:pt>
                <c:pt idx="2">
                  <c:v>0.08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34-4BD1-800B-13D29BBFE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900368"/>
        <c:axId val="62891728"/>
      </c:barChart>
      <c:catAx>
        <c:axId val="62900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62891728"/>
        <c:crosses val="autoZero"/>
        <c:auto val="1"/>
        <c:lblAlgn val="ctr"/>
        <c:lblOffset val="100"/>
        <c:noMultiLvlLbl val="0"/>
      </c:catAx>
      <c:valAx>
        <c:axId val="6289172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290036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What are your team's dynamics?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Our team meshes well. We work very well together.</c:v>
              </c:pt>
              <c:pt idx="1">
                <c:v>We have pretty good team dynamics.</c:v>
              </c:pt>
              <c:pt idx="2">
                <c:v>We don't have very good team dynamics.</c:v>
              </c:pt>
              <c:pt idx="3">
                <c:v>Most of us are working toward different things. We have conflicting views.</c:v>
              </c:pt>
            </c:strLit>
          </c:cat>
          <c:val>
            <c:numRef>
              <c:f>Support!$B$98:$B$101</c:f>
              <c:numCache>
                <c:formatCode>0%</c:formatCode>
                <c:ptCount val="4"/>
                <c:pt idx="0">
                  <c:v>0.49</c:v>
                </c:pt>
                <c:pt idx="1">
                  <c:v>0.36</c:v>
                </c:pt>
                <c:pt idx="2">
                  <c:v>0.1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9-4994-B638-C4354627A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77328"/>
        <c:axId val="62893168"/>
      </c:barChart>
      <c:catAx>
        <c:axId val="62877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62893168"/>
        <c:crosses val="autoZero"/>
        <c:auto val="1"/>
        <c:lblAlgn val="ctr"/>
        <c:lblOffset val="100"/>
        <c:noMultiLvlLbl val="0"/>
      </c:catAx>
      <c:valAx>
        <c:axId val="6289316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287732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easy is it to get an idea heard by the right person at your organization?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It's easy to get my good ideas heard by someone who can act on it.</c:v>
              </c:pt>
              <c:pt idx="1">
                <c:v>My ideas usually are heard, but no action is taken.</c:v>
              </c:pt>
              <c:pt idx="2">
                <c:v>Most of my ideas go unheard.</c:v>
              </c:pt>
              <c:pt idx="3">
                <c:v>It's almost impossible to get my ideas heard.</c:v>
              </c:pt>
            </c:strLit>
          </c:cat>
          <c:val>
            <c:numRef>
              <c:f>Support!$B$104:$B$107</c:f>
              <c:numCache>
                <c:formatCode>0%</c:formatCode>
                <c:ptCount val="4"/>
                <c:pt idx="0">
                  <c:v>0.37</c:v>
                </c:pt>
                <c:pt idx="1">
                  <c:v>0.43</c:v>
                </c:pt>
                <c:pt idx="2">
                  <c:v>0.11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D8-442B-8336-40284AC22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902768"/>
        <c:axId val="62903728"/>
      </c:barChart>
      <c:catAx>
        <c:axId val="629027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2903728"/>
        <c:crosses val="autoZero"/>
        <c:auto val="1"/>
        <c:lblAlgn val="ctr"/>
        <c:lblOffset val="100"/>
        <c:noMultiLvlLbl val="0"/>
      </c:catAx>
      <c:valAx>
        <c:axId val="6290372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290276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Satisfied are you working for Confederation College?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brag to everyone I know about how amazing the College is.</c:v>
              </c:pt>
              <c:pt idx="1">
                <c:v>I like most things about the College.</c:v>
              </c:pt>
              <c:pt idx="2">
                <c:v>I would like to see some changes at the College</c:v>
              </c:pt>
              <c:pt idx="3">
                <c:v>The College has a lot of room for improvement.</c:v>
              </c:pt>
            </c:strLit>
          </c:cat>
          <c:val>
            <c:numRef>
              <c:f>Support!$B$8:$B$11</c:f>
              <c:numCache>
                <c:formatCode>0%</c:formatCode>
                <c:ptCount val="4"/>
                <c:pt idx="0">
                  <c:v>0.19</c:v>
                </c:pt>
                <c:pt idx="1">
                  <c:v>0.52</c:v>
                </c:pt>
                <c:pt idx="2">
                  <c:v>0.19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A-4375-8FCA-6C77FA294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1835904"/>
        <c:axId val="1961826304"/>
      </c:barChart>
      <c:catAx>
        <c:axId val="1961835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961826304"/>
        <c:crosses val="autoZero"/>
        <c:auto val="1"/>
        <c:lblAlgn val="ctr"/>
        <c:lblOffset val="100"/>
        <c:noMultiLvlLbl val="0"/>
      </c:catAx>
      <c:valAx>
        <c:axId val="196182630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96183590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well does the College keep you informed?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am very well informed. They give me relevant information in a timely manner.</c:v>
              </c:pt>
              <c:pt idx="1">
                <c:v>I'm usually in the loop.</c:v>
              </c:pt>
              <c:pt idx="2">
                <c:v>I only get bits and pieces from time to time, but I know where to find information I need.</c:v>
              </c:pt>
              <c:pt idx="3">
                <c:v>If I learn anything useful it almost always comes through rumours from other staff.</c:v>
              </c:pt>
            </c:strLit>
          </c:cat>
          <c:val>
            <c:numRef>
              <c:f>Support!$B$110:$B$113</c:f>
              <c:numCache>
                <c:formatCode>0%</c:formatCode>
                <c:ptCount val="4"/>
                <c:pt idx="0">
                  <c:v>0.15</c:v>
                </c:pt>
                <c:pt idx="1">
                  <c:v>0.44</c:v>
                </c:pt>
                <c:pt idx="2">
                  <c:v>0.26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E-495A-9DEF-677407263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94224"/>
        <c:axId val="63888944"/>
      </c:barChart>
      <c:catAx>
        <c:axId val="638942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3888944"/>
        <c:crosses val="autoZero"/>
        <c:auto val="1"/>
        <c:lblAlgn val="ctr"/>
        <c:lblOffset val="100"/>
        <c:noMultiLvlLbl val="0"/>
      </c:catAx>
      <c:valAx>
        <c:axId val="6388894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389422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 you have the necessary tools and resources to get work done?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have everything I need to be successful.</c:v>
              </c:pt>
              <c:pt idx="1">
                <c:v>I have most of what I need, but I also have a wish list.</c:v>
              </c:pt>
              <c:pt idx="2">
                <c:v>I need to be resourceful to get things done.</c:v>
              </c:pt>
              <c:pt idx="3">
                <c:v>I am not setup for success. I am lacking the tools and resources to be successful.</c:v>
              </c:pt>
            </c:strLit>
          </c:cat>
          <c:val>
            <c:numRef>
              <c:f>Support!$B$116:$B$119</c:f>
              <c:numCache>
                <c:formatCode>0%</c:formatCode>
                <c:ptCount val="4"/>
                <c:pt idx="0">
                  <c:v>0.03</c:v>
                </c:pt>
                <c:pt idx="1">
                  <c:v>0.49</c:v>
                </c:pt>
                <c:pt idx="2">
                  <c:v>0.14000000000000001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8-4150-8784-1EE6BE086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91824"/>
        <c:axId val="63881744"/>
      </c:barChart>
      <c:catAx>
        <c:axId val="638918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3881744"/>
        <c:crosses val="autoZero"/>
        <c:auto val="1"/>
        <c:lblAlgn val="ctr"/>
        <c:lblOffset val="100"/>
        <c:noMultiLvlLbl val="0"/>
      </c:catAx>
      <c:valAx>
        <c:axId val="6388174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389182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 you feel that you are getting the training you need to grow and succeed in your career?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get valuable training that is helping me grow.</c:v>
              </c:pt>
              <c:pt idx="1">
                <c:v>I get training. Some of it is valuable. </c:v>
              </c:pt>
              <c:pt idx="2">
                <c:v>I get training, but most of it is a waste of my time.</c:v>
              </c:pt>
              <c:pt idx="3">
                <c:v>What training?</c:v>
              </c:pt>
            </c:strLit>
          </c:cat>
          <c:val>
            <c:numRef>
              <c:f>Support!$B$122:$B$125</c:f>
              <c:numCache>
                <c:formatCode>0%</c:formatCode>
                <c:ptCount val="4"/>
                <c:pt idx="0">
                  <c:v>0.19</c:v>
                </c:pt>
                <c:pt idx="1">
                  <c:v>0.38</c:v>
                </c:pt>
                <c:pt idx="2">
                  <c:v>0.1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BB-4B92-8DE2-F7FE6155A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98064"/>
        <c:axId val="63895664"/>
      </c:barChart>
      <c:catAx>
        <c:axId val="63898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3895664"/>
        <c:crosses val="autoZero"/>
        <c:auto val="1"/>
        <c:lblAlgn val="ctr"/>
        <c:lblOffset val="100"/>
        <c:noMultiLvlLbl val="0"/>
      </c:catAx>
      <c:valAx>
        <c:axId val="6389566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389806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much career potential do you have at the College?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have amazing potential to advance my career here.</c:v>
              </c:pt>
              <c:pt idx="1">
                <c:v>There is a good chance I can advance my career here.</c:v>
              </c:pt>
              <c:pt idx="2">
                <c:v>I see little opportunity for me to advance my career here.</c:v>
              </c:pt>
              <c:pt idx="3">
                <c:v>This is a dead-end job.</c:v>
              </c:pt>
            </c:strLit>
          </c:cat>
          <c:val>
            <c:numRef>
              <c:f>Support!$B$128:$B$131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0.45</c:v>
                </c:pt>
                <c:pt idx="2">
                  <c:v>0.39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5-432B-B4FC-2D69BFA89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908624"/>
        <c:axId val="63886064"/>
      </c:barChart>
      <c:catAx>
        <c:axId val="63908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3886064"/>
        <c:crosses val="autoZero"/>
        <c:auto val="1"/>
        <c:lblAlgn val="ctr"/>
        <c:lblOffset val="100"/>
        <c:noMultiLvlLbl val="0"/>
      </c:catAx>
      <c:valAx>
        <c:axId val="6388606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390862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well recognized are your contributions?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am always recognized for my good work.</c:v>
              </c:pt>
              <c:pt idx="1">
                <c:v>I am mostly acknowledged for my good work.</c:v>
              </c:pt>
              <c:pt idx="2">
                <c:v>I am occasionally recognized.</c:v>
              </c:pt>
              <c:pt idx="3">
                <c:v>I am never recognized for good work.</c:v>
              </c:pt>
            </c:strLit>
          </c:cat>
          <c:val>
            <c:numRef>
              <c:f>Support!$B$134:$B$137</c:f>
              <c:numCache>
                <c:formatCode>0%</c:formatCode>
                <c:ptCount val="4"/>
                <c:pt idx="0">
                  <c:v>0.19</c:v>
                </c:pt>
                <c:pt idx="1">
                  <c:v>0.4</c:v>
                </c:pt>
                <c:pt idx="2">
                  <c:v>0.28999999999999998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3E-41B0-ACA3-C759A6D62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83664"/>
        <c:axId val="63899024"/>
      </c:barChart>
      <c:catAx>
        <c:axId val="638836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3899024"/>
        <c:crosses val="autoZero"/>
        <c:auto val="1"/>
        <c:lblAlgn val="ctr"/>
        <c:lblOffset val="100"/>
        <c:noMultiLvlLbl val="0"/>
      </c:catAx>
      <c:valAx>
        <c:axId val="6389902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388366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often do you recognize your colleagues for a job well done?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Almost every week I recognize at least one person/group for their great work.</c:v>
              </c:pt>
              <c:pt idx="1">
                <c:v>Almost every month I recognize at least one person / group for their great work.</c:v>
              </c:pt>
              <c:pt idx="2">
                <c:v>It is rare for me to recognize others for a job well done.</c:v>
              </c:pt>
              <c:pt idx="3">
                <c:v>I can't remember the last time that I recognized a person/group for their great work.</c:v>
              </c:pt>
            </c:strLit>
          </c:cat>
          <c:val>
            <c:numRef>
              <c:f>Support!$B$140:$B$143</c:f>
              <c:numCache>
                <c:formatCode>0%</c:formatCode>
                <c:ptCount val="4"/>
                <c:pt idx="0">
                  <c:v>0.24</c:v>
                </c:pt>
                <c:pt idx="1">
                  <c:v>0.51</c:v>
                </c:pt>
                <c:pt idx="2">
                  <c:v>0.2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4-4E5A-9C3C-5D51A533D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82704"/>
        <c:axId val="63908144"/>
      </c:barChart>
      <c:catAx>
        <c:axId val="63882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3908144"/>
        <c:crosses val="autoZero"/>
        <c:auto val="1"/>
        <c:lblAlgn val="ctr"/>
        <c:lblOffset val="100"/>
        <c:noMultiLvlLbl val="0"/>
      </c:catAx>
      <c:valAx>
        <c:axId val="6390814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388270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Overall, employees are treated with courtesy and respect.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5"/>
              <c:pt idx="0">
                <c:v>Strongly Agree</c:v>
              </c:pt>
              <c:pt idx="1">
                <c:v>Agree</c:v>
              </c:pt>
              <c:pt idx="2">
                <c:v>Neither Agree nor Disagree</c:v>
              </c:pt>
              <c:pt idx="3">
                <c:v>Disagree</c:v>
              </c:pt>
              <c:pt idx="4">
                <c:v>Strongly Disagree</c:v>
              </c:pt>
            </c:strLit>
          </c:cat>
          <c:val>
            <c:numRef>
              <c:f>Support!$B$146:$B$150</c:f>
              <c:numCache>
                <c:formatCode>0%</c:formatCode>
                <c:ptCount val="5"/>
                <c:pt idx="0">
                  <c:v>0.24</c:v>
                </c:pt>
                <c:pt idx="1">
                  <c:v>0.54</c:v>
                </c:pt>
                <c:pt idx="2">
                  <c:v>0.1</c:v>
                </c:pt>
                <c:pt idx="3">
                  <c:v>0.06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A-4E85-94A8-E77C8AEB7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85584"/>
        <c:axId val="63893264"/>
      </c:barChart>
      <c:catAx>
        <c:axId val="638855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3893264"/>
        <c:crosses val="autoZero"/>
        <c:auto val="1"/>
        <c:lblAlgn val="ctr"/>
        <c:lblOffset val="100"/>
        <c:noMultiLvlLbl val="0"/>
      </c:catAx>
      <c:valAx>
        <c:axId val="6389326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388558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Does the College provide a supportive work environment: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feel it is very supportive</c:v>
              </c:pt>
              <c:pt idx="1">
                <c:v>I feel the environment is somewhat supportive</c:v>
              </c:pt>
              <c:pt idx="2">
                <c:v>I think the environment could be more supportive</c:v>
              </c:pt>
              <c:pt idx="3">
                <c:v>No, it is not supportive</c:v>
              </c:pt>
            </c:strLit>
          </c:cat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0.42</c:v>
                </c:pt>
                <c:pt idx="2">
                  <c:v>0.12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8-402F-ADD1-9D62FD703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5277247"/>
        <c:axId val="1095282047"/>
      </c:barChart>
      <c:catAx>
        <c:axId val="1095277247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095282047"/>
        <c:crosses val="autoZero"/>
        <c:auto val="1"/>
        <c:lblAlgn val="ctr"/>
        <c:lblOffset val="100"/>
        <c:noMultiLvlLbl val="0"/>
      </c:catAx>
      <c:valAx>
        <c:axId val="1095282047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095277247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 know and understand my specific role at the College</a:t>
            </a:r>
          </a:p>
        </c:rich>
      </c:tx>
      <c:layout>
        <c:manualLayout>
          <c:xMode val="edge"/>
          <c:yMode val="edge"/>
          <c:x val="0.10693711610790918"/>
          <c:y val="3.109452736318408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5"/>
              <c:pt idx="0">
                <c:v>Strongly Agree</c:v>
              </c:pt>
              <c:pt idx="1">
                <c:v>Agree</c:v>
              </c:pt>
              <c:pt idx="2">
                <c:v>Neither Agree nor Disagree</c:v>
              </c:pt>
              <c:pt idx="3">
                <c:v>Disagree</c:v>
              </c:pt>
              <c:pt idx="4">
                <c:v>Strongly Disagree</c:v>
              </c:pt>
            </c:strLit>
          </c:cat>
          <c:val>
            <c:numRef>
              <c:f>Support!$B$160:$B$164</c:f>
              <c:numCache>
                <c:formatCode>0%</c:formatCode>
                <c:ptCount val="5"/>
                <c:pt idx="0">
                  <c:v>0.44</c:v>
                </c:pt>
                <c:pt idx="1">
                  <c:v>0.45</c:v>
                </c:pt>
                <c:pt idx="2">
                  <c:v>0.09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5-43AB-9807-45EFF316F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910544"/>
        <c:axId val="63904784"/>
      </c:barChart>
      <c:catAx>
        <c:axId val="63910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3904784"/>
        <c:crosses val="autoZero"/>
        <c:auto val="1"/>
        <c:lblAlgn val="ctr"/>
        <c:lblOffset val="100"/>
        <c:noMultiLvlLbl val="0"/>
      </c:catAx>
      <c:valAx>
        <c:axId val="6390478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391054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 College supports a safe and healthy work environment.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5"/>
              <c:pt idx="0">
                <c:v>Strongly Agree</c:v>
              </c:pt>
              <c:pt idx="1">
                <c:v>Agree</c:v>
              </c:pt>
              <c:pt idx="2">
                <c:v>Neither Agree nor Disagree</c:v>
              </c:pt>
              <c:pt idx="3">
                <c:v>Disagree</c:v>
              </c:pt>
              <c:pt idx="4">
                <c:v>Strongly Disagree</c:v>
              </c:pt>
            </c:strLit>
          </c:cat>
          <c:val>
            <c:numRef>
              <c:f>Support!$B$153:$B$157</c:f>
              <c:numCache>
                <c:formatCode>0%</c:formatCode>
                <c:ptCount val="5"/>
                <c:pt idx="0">
                  <c:v>0.26</c:v>
                </c:pt>
                <c:pt idx="1">
                  <c:v>0.46</c:v>
                </c:pt>
                <c:pt idx="2">
                  <c:v>0.16</c:v>
                </c:pt>
                <c:pt idx="3">
                  <c:v>0.05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D-4CCC-8176-AC43A2226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97104"/>
        <c:axId val="63907664"/>
      </c:barChart>
      <c:catAx>
        <c:axId val="638971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3907664"/>
        <c:crosses val="autoZero"/>
        <c:auto val="1"/>
        <c:lblAlgn val="ctr"/>
        <c:lblOffset val="100"/>
        <c:noMultiLvlLbl val="0"/>
      </c:catAx>
      <c:valAx>
        <c:axId val="6390766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389710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often do you feel inspired by the work that you do?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Every day! I find my work energizing.</c:v>
              </c:pt>
              <c:pt idx="1">
                <c:v>Usually. I typically look forward to starting my day.</c:v>
              </c:pt>
              <c:pt idx="2">
                <c:v>Occasionally I get excited by my work, but not very often. </c:v>
              </c:pt>
              <c:pt idx="3">
                <c:v>Hardly ever. Work drags me down. </c:v>
              </c:pt>
            </c:strLit>
          </c:cat>
          <c:val>
            <c:numRef>
              <c:f>Support!$B$14:$B$17</c:f>
              <c:numCache>
                <c:formatCode>0%</c:formatCode>
                <c:ptCount val="4"/>
                <c:pt idx="0">
                  <c:v>0.13</c:v>
                </c:pt>
                <c:pt idx="1">
                  <c:v>0.61</c:v>
                </c:pt>
                <c:pt idx="2">
                  <c:v>0.21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7-43E1-AA9F-1FFF7F89C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1031936"/>
        <c:axId val="1961028096"/>
      </c:barChart>
      <c:catAx>
        <c:axId val="19610319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961028096"/>
        <c:crosses val="autoZero"/>
        <c:auto val="1"/>
        <c:lblAlgn val="ctr"/>
        <c:lblOffset val="100"/>
        <c:noMultiLvlLbl val="0"/>
      </c:catAx>
      <c:valAx>
        <c:axId val="1961028096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96103193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long have you been employed at the College?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5"/>
              <c:pt idx="0">
                <c:v>less than 1 year</c:v>
              </c:pt>
              <c:pt idx="1">
                <c:v>1-2 Years</c:v>
              </c:pt>
              <c:pt idx="2">
                <c:v>3-5 Years</c:v>
              </c:pt>
              <c:pt idx="3">
                <c:v>6-10 Years</c:v>
              </c:pt>
              <c:pt idx="4">
                <c:v>More than 10 years</c:v>
              </c:pt>
            </c:strLit>
          </c:cat>
          <c:val>
            <c:numRef>
              <c:f>Support!$B$168:$B$172</c:f>
              <c:numCache>
                <c:formatCode>0%</c:formatCode>
                <c:ptCount val="5"/>
                <c:pt idx="0">
                  <c:v>0.08</c:v>
                </c:pt>
                <c:pt idx="1">
                  <c:v>0.17</c:v>
                </c:pt>
                <c:pt idx="2">
                  <c:v>0.1</c:v>
                </c:pt>
                <c:pt idx="3">
                  <c:v>0.16</c:v>
                </c:pt>
                <c:pt idx="4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8-4835-AEAB-57C1F5734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93744"/>
        <c:axId val="63900944"/>
      </c:barChart>
      <c:catAx>
        <c:axId val="63893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3900944"/>
        <c:crosses val="autoZero"/>
        <c:auto val="1"/>
        <c:lblAlgn val="ctr"/>
        <c:lblOffset val="100"/>
        <c:noMultiLvlLbl val="0"/>
      </c:catAx>
      <c:valAx>
        <c:axId val="63900944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389374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Are you</a:t>
            </a:r>
            <a:r>
              <a:rPr lang="en-US" b="1" baseline="0">
                <a:solidFill>
                  <a:sysClr val="windowText" lastClr="000000"/>
                </a:solidFill>
              </a:rPr>
              <a:t> Employeed</a:t>
            </a:r>
            <a:endParaRPr lang="en-US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Support!$D$188</c:f>
              <c:strCache>
                <c:ptCount val="1"/>
                <c:pt idx="0">
                  <c:v>Voter 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Support!$C$189:$C$190</c:f>
              <c:strCache>
                <c:ptCount val="2"/>
                <c:pt idx="0">
                  <c:v>Full Time</c:v>
                </c:pt>
                <c:pt idx="1">
                  <c:v>Part Time</c:v>
                </c:pt>
              </c:strCache>
            </c:strRef>
          </c:cat>
          <c:val>
            <c:numRef>
              <c:f>Support!$D$189:$D$190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7-4DFF-8A71-AF2169FE0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52996639"/>
        <c:axId val="1853011039"/>
      </c:barChart>
      <c:catAx>
        <c:axId val="18529966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011039"/>
        <c:crosses val="autoZero"/>
        <c:auto val="1"/>
        <c:lblAlgn val="ctr"/>
        <c:lblOffset val="100"/>
        <c:noMultiLvlLbl val="0"/>
      </c:catAx>
      <c:valAx>
        <c:axId val="1853011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299663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much effort do you typically give on the job?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go above and beyond almost everyday</c:v>
              </c:pt>
              <c:pt idx="1">
                <c:v>I rise to the occasion when required. </c:v>
              </c:pt>
              <c:pt idx="2">
                <c:v>I do only the job I am paid to do.</c:v>
              </c:pt>
              <c:pt idx="3">
                <c:v>I do as little as I can to get by</c:v>
              </c:pt>
            </c:strLit>
          </c:cat>
          <c:val>
            <c:numRef>
              <c:f>Support!$B$20:$B$23</c:f>
              <c:numCache>
                <c:formatCode>0%</c:formatCode>
                <c:ptCount val="4"/>
                <c:pt idx="0">
                  <c:v>0.6</c:v>
                </c:pt>
                <c:pt idx="1">
                  <c:v>0.35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C-41BA-97A8-35F0DA18A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1069872"/>
        <c:axId val="1965431280"/>
      </c:barChart>
      <c:catAx>
        <c:axId val="2021069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1965431280"/>
        <c:crosses val="autoZero"/>
        <c:auto val="1"/>
        <c:lblAlgn val="ctr"/>
        <c:lblOffset val="100"/>
        <c:noMultiLvlLbl val="0"/>
      </c:catAx>
      <c:valAx>
        <c:axId val="1965431280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2021069872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much do you enjoy working with your co-workers?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look forward to seeing the people I work with.</c:v>
              </c:pt>
              <c:pt idx="1">
                <c:v>I get along ok with most of my co-workers.</c:v>
              </c:pt>
              <c:pt idx="2">
                <c:v>I don't enjoy working with several of my co-workers.</c:v>
              </c:pt>
              <c:pt idx="3">
                <c:v>I can't wait to find another job so I can get away from these co-workers.</c:v>
              </c:pt>
            </c:strLit>
          </c:cat>
          <c:val>
            <c:numRef>
              <c:f>Support!$B$26:$B$29</c:f>
              <c:numCache>
                <c:formatCode>0%</c:formatCode>
                <c:ptCount val="4"/>
                <c:pt idx="0">
                  <c:v>0.61</c:v>
                </c:pt>
                <c:pt idx="1">
                  <c:v>0.34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2-44C4-BCDA-288661236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8569632"/>
        <c:axId val="62890288"/>
      </c:barChart>
      <c:catAx>
        <c:axId val="19585696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2890288"/>
        <c:crosses val="autoZero"/>
        <c:auto val="1"/>
        <c:lblAlgn val="ctr"/>
        <c:lblOffset val="100"/>
        <c:noMultiLvlLbl val="0"/>
      </c:catAx>
      <c:valAx>
        <c:axId val="6289028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958569632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Are you proud of the work you do?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I am very proud of the work I do.</c:v>
              </c:pt>
              <c:pt idx="1">
                <c:v>A lot of my work is really, really good.</c:v>
              </c:pt>
              <c:pt idx="2">
                <c:v>I am proud of the work I have accomplished.</c:v>
              </c:pt>
              <c:pt idx="3">
                <c:v>Proud of my work? Nope. Never. </c:v>
              </c:pt>
            </c:strLit>
          </c:cat>
          <c:val>
            <c:numRef>
              <c:f>Support!$B$32:$B$35</c:f>
              <c:numCache>
                <c:formatCode>0%</c:formatCode>
                <c:ptCount val="4"/>
                <c:pt idx="0">
                  <c:v>0.61</c:v>
                </c:pt>
                <c:pt idx="1">
                  <c:v>0.2</c:v>
                </c:pt>
                <c:pt idx="2">
                  <c:v>0.16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C-4AA0-8F41-A4E193D6F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95568"/>
        <c:axId val="62900848"/>
      </c:barChart>
      <c:catAx>
        <c:axId val="628955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2900848"/>
        <c:crosses val="autoZero"/>
        <c:auto val="1"/>
        <c:lblAlgn val="ctr"/>
        <c:lblOffset val="100"/>
        <c:noMultiLvlLbl val="0"/>
      </c:catAx>
      <c:valAx>
        <c:axId val="6290084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289556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Do you feel like your efforts drive the College and Student Success?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Everything I do propels the College to greater heights.</c:v>
              </c:pt>
              <c:pt idx="1">
                <c:v>A good chunk of my work helps the College succeed. </c:v>
              </c:pt>
              <c:pt idx="2">
                <c:v>Every now and then, I do something that helps the College succeed.</c:v>
              </c:pt>
              <c:pt idx="3">
                <c:v>My work does not really make a difference.</c:v>
              </c:pt>
            </c:strLit>
          </c:cat>
          <c:val>
            <c:numRef>
              <c:f>Support!$B$38:$B$41</c:f>
              <c:numCache>
                <c:formatCode>0%</c:formatCode>
                <c:ptCount val="4"/>
                <c:pt idx="0">
                  <c:v>0.23</c:v>
                </c:pt>
                <c:pt idx="1">
                  <c:v>0.57999999999999996</c:v>
                </c:pt>
                <c:pt idx="2">
                  <c:v>0.15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63-44BD-886B-1AAB50CDF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78768"/>
        <c:axId val="62893648"/>
      </c:barChart>
      <c:catAx>
        <c:axId val="628787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2893648"/>
        <c:crosses val="autoZero"/>
        <c:auto val="1"/>
        <c:lblAlgn val="ctr"/>
        <c:lblOffset val="100"/>
        <c:noMultiLvlLbl val="0"/>
      </c:catAx>
      <c:valAx>
        <c:axId val="6289364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287876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do you feel about our senior team's ability to inspire you?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Everyone on our senior team is inspiring!</c:v>
              </c:pt>
              <c:pt idx="1">
                <c:v>Our senior team may not all be inspiring, but they get the job done.</c:v>
              </c:pt>
              <c:pt idx="2">
                <c:v>Our senior team has room for improvement when it comes to inspiring me.</c:v>
              </c:pt>
              <c:pt idx="3">
                <c:v>Our senior team does not inspire me and has major room for improvement.</c:v>
              </c:pt>
            </c:strLit>
          </c:cat>
          <c:val>
            <c:numRef>
              <c:f>Support!$B$44:$B$47</c:f>
              <c:numCache>
                <c:formatCode>0%</c:formatCode>
                <c:ptCount val="4"/>
                <c:pt idx="0">
                  <c:v>0.19</c:v>
                </c:pt>
                <c:pt idx="1">
                  <c:v>0.37</c:v>
                </c:pt>
                <c:pt idx="2">
                  <c:v>0.3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8-4275-895E-9D62EB5D4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86928"/>
        <c:axId val="62889328"/>
      </c:barChart>
      <c:catAx>
        <c:axId val="628869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2889328"/>
        <c:crosses val="autoZero"/>
        <c:auto val="1"/>
        <c:lblAlgn val="ctr"/>
        <c:lblOffset val="100"/>
        <c:noMultiLvlLbl val="0"/>
      </c:catAx>
      <c:valAx>
        <c:axId val="6288932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288692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accessible is your senior leadership?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Lit>
              <c:ptCount val="4"/>
              <c:pt idx="0">
                <c:v>Senior Leadership is extremely approachable. They have an open-door policy - literally and via email.</c:v>
              </c:pt>
              <c:pt idx="1">
                <c:v>They can be tough to get a hold of, but persistence pays off.</c:v>
              </c:pt>
              <c:pt idx="2">
                <c:v>They're generally off limits. </c:v>
              </c:pt>
              <c:pt idx="3">
                <c:v>Senior leadership is cold and unapproachable. I avoid them all together. </c:v>
              </c:pt>
            </c:strLit>
          </c:cat>
          <c:val>
            <c:numRef>
              <c:f>Support!$B$50:$B$53</c:f>
              <c:numCache>
                <c:formatCode>0%</c:formatCode>
                <c:ptCount val="4"/>
                <c:pt idx="0">
                  <c:v>0.45</c:v>
                </c:pt>
                <c:pt idx="1">
                  <c:v>0.25</c:v>
                </c:pt>
                <c:pt idx="2">
                  <c:v>0.21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F7-408E-AE00-A431F37F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84528"/>
        <c:axId val="62872048"/>
      </c:barChart>
      <c:catAx>
        <c:axId val="628845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2872048"/>
        <c:crosses val="autoZero"/>
        <c:auto val="1"/>
        <c:lblAlgn val="ctr"/>
        <c:lblOffset val="100"/>
        <c:noMultiLvlLbl val="0"/>
      </c:catAx>
      <c:valAx>
        <c:axId val="6287204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Voter Percentage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6288452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23537-B86B-5247-B1C8-AF4736A4E76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126AC-DEA5-6346-9A19-C75D0072F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3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5D28B-039C-364A-A6EB-12190BEE2825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1B55-BD83-3246-9CCB-D972FC532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4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A873-E185-5948-B8BF-A3E1262E8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7CA78-8069-A24D-A66E-0943739F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D27E-0225-B140-9B4B-4027586C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1B07-3087-45AE-B866-5C3203214FFC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AAE6-0995-F74F-84FC-6AD6EF79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E3D2-6D08-4745-9576-8BFA4EA6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4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83A1-8BC5-6E42-9AC3-5BCE192F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56" y="1198307"/>
            <a:ext cx="7886700" cy="18400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47E1-7D52-8443-B8A6-21E8E737D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356" y="305864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7FDE-8E6F-D94E-AF58-CFC12149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4E06-46AF-4423-8DD4-173B55EB9E6F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72F6-4415-504F-9A4E-598DEBE5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86039-9FB4-9444-B3AB-378FF9B4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people holding balloons&#10;&#10;Description automatically generated">
            <a:extLst>
              <a:ext uri="{FF2B5EF4-FFF2-40B4-BE49-F238E27FC236}">
                <a16:creationId xmlns:a16="http://schemas.microsoft.com/office/drawing/2014/main" id="{47082CB7-2EDD-F15B-9D9D-7499CF43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71"/>
            <a:ext cx="91440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8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83A1-8BC5-6E42-9AC3-5BCE192F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56" y="1198307"/>
            <a:ext cx="7886700" cy="18400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47E1-7D52-8443-B8A6-21E8E737D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356" y="305864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7FDE-8E6F-D94E-AF58-CFC12149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FBDB-24D8-4222-9EF9-AA58555BCA67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72F6-4415-504F-9A4E-598DEBE5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86039-9FB4-9444-B3AB-378FF9B4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61ABA5-4A50-3C0B-9C8B-21FBE1195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951"/>
            <a:ext cx="914399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9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83A1-8BC5-6E42-9AC3-5BCE192F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56" y="1198307"/>
            <a:ext cx="7886700" cy="18400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47E1-7D52-8443-B8A6-21E8E737D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356" y="305864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7FDE-8E6F-D94E-AF58-CFC12149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22961-D8AC-4DD8-A19A-C6A343E61D80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72F6-4415-504F-9A4E-598DEBE5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86039-9FB4-9444-B3AB-378FF9B4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3831A-3248-60BA-8B3F-AEE82246F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3999" cy="4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F7DD-6BF6-5649-A949-954B0B93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11984-6410-5841-9B43-E4A3868F6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712119"/>
            <a:ext cx="3867150" cy="28383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82469-61C8-AC4E-9130-69DC886F6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12119"/>
            <a:ext cx="3867150" cy="28383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068D4-56A4-2245-99E7-DCB29A3C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AD98-263C-4780-8A86-31880F503A3C}" type="datetime1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F91BF-25EA-EF4B-864A-2D7A5194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4A784-E698-854C-B82D-5E6D95BE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1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557D9-FB8E-B942-8771-A6A03147F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884" y="1710806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18D83-B9EE-1441-AE24-6809FD122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884" y="2328740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BE33D-AD7A-7547-B11D-B51C6B777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4795" y="1710806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0AC11D-9B27-BB44-A7AF-7A0717585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4795" y="2328740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BE011-1D9F-E242-8E61-F485F14E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4295" y="4550514"/>
            <a:ext cx="2057400" cy="273844"/>
          </a:xfrm>
        </p:spPr>
        <p:txBody>
          <a:bodyPr/>
          <a:lstStyle/>
          <a:p>
            <a:fld id="{7CD5C5BB-A287-4B0C-A314-04BFDBC74008}" type="datetime1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3ECF6D-DA16-C94F-9E15-42555566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4595" y="4550514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93A19E-4FD1-A349-9FD0-E83F78F4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73595" y="4550514"/>
            <a:ext cx="2057400" cy="273844"/>
          </a:xfrm>
        </p:spPr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03F7DD-6BF6-5649-A949-954B0B93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37" y="74876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69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3E0E-691B-E14F-BD31-7DC1C538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9D599-DF12-A945-AF70-41C5A94B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8574-C947-4B65-83FD-12CB049911F8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30A29-578F-3243-AAC8-9508F8E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0B8FA-F409-B242-9B07-8A9FE5A2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04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3E0E-691B-E14F-BD31-7DC1C538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9D599-DF12-A945-AF70-41C5A94B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460B-8B2B-4782-AC7B-73D7DDEF95C8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30A29-578F-3243-AAC8-9508F8E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0B8FA-F409-B242-9B07-8A9FE5A2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group of people holding balloons&#10;&#10;Description automatically generated">
            <a:extLst>
              <a:ext uri="{FF2B5EF4-FFF2-40B4-BE49-F238E27FC236}">
                <a16:creationId xmlns:a16="http://schemas.microsoft.com/office/drawing/2014/main" id="{69D2AB83-0E6A-E420-6F0B-4C5288091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51"/>
            <a:ext cx="91440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6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3E0E-691B-E14F-BD31-7DC1C538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9D599-DF12-A945-AF70-41C5A94B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DCAB-AF6B-4067-A450-88CDBD4AD743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30A29-578F-3243-AAC8-9508F8E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0B8FA-F409-B242-9B07-8A9FE5A2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B8EB3-CB9C-ECEF-BF8C-D17DBEC7AB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951"/>
            <a:ext cx="914399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3E0E-691B-E14F-BD31-7DC1C538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9D599-DF12-A945-AF70-41C5A94B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CFE-FEF7-455F-A406-C6122FEA23E1}" type="datetime1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30A29-578F-3243-AAC8-9508F8E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0B8FA-F409-B242-9B07-8A9FE5A2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DF55C-3AC4-FA13-4D06-EB47ED831D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3999" cy="4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49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D6BE1-4102-7541-89BF-04D3A925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C3DB8-1D3B-4695-8531-8679E5AB99A5}" type="datetime1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01976-6B4F-CA4D-ADEC-5F018E77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A9B2C-E22B-D141-909D-92EABC37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1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A873-E185-5948-B8BF-A3E1262E8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7CA78-8069-A24D-A66E-0943739F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D27E-0225-B140-9B4B-4027586C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EDC7-CF6C-4CA9-891A-FE53E243EC7D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AAE6-0995-F74F-84FC-6AD6EF79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E3D2-6D08-4745-9576-8BFA4EA6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group of people holding balloons&#10;&#10;Description automatically generated">
            <a:extLst>
              <a:ext uri="{FF2B5EF4-FFF2-40B4-BE49-F238E27FC236}">
                <a16:creationId xmlns:a16="http://schemas.microsoft.com/office/drawing/2014/main" id="{27126843-EE08-A6DE-277E-21530D1F94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51"/>
            <a:ext cx="91440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7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A49C-7164-754C-BB5D-876B2A53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76" y="1080022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5E028-7F34-B64E-ADC4-E0F8AF4B7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351" y="1080022"/>
            <a:ext cx="5261587" cy="3470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8B00D-BA2F-5A41-A441-B4B7C8A55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776" y="2280172"/>
            <a:ext cx="2949575" cy="227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BCDEA-0762-7940-BF8E-8612C243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FBE8-546B-4B89-9D90-903653C36EEF}" type="datetime1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83DE8-9261-D242-BCD5-865699A6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64920-BDC8-584B-809C-8B96AAEE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0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BE8FB-F191-FD4D-9920-E692742CC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55351" y="1080022"/>
            <a:ext cx="5259999" cy="3470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822ED-533A-C141-976F-C7357C5C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D2FF-41B0-40E7-BB6C-05EE37B495DE}" type="datetime1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7C6D2-5AAF-BD4D-A7CA-9D55254E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2BD49-AE69-AB4D-9EAC-F853D2A9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60A49C-7164-754C-BB5D-876B2A53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76" y="1080022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E98B00D-BA2F-5A41-A441-B4B7C8A55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776" y="2280172"/>
            <a:ext cx="2949575" cy="227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8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2474265-1376-0C46-8266-EA1A26A0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8306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2474265-1376-0C46-8266-EA1A26A0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pic>
        <p:nvPicPr>
          <p:cNvPr id="2" name="Picture 1" descr="A group of people holding balloons&#10;&#10;Description automatically generated">
            <a:extLst>
              <a:ext uri="{FF2B5EF4-FFF2-40B4-BE49-F238E27FC236}">
                <a16:creationId xmlns:a16="http://schemas.microsoft.com/office/drawing/2014/main" id="{217AD7CB-07A8-A766-D54E-F4CCCC59E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807"/>
            <a:ext cx="91440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63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2474265-1376-0C46-8266-EA1A26A0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97CB23-1C9B-ACDE-BFEE-40A8469D4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951"/>
            <a:ext cx="914399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37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2474265-1376-0C46-8266-EA1A26A0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A83FA2-9CD2-75D5-CFB0-8B4848B3B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3999" cy="4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7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A873-E185-5948-B8BF-A3E1262E8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7CA78-8069-A24D-A66E-0943739F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D27E-0225-B140-9B4B-4027586C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D28F-0150-4268-B0EE-A5002A4D3439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AAE6-0995-F74F-84FC-6AD6EF79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E3D2-6D08-4745-9576-8BFA4EA6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C21A04-C63D-6965-22DF-970837CDC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9471"/>
            <a:ext cx="914399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5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A873-E185-5948-B8BF-A3E1262E8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7CA78-8069-A24D-A66E-0943739F8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7D27E-0225-B140-9B4B-4027586C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739A-1F7E-4225-A569-49A533491CEF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AAE6-0995-F74F-84FC-6AD6EF79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1E3D2-6D08-4745-9576-8BFA4EA6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76CC8B-A689-D161-115B-7268A83779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3999" cy="4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2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2817-85A1-6249-BBF1-FFE360A2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2076-7540-614F-995A-EC5ACD04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9ACC-38F8-D245-AF9F-2C762BA8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158F-0DF9-4FD1-95E8-90CCC7817577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2B7F-CCB6-F145-BCA2-EA531378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EA97-3869-0844-A5B2-A1EF9E5F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6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2817-85A1-6249-BBF1-FFE360A2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2076-7540-614F-995A-EC5ACD04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9ACC-38F8-D245-AF9F-2C762BA8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3AF8-6401-4FB9-BCB7-1C7C46104D2E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2B7F-CCB6-F145-BCA2-EA531378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EA97-3869-0844-A5B2-A1EF9E5F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people holding balloons&#10;&#10;Description automatically generated">
            <a:extLst>
              <a:ext uri="{FF2B5EF4-FFF2-40B4-BE49-F238E27FC236}">
                <a16:creationId xmlns:a16="http://schemas.microsoft.com/office/drawing/2014/main" id="{0543CC4B-DF2D-12CD-8F87-446CE8A9F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51"/>
            <a:ext cx="91440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4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2817-85A1-6249-BBF1-FFE360A2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2076-7540-614F-995A-EC5ACD04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9ACC-38F8-D245-AF9F-2C762BA8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3E4A-EC38-4497-896A-723F6C07B48C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2B7F-CCB6-F145-BCA2-EA531378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EA97-3869-0844-A5B2-A1EF9E5F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E63A26-587A-0309-77C9-ED20A3626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951"/>
            <a:ext cx="914399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2817-85A1-6249-BBF1-FFE360A2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2076-7540-614F-995A-EC5ACD04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9ACC-38F8-D245-AF9F-2C762BA8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B0B6-6EB8-4040-9AF8-7BB0467DCA75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2B7F-CCB6-F145-BCA2-EA531378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EA97-3869-0844-A5B2-A1EF9E5F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D8E0D-FD24-B499-58AA-B37460656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3999" cy="4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4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83A1-8BC5-6E42-9AC3-5BCE192F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56" y="1198307"/>
            <a:ext cx="7886700" cy="184009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47E1-7D52-8443-B8A6-21E8E737D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356" y="305864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B7FDE-8E6F-D94E-AF58-CFC12149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A462-FCF2-4ABD-B00E-B00D0A6F6D9A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E72F6-4415-504F-9A4E-598DEBE5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86039-9FB4-9444-B3AB-378FF9B4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0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42E55-404C-4340-A5B1-B1BA4311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37" y="748764"/>
            <a:ext cx="7886700" cy="9941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ADBBE-95C8-9641-8DA0-F4464A97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937" y="1844139"/>
            <a:ext cx="7886700" cy="2517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292B0-DB6D-9341-9255-2ED53E783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55051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90031-54F8-4377-A218-AA3AFFA04814}" type="datetime1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35EC-6C01-EB43-BAD1-E441B6CAD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55051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4B2D0-BED9-F840-B327-E74B670C8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55051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3164-4D76-9A4E-B4BE-B9E531017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5" r:id="rId3"/>
    <p:sldLayoutId id="2147483680" r:id="rId4"/>
    <p:sldLayoutId id="2147483662" r:id="rId5"/>
    <p:sldLayoutId id="2147483671" r:id="rId6"/>
    <p:sldLayoutId id="2147483676" r:id="rId7"/>
    <p:sldLayoutId id="2147483681" r:id="rId8"/>
    <p:sldLayoutId id="2147483663" r:id="rId9"/>
    <p:sldLayoutId id="2147483672" r:id="rId10"/>
    <p:sldLayoutId id="2147483677" r:id="rId11"/>
    <p:sldLayoutId id="2147483682" r:id="rId12"/>
    <p:sldLayoutId id="2147483664" r:id="rId13"/>
    <p:sldLayoutId id="2147483665" r:id="rId14"/>
    <p:sldLayoutId id="2147483666" r:id="rId15"/>
    <p:sldLayoutId id="2147483673" r:id="rId16"/>
    <p:sldLayoutId id="2147483678" r:id="rId17"/>
    <p:sldLayoutId id="2147483683" r:id="rId18"/>
    <p:sldLayoutId id="2147483667" r:id="rId19"/>
    <p:sldLayoutId id="2147483668" r:id="rId20"/>
    <p:sldLayoutId id="2147483669" r:id="rId21"/>
    <p:sldLayoutId id="2147483649" r:id="rId22"/>
    <p:sldLayoutId id="2147483674" r:id="rId23"/>
    <p:sldLayoutId id="2147483679" r:id="rId24"/>
    <p:sldLayoutId id="2147483684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BB86-7116-E16A-0389-02CEEDCA9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1"/>
            <a:ext cx="6858000" cy="2504101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Employee Engagement SUPPORT Staff</a:t>
            </a:r>
            <a:br>
              <a:rPr lang="en-US" dirty="0"/>
            </a:br>
            <a:r>
              <a:rPr lang="en-US" dirty="0"/>
              <a:t>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66576-8F88-4A7E-5462-70F57B63D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22072"/>
            <a:ext cx="6858000" cy="734291"/>
          </a:xfrm>
        </p:spPr>
        <p:txBody>
          <a:bodyPr/>
          <a:lstStyle/>
          <a:p>
            <a:r>
              <a:rPr lang="en-US" dirty="0"/>
              <a:t>October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DB790-28C2-AEF1-22F0-C1DFB813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4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71EA7-126E-7F09-C459-CA97F913D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1EDE-8C19-757E-2409-2E27F394341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35178" y="516754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Direct Manager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638DA9C-A820-91FE-6DD8-91E2D03333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230320"/>
              </p:ext>
            </p:extLst>
          </p:nvPr>
        </p:nvGraphicFramePr>
        <p:xfrm>
          <a:off x="4682836" y="1510926"/>
          <a:ext cx="4351436" cy="303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CCA275E-CFB5-8E59-3AF6-E3F89A7DB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599171"/>
              </p:ext>
            </p:extLst>
          </p:nvPr>
        </p:nvGraphicFramePr>
        <p:xfrm>
          <a:off x="109728" y="1510926"/>
          <a:ext cx="4462272" cy="303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3AF52-B90C-DFCE-88D0-00D59D2A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61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EDEAC-BFB5-46EE-081C-391C847AF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3E9F-E550-820F-5DAA-2EB79F85CAC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35178" y="516754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lang="en-CA" dirty="0"/>
              <a:t>Co-Worker / Colleagues</a:t>
            </a:r>
            <a:endParaRPr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13D936D-F8B9-8B47-1EBC-41EA076EB8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717346"/>
              </p:ext>
            </p:extLst>
          </p:nvPr>
        </p:nvGraphicFramePr>
        <p:xfrm>
          <a:off x="80370" y="1636120"/>
          <a:ext cx="4434840" cy="291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44E592D-41F2-6FDD-9908-648FC954E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694088"/>
              </p:ext>
            </p:extLst>
          </p:nvPr>
        </p:nvGraphicFramePr>
        <p:xfrm>
          <a:off x="4628792" y="1636120"/>
          <a:ext cx="4434840" cy="291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BFCE7-369A-ADBD-0CF6-8B2E8CAA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3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50" y="501241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Communication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391DDEF-AD3C-3AE7-7803-D70D9E89B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080977"/>
              </p:ext>
            </p:extLst>
          </p:nvPr>
        </p:nvGraphicFramePr>
        <p:xfrm>
          <a:off x="66722" y="1670239"/>
          <a:ext cx="4434840" cy="288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C84192C-4A22-809D-060A-711D48C75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559526"/>
              </p:ext>
            </p:extLst>
          </p:nvPr>
        </p:nvGraphicFramePr>
        <p:xfrm>
          <a:off x="4642438" y="1670240"/>
          <a:ext cx="4434840" cy="288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9180F9-A9EA-EB80-98B3-74B699F7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49" y="625078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Empowerment &amp; Career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30E9DA2-B7BB-95A6-B0AD-243584E303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146373"/>
              </p:ext>
            </p:extLst>
          </p:nvPr>
        </p:nvGraphicFramePr>
        <p:xfrm>
          <a:off x="75744" y="1758950"/>
          <a:ext cx="4434840" cy="275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2C9D1A5-6460-E33C-C59E-1D6F139B5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059962"/>
              </p:ext>
            </p:extLst>
          </p:nvPr>
        </p:nvGraphicFramePr>
        <p:xfrm>
          <a:off x="4633416" y="1758950"/>
          <a:ext cx="4434840" cy="279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96E2FA-7BCA-1BD9-4314-B3D8CD1F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49" y="625078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Empowerment &amp; Career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63452A9-50A2-0319-7912-09E1BF410D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48737"/>
              </p:ext>
            </p:extLst>
          </p:nvPr>
        </p:nvGraphicFramePr>
        <p:xfrm>
          <a:off x="2354579" y="1690710"/>
          <a:ext cx="4434840" cy="28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EB61BB-39EA-BBAD-636F-6E5F8C3F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50" y="513889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lang="en-US" dirty="0"/>
              <a:t>Recognition</a:t>
            </a:r>
            <a:endParaRPr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67AC8D1-A4FF-CA86-6BF2-C4A073A60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410185"/>
              </p:ext>
            </p:extLst>
          </p:nvPr>
        </p:nvGraphicFramePr>
        <p:xfrm>
          <a:off x="75746" y="1683886"/>
          <a:ext cx="4434840" cy="286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3AC366F-73F8-ADDE-A279-E3708935B3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556038"/>
              </p:ext>
            </p:extLst>
          </p:nvPr>
        </p:nvGraphicFramePr>
        <p:xfrm>
          <a:off x="4633415" y="1683886"/>
          <a:ext cx="4434840" cy="286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B8E6B-2059-BB3B-3616-5102E64B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2EF5E-F14D-841F-7C9D-397C5D271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2D50-C8FC-F223-ED35-222281720BC6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28650" y="513889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lang="en-CA" dirty="0"/>
              <a:t>Custom</a:t>
            </a:r>
            <a:endParaRPr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28556FC-E572-6BB8-F029-5F5C98093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746708"/>
              </p:ext>
            </p:extLst>
          </p:nvPr>
        </p:nvGraphicFramePr>
        <p:xfrm>
          <a:off x="4655126" y="1602000"/>
          <a:ext cx="4351713" cy="294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8AE103D-BD50-E130-D116-43E75AC150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699223"/>
              </p:ext>
            </p:extLst>
          </p:nvPr>
        </p:nvGraphicFramePr>
        <p:xfrm>
          <a:off x="109728" y="1602000"/>
          <a:ext cx="4462272" cy="294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7C48D-134C-8FF8-E912-2156081B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3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B26D4-E685-5B51-A6F1-9E152CDF4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0ED8-970D-30AD-5EF3-C6C801666DFE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28650" y="513889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lang="en-CA" dirty="0"/>
              <a:t>Custom</a:t>
            </a:r>
            <a:endParaRPr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064388E-011E-FDA8-5165-30078FC0C7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318909"/>
              </p:ext>
            </p:extLst>
          </p:nvPr>
        </p:nvGraphicFramePr>
        <p:xfrm>
          <a:off x="4662054" y="1724270"/>
          <a:ext cx="4372217" cy="282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709A8E1-D0BB-D9A2-DA5A-C5D85D47F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71739"/>
              </p:ext>
            </p:extLst>
          </p:nvPr>
        </p:nvGraphicFramePr>
        <p:xfrm>
          <a:off x="109728" y="1724270"/>
          <a:ext cx="4434840" cy="282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42903C-D50C-C6D8-21CC-954D9F86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E068-28AC-1ADA-F152-DA70F4DB5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91" y="737963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Demographics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7AE2771-D756-8C08-165C-E1F88FFA42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399838"/>
              </p:ext>
            </p:extLst>
          </p:nvPr>
        </p:nvGraphicFramePr>
        <p:xfrm>
          <a:off x="109728" y="1732135"/>
          <a:ext cx="4462272" cy="281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8C3658B-DD39-C74E-4595-39CE2E1EF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026957"/>
              </p:ext>
            </p:extLst>
          </p:nvPr>
        </p:nvGraphicFramePr>
        <p:xfrm>
          <a:off x="4675908" y="1732135"/>
          <a:ext cx="4358363" cy="2818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2D05E-6DDD-EA30-DC70-30827322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5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18937" y="516752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Engagement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1239F77-B479-14FD-2D1E-92964BEBC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821326"/>
              </p:ext>
            </p:extLst>
          </p:nvPr>
        </p:nvGraphicFramePr>
        <p:xfrm>
          <a:off x="99708" y="1574705"/>
          <a:ext cx="4434840" cy="297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8662642-03FA-69AF-CF21-2F85F5F21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605658"/>
              </p:ext>
            </p:extLst>
          </p:nvPr>
        </p:nvGraphicFramePr>
        <p:xfrm>
          <a:off x="4609452" y="1574704"/>
          <a:ext cx="4434840" cy="297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C4059E-AA4E-708C-AC7D-74165457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60268-D500-0108-B0E5-78267BC21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F2B7-9D26-A77E-B691-57C5CD623236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937" y="516752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Engagement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5E3CAE9-C18B-04B8-0BAD-450492703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595765"/>
              </p:ext>
            </p:extLst>
          </p:nvPr>
        </p:nvGraphicFramePr>
        <p:xfrm>
          <a:off x="84086" y="1735415"/>
          <a:ext cx="4434840" cy="281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D053E3-4EEC-FC78-B91E-8060FFB15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069259"/>
              </p:ext>
            </p:extLst>
          </p:nvPr>
        </p:nvGraphicFramePr>
        <p:xfrm>
          <a:off x="4625074" y="1735414"/>
          <a:ext cx="4434840" cy="281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2CC861-BEFB-734A-088B-334BBF76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4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8CD44-CFFB-9ABB-6265-B2EF58D56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7A32-CBAD-54B9-2A55-A4B6001FB64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937" y="516752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Engagement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CE02BCA-D94A-C0CD-6FC6-843C342A2D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783733"/>
              </p:ext>
            </p:extLst>
          </p:nvPr>
        </p:nvGraphicFramePr>
        <p:xfrm>
          <a:off x="57472" y="1561057"/>
          <a:ext cx="4434840" cy="298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414134-0185-E7A3-BC87-C5D893EE7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182569"/>
              </p:ext>
            </p:extLst>
          </p:nvPr>
        </p:nvGraphicFramePr>
        <p:xfrm>
          <a:off x="4651688" y="1561056"/>
          <a:ext cx="4434840" cy="298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20AA8-E8CE-0199-BFAC-2C56C213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7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3A1EC-1DAC-478C-62E8-E101A0B28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DED0-8985-B09F-B0DF-3700EC741FDD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82710" y="514889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Engagement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9DF197A-9C44-862E-2C73-13CB695CA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479692"/>
              </p:ext>
            </p:extLst>
          </p:nvPr>
        </p:nvGraphicFramePr>
        <p:xfrm>
          <a:off x="2340864" y="1509061"/>
          <a:ext cx="4462272" cy="297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E464BE-5321-9DFF-4A50-6EB1683B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3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28650" y="509928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Senior Leadership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2BF9E54-B332-0531-BA1B-038464C52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874982"/>
              </p:ext>
            </p:extLst>
          </p:nvPr>
        </p:nvGraphicFramePr>
        <p:xfrm>
          <a:off x="77261" y="1683887"/>
          <a:ext cx="4434840" cy="286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125DBA4-0A0F-5B1F-4BBB-35BCA030A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07946"/>
              </p:ext>
            </p:extLst>
          </p:nvPr>
        </p:nvGraphicFramePr>
        <p:xfrm>
          <a:off x="4631899" y="1683886"/>
          <a:ext cx="4434840" cy="286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CFA5E9-2F2B-D515-BE15-6053CEAD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9FDBA-53C9-E91F-6A35-C1041ED08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7870-7D42-B54B-1588-0F0B8A4749E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28650" y="509928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Senior Leadership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25DBA4-0A0F-5B1F-4BBB-35BCA030A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82545"/>
              </p:ext>
            </p:extLst>
          </p:nvPr>
        </p:nvGraphicFramePr>
        <p:xfrm>
          <a:off x="2340864" y="1504100"/>
          <a:ext cx="4462272" cy="304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802A4F-B492-62AD-18E4-7DE3FFAA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735178" y="516754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Direct Manager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05F17E8-ACFD-6061-F56D-5D9AE234BC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696382"/>
              </p:ext>
            </p:extLst>
          </p:nvPr>
        </p:nvGraphicFramePr>
        <p:xfrm>
          <a:off x="89393" y="1656592"/>
          <a:ext cx="4434840" cy="289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48775E8-5B53-3100-F038-B6F9B2E12A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311322"/>
              </p:ext>
            </p:extLst>
          </p:nvPr>
        </p:nvGraphicFramePr>
        <p:xfrm>
          <a:off x="4619767" y="1656592"/>
          <a:ext cx="4434840" cy="289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025448-D413-5EF4-243F-F6993351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194D9-6780-8755-A719-516525496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8A67-B758-661E-F8FD-0F64DC162F8D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735178" y="516754"/>
            <a:ext cx="7886700" cy="994172"/>
          </a:xfrm>
          <a:ln>
            <a:headEnd type="none"/>
            <a:tailEnd type="none"/>
          </a:ln>
        </p:spPr>
        <p:txBody>
          <a:bodyPr wrap="square"/>
          <a:lstStyle/>
          <a:p>
            <a:pPr algn="ctr" defTabSz="342900"/>
            <a:r>
              <a:rPr dirty="0"/>
              <a:t>Direct Manager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915D273-0F30-C71C-F19C-B6FF5AF041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464048"/>
              </p:ext>
            </p:extLst>
          </p:nvPr>
        </p:nvGraphicFramePr>
        <p:xfrm>
          <a:off x="66723" y="1595176"/>
          <a:ext cx="4434840" cy="295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3A98B8F-7C76-0981-60B8-1E6BF45F8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486867"/>
              </p:ext>
            </p:extLst>
          </p:nvPr>
        </p:nvGraphicFramePr>
        <p:xfrm>
          <a:off x="4642437" y="1595176"/>
          <a:ext cx="4434840" cy="295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644A1-EE1A-E391-8D36-A73A90AE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164-4D76-9A4E-B4BE-B9E5310173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5474"/>
      </p:ext>
    </p:extLst>
  </p:cSld>
  <p:clrMapOvr>
    <a:masterClrMapping/>
  </p:clrMapOvr>
</p:sld>
</file>

<file path=ppt/theme/theme1.xml><?xml version="1.0" encoding="utf-8"?>
<a:theme xmlns:a="http://schemas.openxmlformats.org/drawingml/2006/main" name="ConfederationCollege_WHI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federation  FONTS WHITE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3493</TotalTime>
  <Words>428</Words>
  <Application>Microsoft Office PowerPoint</Application>
  <PresentationFormat>On-screen Show (16:9)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bold</vt:lpstr>
      <vt:lpstr>ConfederationCollege_WHITE </vt:lpstr>
      <vt:lpstr>Employee Engagement SUPPORT Staff Survey Results</vt:lpstr>
      <vt:lpstr>Engagement</vt:lpstr>
      <vt:lpstr>Engagement</vt:lpstr>
      <vt:lpstr>Engagement</vt:lpstr>
      <vt:lpstr>Engagement</vt:lpstr>
      <vt:lpstr>Senior Leadership</vt:lpstr>
      <vt:lpstr>Senior Leadership</vt:lpstr>
      <vt:lpstr>Direct Manager</vt:lpstr>
      <vt:lpstr>Direct Manager</vt:lpstr>
      <vt:lpstr>Direct Manager</vt:lpstr>
      <vt:lpstr>Co-Worker / Colleagues</vt:lpstr>
      <vt:lpstr>Communication</vt:lpstr>
      <vt:lpstr>Empowerment &amp; Career</vt:lpstr>
      <vt:lpstr>Empowerment &amp; Career</vt:lpstr>
      <vt:lpstr>Recognition</vt:lpstr>
      <vt:lpstr>Custom</vt:lpstr>
      <vt:lpstr>Custom</vt:lpstr>
      <vt:lpstr>Demographics</vt:lpstr>
    </vt:vector>
  </TitlesOfParts>
  <Company>Confederation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Scott</dc:creator>
  <cp:lastModifiedBy>asmauro (Anne Mauro)</cp:lastModifiedBy>
  <cp:revision>64</cp:revision>
  <cp:lastPrinted>2019-06-13T20:49:23Z</cp:lastPrinted>
  <dcterms:created xsi:type="dcterms:W3CDTF">2015-04-22T15:21:09Z</dcterms:created>
  <dcterms:modified xsi:type="dcterms:W3CDTF">2024-12-10T16:39:46Z</dcterms:modified>
</cp:coreProperties>
</file>