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90" r:id="rId4"/>
    <p:sldId id="291" r:id="rId5"/>
    <p:sldId id="292" r:id="rId6"/>
    <p:sldId id="264" r:id="rId7"/>
    <p:sldId id="293" r:id="rId8"/>
    <p:sldId id="267" r:id="rId9"/>
    <p:sldId id="294" r:id="rId10"/>
    <p:sldId id="295" r:id="rId11"/>
    <p:sldId id="296" r:id="rId12"/>
    <p:sldId id="275" r:id="rId13"/>
    <p:sldId id="276" r:id="rId14"/>
    <p:sldId id="283" r:id="rId15"/>
    <p:sldId id="279" r:id="rId16"/>
    <p:sldId id="298" r:id="rId17"/>
    <p:sldId id="299" r:id="rId18"/>
    <p:sldId id="287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39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2"/>
    <p:restoredTop sz="94704"/>
  </p:normalViewPr>
  <p:slideViewPr>
    <p:cSldViewPr snapToGrid="0" snapToObjects="1" showGuides="1">
      <p:cViewPr varScale="1">
        <p:scale>
          <a:sx n="138" d="100"/>
          <a:sy n="138" d="100"/>
        </p:scale>
        <p:origin x="1338" y="120"/>
      </p:cViewPr>
      <p:guideLst>
        <p:guide orient="horz" pos="2160"/>
        <p:guide pos="739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8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Book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Copy%20of%202016-2024%20Overall%20Results%20Comparis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https://confederationconca-my.sharepoint.com/personal/asmauro_confederationcollege_ca/Documents/2024%20Employee%20Group%20Results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c-admin\user\Employee%20Engagement\2024%20Engagement%20Survey\Results\Reviewed%20-%20FT%20&amp;%20PT%20-%202024%20Employee%20Group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2024%20Employee%20Group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 you love your job?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absolutely do</c:v>
              </c:pt>
              <c:pt idx="1">
                <c:v>I have more good days than bad; there's a lot to like.</c:v>
              </c:pt>
              <c:pt idx="2">
                <c:v>I have good days and plenty of not-so-good days.</c:v>
              </c:pt>
              <c:pt idx="3">
                <c:v>I don't. </c:v>
              </c:pt>
            </c:strLit>
          </c:cat>
          <c:val>
            <c:numRef>
              <c:f>Faculty!$B$2:$B$5</c:f>
              <c:numCache>
                <c:formatCode>0%</c:formatCode>
                <c:ptCount val="4"/>
                <c:pt idx="0">
                  <c:v>0.4</c:v>
                </c:pt>
                <c:pt idx="1">
                  <c:v>0.46</c:v>
                </c:pt>
                <c:pt idx="2">
                  <c:v>0.12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E-498F-A8A1-DC87EF3A6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92224"/>
        <c:axId val="67380224"/>
      </c:barChart>
      <c:catAx>
        <c:axId val="673922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7380224"/>
        <c:crosses val="autoZero"/>
        <c:auto val="1"/>
        <c:lblAlgn val="ctr"/>
        <c:lblOffset val="100"/>
        <c:noMultiLvlLbl val="0"/>
      </c:catAx>
      <c:valAx>
        <c:axId val="6738022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739222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open and honest is your senior leadership team?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They give me the complete picture and I believe everything they say.</c:v>
              </c:pt>
              <c:pt idx="1">
                <c:v>For the most part, they are open and honest.</c:v>
              </c:pt>
              <c:pt idx="2">
                <c:v>I am skeptical about what I hear or don't hear about from senior leadership.</c:v>
              </c:pt>
              <c:pt idx="3">
                <c:v>I always get the feeling they are hiding something.</c:v>
              </c:pt>
            </c:strLit>
          </c:cat>
          <c:val>
            <c:numRef>
              <c:f>Faculty!$B$56:$B$59</c:f>
              <c:numCache>
                <c:formatCode>0%</c:formatCode>
                <c:ptCount val="4"/>
                <c:pt idx="0">
                  <c:v>0.12</c:v>
                </c:pt>
                <c:pt idx="1">
                  <c:v>0.39</c:v>
                </c:pt>
                <c:pt idx="2">
                  <c:v>0.35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4-4DEE-8380-996485D0A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76864"/>
        <c:axId val="67377824"/>
      </c:barChart>
      <c:catAx>
        <c:axId val="67376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67377824"/>
        <c:crosses val="autoZero"/>
        <c:auto val="1"/>
        <c:lblAlgn val="ctr"/>
        <c:lblOffset val="100"/>
        <c:noMultiLvlLbl val="0"/>
      </c:catAx>
      <c:valAx>
        <c:axId val="6737782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737686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approachable is your direct manager?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My direct manager is extremely caring and approachable .</c:v>
              </c:pt>
              <c:pt idx="1">
                <c:v>They focus most on work but are available if I need them.</c:v>
              </c:pt>
              <c:pt idx="2">
                <c:v>I'm mostly on my own, I rarely feel comfortable approaching them.</c:v>
              </c:pt>
              <c:pt idx="3">
                <c:v>My direct managers is cold and unapproachable. I avoid them.</c:v>
              </c:pt>
            </c:strLit>
          </c:cat>
          <c:val>
            <c:numRef>
              <c:f>Faculty!$B$68:$B$71</c:f>
              <c:numCache>
                <c:formatCode>0%</c:formatCode>
                <c:ptCount val="4"/>
                <c:pt idx="0">
                  <c:v>0.56999999999999995</c:v>
                </c:pt>
                <c:pt idx="1">
                  <c:v>0.3</c:v>
                </c:pt>
                <c:pt idx="2">
                  <c:v>0.11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C-43D6-A283-49750CB57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912944"/>
        <c:axId val="1961819056"/>
      </c:barChart>
      <c:catAx>
        <c:axId val="639129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961819056"/>
        <c:crosses val="autoZero"/>
        <c:auto val="1"/>
        <c:lblAlgn val="ctr"/>
        <c:lblOffset val="100"/>
        <c:noMultiLvlLbl val="0"/>
      </c:catAx>
      <c:valAx>
        <c:axId val="196181905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391294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do you feel about your direct manager's ability to inspire you?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My direct manager is inspiring!</c:v>
              </c:pt>
              <c:pt idx="1">
                <c:v>My direct manager may not be inspiring, but they get the job done.</c:v>
              </c:pt>
              <c:pt idx="2">
                <c:v>My direct manager has room for improvement when it comes to inspiring me.</c:v>
              </c:pt>
              <c:pt idx="3">
                <c:v>My direct manager does not inspire me and has major room for improvement.</c:v>
              </c:pt>
            </c:strLit>
          </c:cat>
          <c:val>
            <c:numRef>
              <c:f>Faculty!$B$62:$B$65</c:f>
              <c:numCache>
                <c:formatCode>0%</c:formatCode>
                <c:ptCount val="4"/>
                <c:pt idx="0">
                  <c:v>0.34</c:v>
                </c:pt>
                <c:pt idx="1">
                  <c:v>0.17</c:v>
                </c:pt>
                <c:pt idx="2">
                  <c:v>0.37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8-4BFB-B3B5-9039C37FE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94624"/>
        <c:axId val="67393184"/>
      </c:barChart>
      <c:catAx>
        <c:axId val="67394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67393184"/>
        <c:crosses val="autoZero"/>
        <c:auto val="1"/>
        <c:lblAlgn val="ctr"/>
        <c:lblOffset val="100"/>
        <c:noMultiLvlLbl val="0"/>
      </c:catAx>
      <c:valAx>
        <c:axId val="6739318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739462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honest and open is your direct manager?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My manager gives me the complete picture and I believe everything he/she says.</c:v>
              </c:pt>
              <c:pt idx="1">
                <c:v>For the most part, my manager is open and honest.</c:v>
              </c:pt>
              <c:pt idx="2">
                <c:v>I am skeptical about what I hear or don't hear about from my direct manager.</c:v>
              </c:pt>
              <c:pt idx="3">
                <c:v>I always get the feeling my manager is hiding things or telling half truths. </c:v>
              </c:pt>
            </c:strLit>
          </c:cat>
          <c:val>
            <c:numRef>
              <c:f>Faculty!$B$74:$B$77</c:f>
              <c:numCache>
                <c:formatCode>0%</c:formatCode>
                <c:ptCount val="4"/>
                <c:pt idx="0">
                  <c:v>0.27</c:v>
                </c:pt>
                <c:pt idx="1">
                  <c:v>0.44</c:v>
                </c:pt>
                <c:pt idx="2">
                  <c:v>0.19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8-4846-A5E6-DE8910E69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2747552"/>
        <c:axId val="2018351488"/>
      </c:barChart>
      <c:catAx>
        <c:axId val="10927475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018351488"/>
        <c:crosses val="autoZero"/>
        <c:auto val="1"/>
        <c:lblAlgn val="ctr"/>
        <c:lblOffset val="100"/>
        <c:noMultiLvlLbl val="0"/>
      </c:catAx>
      <c:valAx>
        <c:axId val="201835148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092747552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encouraging do you find your direct manager?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My direct manager inspires me to succeed.</c:v>
              </c:pt>
              <c:pt idx="1">
                <c:v>I know they're in my corner.</c:v>
              </c:pt>
              <c:pt idx="2">
                <c:v>I'd appreciate more positive vibes more often.</c:v>
              </c:pt>
              <c:pt idx="3">
                <c:v>My direct manager makes me feel discouraged. </c:v>
              </c:pt>
            </c:strLit>
          </c:cat>
          <c:val>
            <c:numRef>
              <c:f>Faculty!$B$80:$B$83</c:f>
              <c:numCache>
                <c:formatCode>0%</c:formatCode>
                <c:ptCount val="4"/>
                <c:pt idx="0">
                  <c:v>0.28000000000000003</c:v>
                </c:pt>
                <c:pt idx="1">
                  <c:v>0.34</c:v>
                </c:pt>
                <c:pt idx="2">
                  <c:v>0.28000000000000003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4-4BE7-B1FC-863AA330C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92608"/>
        <c:axId val="150574368"/>
      </c:barChart>
      <c:catAx>
        <c:axId val="1505926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0574368"/>
        <c:crosses val="autoZero"/>
        <c:auto val="1"/>
        <c:lblAlgn val="ctr"/>
        <c:lblOffset val="100"/>
        <c:noMultiLvlLbl val="0"/>
      </c:catAx>
      <c:valAx>
        <c:axId val="15057436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059260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useful is their performance feedback?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Good. I regularly get useful feedback on my performance.</c:v>
              </c:pt>
              <c:pt idx="1">
                <c:v>Needs improvement. Performance feedback is hit &amp; miss. I sometimes get useful feedback.</c:v>
              </c:pt>
              <c:pt idx="2">
                <c:v>There is no value to the feedback I have received from them.</c:v>
              </c:pt>
              <c:pt idx="3">
                <c:v>I don't receive feedback from my direct manager.</c:v>
              </c:pt>
            </c:strLit>
          </c:cat>
          <c:val>
            <c:numRef>
              <c:f>Faculty!$B$86:$B$89</c:f>
              <c:numCache>
                <c:formatCode>0%</c:formatCode>
                <c:ptCount val="4"/>
                <c:pt idx="0">
                  <c:v>0.46</c:v>
                </c:pt>
                <c:pt idx="1">
                  <c:v>0.25</c:v>
                </c:pt>
                <c:pt idx="2">
                  <c:v>0.15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EC-4BD2-8534-085033117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82528"/>
        <c:axId val="150594528"/>
      </c:barChart>
      <c:catAx>
        <c:axId val="1505825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0594528"/>
        <c:crosses val="autoZero"/>
        <c:auto val="1"/>
        <c:lblAlgn val="ctr"/>
        <c:lblOffset val="100"/>
        <c:noMultiLvlLbl val="0"/>
      </c:catAx>
      <c:valAx>
        <c:axId val="15059452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058252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Have you received feedback on your performance from your direct manager: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Yes, all the time</c:v>
              </c:pt>
              <c:pt idx="1">
                <c:v>Sometimes</c:v>
              </c:pt>
              <c:pt idx="2">
                <c:v>Not often</c:v>
              </c:pt>
              <c:pt idx="3">
                <c:v>No</c:v>
              </c:pt>
            </c:strLit>
          </c:cat>
          <c:val>
            <c:numRef>
              <c:f>Sheet1!$B$2:$B$5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0.37</c:v>
                </c:pt>
                <c:pt idx="2">
                  <c:v>0.19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9-44F1-B2E7-1AFFC4D8C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5105183"/>
        <c:axId val="1205086463"/>
      </c:barChart>
      <c:catAx>
        <c:axId val="1205105183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205086463"/>
        <c:crosses val="autoZero"/>
        <c:auto val="1"/>
        <c:lblAlgn val="ctr"/>
        <c:lblOffset val="100"/>
        <c:noMultiLvlLbl val="0"/>
      </c:catAx>
      <c:valAx>
        <c:axId val="1205086463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205105183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What kind of relationship do you have with your colleagues?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My co-workers are supportive and caring toward me.</c:v>
              </c:pt>
              <c:pt idx="1">
                <c:v>We're professional and generally friendly.</c:v>
              </c:pt>
              <c:pt idx="2">
                <c:v>They're just co-workers.</c:v>
              </c:pt>
              <c:pt idx="3">
                <c:v>I don't feel supported.</c:v>
              </c:pt>
            </c:strLit>
          </c:cat>
          <c:val>
            <c:numRef>
              <c:f>Faculty!$B$92:$B$95</c:f>
              <c:numCache>
                <c:formatCode>0%</c:formatCode>
                <c:ptCount val="4"/>
                <c:pt idx="0">
                  <c:v>0.53</c:v>
                </c:pt>
                <c:pt idx="1">
                  <c:v>0.4</c:v>
                </c:pt>
                <c:pt idx="2">
                  <c:v>0.04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8-483C-A3B2-70F97E83F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93088"/>
        <c:axId val="150578208"/>
      </c:barChart>
      <c:catAx>
        <c:axId val="1505930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0578208"/>
        <c:crosses val="autoZero"/>
        <c:auto val="1"/>
        <c:lblAlgn val="ctr"/>
        <c:lblOffset val="100"/>
        <c:noMultiLvlLbl val="0"/>
      </c:catAx>
      <c:valAx>
        <c:axId val="15057820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059308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What are your team's dynamics?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Our team meshes well. We work very well together.</c:v>
              </c:pt>
              <c:pt idx="1">
                <c:v>We have pretty good team dynamics.</c:v>
              </c:pt>
              <c:pt idx="2">
                <c:v>We don't have very good team dynamics.</c:v>
              </c:pt>
              <c:pt idx="3">
                <c:v>Most of us are working toward different things. We have conflicting views.</c:v>
              </c:pt>
            </c:strLit>
          </c:cat>
          <c:val>
            <c:numRef>
              <c:f>Faculty!$B$98:$B$101</c:f>
              <c:numCache>
                <c:formatCode>0%</c:formatCode>
                <c:ptCount val="4"/>
                <c:pt idx="0">
                  <c:v>0.51</c:v>
                </c:pt>
                <c:pt idx="1">
                  <c:v>0.38</c:v>
                </c:pt>
                <c:pt idx="2">
                  <c:v>0.06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4-4CCC-B175-61EAB9CF5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73408"/>
        <c:axId val="150591648"/>
      </c:barChart>
      <c:catAx>
        <c:axId val="1505734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0591648"/>
        <c:crosses val="autoZero"/>
        <c:auto val="1"/>
        <c:lblAlgn val="ctr"/>
        <c:lblOffset val="100"/>
        <c:noMultiLvlLbl val="0"/>
      </c:catAx>
      <c:valAx>
        <c:axId val="15059164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057340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well does the College keep you informed?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0988368"/>
        <c:axId val="1421000848"/>
      </c:barChart>
      <c:catAx>
        <c:axId val="14209883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421000848"/>
        <c:crosses val="autoZero"/>
        <c:auto val="1"/>
        <c:lblAlgn val="ctr"/>
        <c:lblOffset val="100"/>
        <c:noMultiLvlLbl val="0"/>
      </c:catAx>
      <c:valAx>
        <c:axId val="142100084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42098836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Satisfied are you working for Confederation College?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brag to everyone I know about how amazing the College is.</c:v>
              </c:pt>
              <c:pt idx="1">
                <c:v>I like most things about the College.</c:v>
              </c:pt>
              <c:pt idx="2">
                <c:v>I would like to see some changes at the College</c:v>
              </c:pt>
              <c:pt idx="3">
                <c:v>The College has a lot of room for improvement.</c:v>
              </c:pt>
            </c:strLit>
          </c:cat>
          <c:val>
            <c:numRef>
              <c:f>Faculty!$B$8:$B$11</c:f>
              <c:numCache>
                <c:formatCode>0%</c:formatCode>
                <c:ptCount val="4"/>
                <c:pt idx="0">
                  <c:v>0.14000000000000001</c:v>
                </c:pt>
                <c:pt idx="1">
                  <c:v>0.54</c:v>
                </c:pt>
                <c:pt idx="2">
                  <c:v>0.22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0-4BE2-A3F1-17A298513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72544"/>
        <c:axId val="67377344"/>
      </c:barChart>
      <c:catAx>
        <c:axId val="673725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7377344"/>
        <c:crosses val="autoZero"/>
        <c:auto val="1"/>
        <c:lblAlgn val="ctr"/>
        <c:lblOffset val="100"/>
        <c:noMultiLvlLbl val="0"/>
      </c:catAx>
      <c:valAx>
        <c:axId val="6737734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737254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easy is it to get an idea heard by the right person at your organization?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It's easy to get my good ideas heard by someone who can act on it.</c:v>
              </c:pt>
              <c:pt idx="1">
                <c:v>My ideas usually are heard, but no action is taken.</c:v>
              </c:pt>
              <c:pt idx="2">
                <c:v>Most of my ideas go unheard.</c:v>
              </c:pt>
              <c:pt idx="3">
                <c:v>It's almost impossible to get my ideas heard.</c:v>
              </c:pt>
            </c:strLit>
          </c:cat>
          <c:val>
            <c:numRef>
              <c:f>Faculty!$B$104:$B$107</c:f>
              <c:numCache>
                <c:formatCode>0%</c:formatCode>
                <c:ptCount val="4"/>
                <c:pt idx="0">
                  <c:v>0.24</c:v>
                </c:pt>
                <c:pt idx="1">
                  <c:v>0.53</c:v>
                </c:pt>
                <c:pt idx="2">
                  <c:v>0.15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5-45CA-A634-AE9B9C74F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95008"/>
        <c:axId val="150571008"/>
      </c:barChart>
      <c:catAx>
        <c:axId val="1505950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0571008"/>
        <c:crosses val="autoZero"/>
        <c:auto val="1"/>
        <c:lblAlgn val="ctr"/>
        <c:lblOffset val="100"/>
        <c:noMultiLvlLbl val="0"/>
      </c:catAx>
      <c:valAx>
        <c:axId val="15057100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059500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well does the College keep you informed?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am very well informed. They give me relevant information in a timely manner.</c:v>
              </c:pt>
              <c:pt idx="1">
                <c:v>I'm usually in the loop.</c:v>
              </c:pt>
              <c:pt idx="2">
                <c:v>I only get bits and pieces from time to time, but I know where to find information I need.</c:v>
              </c:pt>
              <c:pt idx="3">
                <c:v>If I learn anything useful it almost always comes through rumours from other staff.</c:v>
              </c:pt>
            </c:strLit>
          </c:cat>
          <c:val>
            <c:numRef>
              <c:f>Faculty!$B$110:$B$113</c:f>
              <c:numCache>
                <c:formatCode>0%</c:formatCode>
                <c:ptCount val="4"/>
                <c:pt idx="0">
                  <c:v>0.23</c:v>
                </c:pt>
                <c:pt idx="1">
                  <c:v>0.3</c:v>
                </c:pt>
                <c:pt idx="2">
                  <c:v>0.35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7-4234-9BD7-0BEF6DDDD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83008"/>
        <c:axId val="150571488"/>
      </c:barChart>
      <c:catAx>
        <c:axId val="1505830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0571488"/>
        <c:crosses val="autoZero"/>
        <c:auto val="1"/>
        <c:lblAlgn val="ctr"/>
        <c:lblOffset val="100"/>
        <c:noMultiLvlLbl val="0"/>
      </c:catAx>
      <c:valAx>
        <c:axId val="15057148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058300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 you have the necessary tools and resources to get work done?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have everything I need to be successful.</c:v>
              </c:pt>
              <c:pt idx="1">
                <c:v>I have most of what I need, but I also have a wish list.</c:v>
              </c:pt>
              <c:pt idx="2">
                <c:v>I need to be resourceful to get things done.</c:v>
              </c:pt>
              <c:pt idx="3">
                <c:v>I am not setup for success. I am lacking the tools and resources to be successful.</c:v>
              </c:pt>
            </c:strLit>
          </c:cat>
          <c:val>
            <c:numRef>
              <c:f>Faculty!$B$116:$B$119</c:f>
              <c:numCache>
                <c:formatCode>0%</c:formatCode>
                <c:ptCount val="4"/>
                <c:pt idx="0">
                  <c:v>0.24</c:v>
                </c:pt>
                <c:pt idx="1">
                  <c:v>0.46</c:v>
                </c:pt>
                <c:pt idx="2">
                  <c:v>0.21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4-4031-A6F0-B868F4629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93568"/>
        <c:axId val="150586368"/>
      </c:barChart>
      <c:catAx>
        <c:axId val="1505935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50586368"/>
        <c:crosses val="autoZero"/>
        <c:auto val="1"/>
        <c:lblAlgn val="ctr"/>
        <c:lblOffset val="100"/>
        <c:noMultiLvlLbl val="0"/>
      </c:catAx>
      <c:valAx>
        <c:axId val="15058636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059356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 you feel that you are getting the training you need to grow and succeed in your career?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get valuable training that is helping me grow.</c:v>
              </c:pt>
              <c:pt idx="1">
                <c:v>I get training. Some of it is valuable. </c:v>
              </c:pt>
              <c:pt idx="2">
                <c:v>I get training, but most of it is a waste of my time.</c:v>
              </c:pt>
              <c:pt idx="3">
                <c:v>What training?</c:v>
              </c:pt>
            </c:strLit>
          </c:cat>
          <c:val>
            <c:numRef>
              <c:f>Faculty!$B$122:$B$125</c:f>
              <c:numCache>
                <c:formatCode>0%</c:formatCode>
                <c:ptCount val="4"/>
                <c:pt idx="0">
                  <c:v>0.17</c:v>
                </c:pt>
                <c:pt idx="1">
                  <c:v>0.43</c:v>
                </c:pt>
                <c:pt idx="2">
                  <c:v>0.11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5-4BC6-B58B-301C0928B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76768"/>
        <c:axId val="150591168"/>
      </c:barChart>
      <c:catAx>
        <c:axId val="1505767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50591168"/>
        <c:crosses val="autoZero"/>
        <c:auto val="1"/>
        <c:lblAlgn val="ctr"/>
        <c:lblOffset val="100"/>
        <c:noMultiLvlLbl val="0"/>
      </c:catAx>
      <c:valAx>
        <c:axId val="15059116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057676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much career potential do you have at the College?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have amazing potential to advance my career here.</c:v>
              </c:pt>
              <c:pt idx="1">
                <c:v>There is a good chance I can advance my career here.</c:v>
              </c:pt>
              <c:pt idx="2">
                <c:v>I see little opportunity for me to advance my career here.</c:v>
              </c:pt>
              <c:pt idx="3">
                <c:v>This is a dead-end job.</c:v>
              </c:pt>
            </c:strLit>
          </c:cat>
          <c:val>
            <c:numRef>
              <c:f>Faculty!$B$128:$B$131</c:f>
              <c:numCache>
                <c:formatCode>0%</c:formatCode>
                <c:ptCount val="4"/>
                <c:pt idx="0">
                  <c:v>0.13</c:v>
                </c:pt>
                <c:pt idx="1">
                  <c:v>0.38</c:v>
                </c:pt>
                <c:pt idx="2">
                  <c:v>0.41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E3-4D97-9FE5-A1F7DB1F1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77248"/>
        <c:axId val="150573888"/>
      </c:barChart>
      <c:catAx>
        <c:axId val="1505772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0573888"/>
        <c:crosses val="autoZero"/>
        <c:auto val="1"/>
        <c:lblAlgn val="ctr"/>
        <c:lblOffset val="100"/>
        <c:noMultiLvlLbl val="0"/>
      </c:catAx>
      <c:valAx>
        <c:axId val="15057388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057724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well recognized are your contributions?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am always recognized for my good work.</c:v>
              </c:pt>
              <c:pt idx="1">
                <c:v>I am mostly acknowledged for my good work.</c:v>
              </c:pt>
              <c:pt idx="2">
                <c:v>I am occasionally recognized.</c:v>
              </c:pt>
              <c:pt idx="3">
                <c:v>I am never recognized for good work.</c:v>
              </c:pt>
            </c:strLit>
          </c:cat>
          <c:val>
            <c:numRef>
              <c:f>Faculty!$B$134:$B$137</c:f>
              <c:numCache>
                <c:formatCode>0%</c:formatCode>
                <c:ptCount val="4"/>
                <c:pt idx="0">
                  <c:v>0.16</c:v>
                </c:pt>
                <c:pt idx="1">
                  <c:v>0.25</c:v>
                </c:pt>
                <c:pt idx="2">
                  <c:v>0.41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27-4994-9092-670E65052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95488"/>
        <c:axId val="150589248"/>
      </c:barChart>
      <c:catAx>
        <c:axId val="150595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0589248"/>
        <c:crosses val="autoZero"/>
        <c:auto val="1"/>
        <c:lblAlgn val="ctr"/>
        <c:lblOffset val="100"/>
        <c:noMultiLvlLbl val="0"/>
      </c:catAx>
      <c:valAx>
        <c:axId val="15058924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059548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often do you recognize your colleagues for a job well done?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Almost every week I recognize at least one person/group for their great work.</c:v>
              </c:pt>
              <c:pt idx="1">
                <c:v>Almost every month I recognize at least one person / group for their great work.</c:v>
              </c:pt>
              <c:pt idx="2">
                <c:v>It is rare for me to recognize others for a job well done.</c:v>
              </c:pt>
              <c:pt idx="3">
                <c:v>I can't remember the last time that I recognized a person/group for their great work.</c:v>
              </c:pt>
            </c:strLit>
          </c:cat>
          <c:val>
            <c:numRef>
              <c:f>Faculty!$B$140:$B$143</c:f>
              <c:numCache>
                <c:formatCode>0%</c:formatCode>
                <c:ptCount val="4"/>
                <c:pt idx="0">
                  <c:v>0.23</c:v>
                </c:pt>
                <c:pt idx="1">
                  <c:v>0.51</c:v>
                </c:pt>
                <c:pt idx="2">
                  <c:v>0.2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06-40D3-A113-A72498161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77728"/>
        <c:axId val="150565728"/>
      </c:barChart>
      <c:catAx>
        <c:axId val="1505777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0565728"/>
        <c:crosses val="autoZero"/>
        <c:auto val="1"/>
        <c:lblAlgn val="ctr"/>
        <c:lblOffset val="100"/>
        <c:noMultiLvlLbl val="0"/>
      </c:catAx>
      <c:valAx>
        <c:axId val="15056572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057772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Overall, employees are treated with courtesy and respect.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5"/>
              <c:pt idx="0">
                <c:v>Strongly Agree</c:v>
              </c:pt>
              <c:pt idx="1">
                <c:v>Agree</c:v>
              </c:pt>
              <c:pt idx="2">
                <c:v>Neither Agree nor Disagree</c:v>
              </c:pt>
              <c:pt idx="3">
                <c:v>Disagree</c:v>
              </c:pt>
              <c:pt idx="4">
                <c:v>Strongly Disagree</c:v>
              </c:pt>
            </c:strLit>
          </c:cat>
          <c:val>
            <c:numRef>
              <c:f>Faculty!$B$146:$B$150</c:f>
              <c:numCache>
                <c:formatCode>0%</c:formatCode>
                <c:ptCount val="5"/>
                <c:pt idx="0">
                  <c:v>0.25</c:v>
                </c:pt>
                <c:pt idx="1">
                  <c:v>0.4</c:v>
                </c:pt>
                <c:pt idx="2">
                  <c:v>0.18</c:v>
                </c:pt>
                <c:pt idx="3">
                  <c:v>0.11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46BD-9104-80813E17C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72448"/>
        <c:axId val="150580128"/>
      </c:barChart>
      <c:catAx>
        <c:axId val="1505724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0580128"/>
        <c:crosses val="autoZero"/>
        <c:auto val="1"/>
        <c:lblAlgn val="ctr"/>
        <c:lblOffset val="100"/>
        <c:noMultiLvlLbl val="0"/>
      </c:catAx>
      <c:valAx>
        <c:axId val="15058012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057244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 College supports a safe and healthy work environment.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5"/>
              <c:pt idx="0">
                <c:v>Strongly Agree</c:v>
              </c:pt>
              <c:pt idx="1">
                <c:v>Agree</c:v>
              </c:pt>
              <c:pt idx="2">
                <c:v>Neither Agree nor Disagree</c:v>
              </c:pt>
              <c:pt idx="3">
                <c:v>Disagree</c:v>
              </c:pt>
              <c:pt idx="4">
                <c:v>Strongly Disagree</c:v>
              </c:pt>
            </c:strLit>
          </c:cat>
          <c:val>
            <c:numRef>
              <c:f>Faculty!$B$153:$B$157</c:f>
              <c:numCache>
                <c:formatCode>0%</c:formatCode>
                <c:ptCount val="5"/>
                <c:pt idx="0">
                  <c:v>0.31</c:v>
                </c:pt>
                <c:pt idx="1">
                  <c:v>0.43</c:v>
                </c:pt>
                <c:pt idx="2">
                  <c:v>0.12</c:v>
                </c:pt>
                <c:pt idx="3">
                  <c:v>0.1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C-4FE9-8A26-34025246B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83968"/>
        <c:axId val="150596928"/>
      </c:barChart>
      <c:catAx>
        <c:axId val="1505839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0596928"/>
        <c:crosses val="autoZero"/>
        <c:auto val="1"/>
        <c:lblAlgn val="ctr"/>
        <c:lblOffset val="100"/>
        <c:noMultiLvlLbl val="0"/>
      </c:catAx>
      <c:valAx>
        <c:axId val="15059692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058396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 know and understand my specific role at the College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5"/>
              <c:pt idx="0">
                <c:v>Strongly Agree</c:v>
              </c:pt>
              <c:pt idx="1">
                <c:v>Agree</c:v>
              </c:pt>
              <c:pt idx="2">
                <c:v>Neither Agree nor Disagree</c:v>
              </c:pt>
              <c:pt idx="3">
                <c:v>Disagree</c:v>
              </c:pt>
              <c:pt idx="4">
                <c:v>Strongly Disagree</c:v>
              </c:pt>
            </c:strLit>
          </c:cat>
          <c:val>
            <c:numRef>
              <c:f>Faculty!$B$160:$B$164</c:f>
              <c:numCache>
                <c:formatCode>0%</c:formatCode>
                <c:ptCount val="5"/>
                <c:pt idx="0">
                  <c:v>0.47</c:v>
                </c:pt>
                <c:pt idx="1">
                  <c:v>0.39</c:v>
                </c:pt>
                <c:pt idx="2">
                  <c:v>0.11</c:v>
                </c:pt>
                <c:pt idx="3">
                  <c:v>0.02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9-4D0F-8762-C9B36F8DC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72848"/>
        <c:axId val="152074768"/>
      </c:barChart>
      <c:catAx>
        <c:axId val="1520728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2074768"/>
        <c:crosses val="autoZero"/>
        <c:auto val="1"/>
        <c:lblAlgn val="ctr"/>
        <c:lblOffset val="100"/>
        <c:noMultiLvlLbl val="0"/>
      </c:catAx>
      <c:valAx>
        <c:axId val="15207476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207284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often do you feel inspired by the work that you do?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Every day! I find my work energizing.</c:v>
              </c:pt>
              <c:pt idx="1">
                <c:v>Usually. I typically look forward to starting my day.</c:v>
              </c:pt>
              <c:pt idx="2">
                <c:v>Occasionally I get excited by my work, but not very often. </c:v>
              </c:pt>
              <c:pt idx="3">
                <c:v>Hardly ever. Work drags me down. </c:v>
              </c:pt>
            </c:strLit>
          </c:cat>
          <c:val>
            <c:numRef>
              <c:f>Faculty!$B$14:$B$17</c:f>
              <c:numCache>
                <c:formatCode>0%</c:formatCode>
                <c:ptCount val="4"/>
                <c:pt idx="0">
                  <c:v>0.31</c:v>
                </c:pt>
                <c:pt idx="1">
                  <c:v>0.5</c:v>
                </c:pt>
                <c:pt idx="2">
                  <c:v>0.16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B-4A55-9A95-21D414D87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88384"/>
        <c:axId val="67370144"/>
      </c:barChart>
      <c:catAx>
        <c:axId val="673883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7370144"/>
        <c:crosses val="autoZero"/>
        <c:auto val="1"/>
        <c:lblAlgn val="ctr"/>
        <c:lblOffset val="100"/>
        <c:noMultiLvlLbl val="0"/>
      </c:catAx>
      <c:valAx>
        <c:axId val="6737014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738838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 College supports a safe and healthy work environment.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5"/>
              <c:pt idx="0">
                <c:v>Strongly Agree</c:v>
              </c:pt>
              <c:pt idx="1">
                <c:v>Agree</c:v>
              </c:pt>
              <c:pt idx="2">
                <c:v>Neither Agree nor Disagree</c:v>
              </c:pt>
              <c:pt idx="3">
                <c:v>Disagree</c:v>
              </c:pt>
              <c:pt idx="4">
                <c:v>Strongly Disagree</c:v>
              </c:pt>
            </c:strLit>
          </c:cat>
          <c:val>
            <c:numRef>
              <c:f>'[2024 Employee Group Results.xlsx]Faculty'!$B$153:$B$157</c:f>
              <c:numCache>
                <c:formatCode>0%</c:formatCode>
                <c:ptCount val="5"/>
                <c:pt idx="0">
                  <c:v>0.31</c:v>
                </c:pt>
                <c:pt idx="1">
                  <c:v>0.43</c:v>
                </c:pt>
                <c:pt idx="2">
                  <c:v>0.12</c:v>
                </c:pt>
                <c:pt idx="3">
                  <c:v>0.1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B-42C1-A7A4-9FD576319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83968"/>
        <c:axId val="150596928"/>
      </c:barChart>
      <c:catAx>
        <c:axId val="1505839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0596928"/>
        <c:crosses val="autoZero"/>
        <c:auto val="1"/>
        <c:lblAlgn val="ctr"/>
        <c:lblOffset val="100"/>
        <c:noMultiLvlLbl val="0"/>
      </c:catAx>
      <c:valAx>
        <c:axId val="15059692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058396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long have you been employed at the College?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5"/>
              <c:pt idx="0">
                <c:v>less than 1 year</c:v>
              </c:pt>
              <c:pt idx="1">
                <c:v>1-2 Years</c:v>
              </c:pt>
              <c:pt idx="2">
                <c:v>3-5 Years</c:v>
              </c:pt>
              <c:pt idx="3">
                <c:v>6-10 Years</c:v>
              </c:pt>
              <c:pt idx="4">
                <c:v>More than 10 years</c:v>
              </c:pt>
            </c:strLit>
          </c:cat>
          <c:val>
            <c:numRef>
              <c:f>Faculty!$B$168:$B$172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</c:v>
                </c:pt>
                <c:pt idx="2">
                  <c:v>0.18</c:v>
                </c:pt>
                <c:pt idx="3">
                  <c:v>0.15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0-4B15-B4AD-5BC8ACEDD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79088"/>
        <c:axId val="152092528"/>
      </c:barChart>
      <c:catAx>
        <c:axId val="1520790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2092528"/>
        <c:crosses val="autoZero"/>
        <c:auto val="1"/>
        <c:lblAlgn val="ctr"/>
        <c:lblOffset val="100"/>
        <c:noMultiLvlLbl val="0"/>
      </c:catAx>
      <c:valAx>
        <c:axId val="15209252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207908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Are you Employed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Faculty!$D$187</c:f>
              <c:strCache>
                <c:ptCount val="1"/>
                <c:pt idx="0">
                  <c:v>Voter 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Faculty!$C$188:$C$189</c:f>
              <c:strCache>
                <c:ptCount val="2"/>
                <c:pt idx="0">
                  <c:v>Full Time</c:v>
                </c:pt>
                <c:pt idx="1">
                  <c:v>Part Time</c:v>
                </c:pt>
              </c:strCache>
            </c:strRef>
          </c:cat>
          <c:val>
            <c:numRef>
              <c:f>Faculty!$D$188:$D$189</c:f>
              <c:numCache>
                <c:formatCode>0%</c:formatCode>
                <c:ptCount val="2"/>
                <c:pt idx="0">
                  <c:v>0.72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8-4BCA-B3B0-F3E3BD275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8333248"/>
        <c:axId val="1038349568"/>
      </c:barChart>
      <c:catAx>
        <c:axId val="1038333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349568"/>
        <c:crosses val="autoZero"/>
        <c:auto val="1"/>
        <c:lblAlgn val="ctr"/>
        <c:lblOffset val="100"/>
        <c:noMultiLvlLbl val="0"/>
      </c:catAx>
      <c:valAx>
        <c:axId val="1038349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333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much effort do you typically give on the job?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go above and beyond almost everyday</c:v>
              </c:pt>
              <c:pt idx="1">
                <c:v>I rise to the occasion when required. </c:v>
              </c:pt>
              <c:pt idx="2">
                <c:v>I do only the job I am paid to do.</c:v>
              </c:pt>
              <c:pt idx="3">
                <c:v>I do as little as I can to get by</c:v>
              </c:pt>
            </c:strLit>
          </c:cat>
          <c:val>
            <c:numRef>
              <c:f>Faculty!$B$20:$B$23</c:f>
              <c:numCache>
                <c:formatCode>0%</c:formatCode>
                <c:ptCount val="4"/>
                <c:pt idx="0">
                  <c:v>0.72</c:v>
                </c:pt>
                <c:pt idx="1">
                  <c:v>0.24</c:v>
                </c:pt>
                <c:pt idx="2">
                  <c:v>0.04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2-45B1-BF4C-0D76F8CFC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92704"/>
        <c:axId val="67383104"/>
      </c:barChart>
      <c:catAx>
        <c:axId val="67392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7383104"/>
        <c:crosses val="autoZero"/>
        <c:auto val="1"/>
        <c:lblAlgn val="ctr"/>
        <c:lblOffset val="100"/>
        <c:noMultiLvlLbl val="0"/>
      </c:catAx>
      <c:valAx>
        <c:axId val="6738310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739270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much do you enjoy working with your co-workers?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look forward to seeing the people I work with.</c:v>
              </c:pt>
              <c:pt idx="1">
                <c:v>I get along ok with most of my co-workers.</c:v>
              </c:pt>
              <c:pt idx="2">
                <c:v>I don't enjoy working with several of my co-workers.</c:v>
              </c:pt>
              <c:pt idx="3">
                <c:v>I can't wait to find another job so I can get away from these co-workers.</c:v>
              </c:pt>
            </c:strLit>
          </c:cat>
          <c:val>
            <c:numRef>
              <c:f>Faculty!$B$26:$B$29</c:f>
              <c:numCache>
                <c:formatCode>0%</c:formatCode>
                <c:ptCount val="4"/>
                <c:pt idx="0">
                  <c:v>0.64</c:v>
                </c:pt>
                <c:pt idx="1">
                  <c:v>0.3</c:v>
                </c:pt>
                <c:pt idx="2">
                  <c:v>0.06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DB-4B1D-9F20-A30BF29F4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89344"/>
        <c:axId val="67387424"/>
      </c:barChart>
      <c:catAx>
        <c:axId val="673893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7387424"/>
        <c:crosses val="autoZero"/>
        <c:auto val="1"/>
        <c:lblAlgn val="ctr"/>
        <c:lblOffset val="100"/>
        <c:noMultiLvlLbl val="0"/>
      </c:catAx>
      <c:valAx>
        <c:axId val="6738742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738934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Are you proud of the work you do?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am very proud of the work I do.</c:v>
              </c:pt>
              <c:pt idx="1">
                <c:v>A lot of my work is really, really good.</c:v>
              </c:pt>
              <c:pt idx="2">
                <c:v>I am proud of the work I have accomplished.</c:v>
              </c:pt>
              <c:pt idx="3">
                <c:v>Proud of my work? Nope. Never. </c:v>
              </c:pt>
            </c:strLit>
          </c:cat>
          <c:val>
            <c:numRef>
              <c:f>Faculty!$B$32:$B$35</c:f>
              <c:numCache>
                <c:formatCode>0%</c:formatCode>
                <c:ptCount val="4"/>
                <c:pt idx="0">
                  <c:v>0.68</c:v>
                </c:pt>
                <c:pt idx="1">
                  <c:v>0.11</c:v>
                </c:pt>
                <c:pt idx="2">
                  <c:v>0.19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78-4CF0-B9E8-8CB930949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66304"/>
        <c:axId val="67390784"/>
      </c:barChart>
      <c:catAx>
        <c:axId val="673663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7390784"/>
        <c:crosses val="autoZero"/>
        <c:auto val="1"/>
        <c:lblAlgn val="ctr"/>
        <c:lblOffset val="100"/>
        <c:noMultiLvlLbl val="0"/>
      </c:catAx>
      <c:valAx>
        <c:axId val="6739078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736630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 you feel like your efforts drive the College and Student Success?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Everything I do propels the College to greater heights.</c:v>
              </c:pt>
              <c:pt idx="1">
                <c:v>A good chunk of my work helps the College succeed. </c:v>
              </c:pt>
              <c:pt idx="2">
                <c:v>Every now and then, I do something that helps the College succeed.</c:v>
              </c:pt>
              <c:pt idx="3">
                <c:v>My work does not really make a difference.</c:v>
              </c:pt>
            </c:strLit>
          </c:cat>
          <c:val>
            <c:numRef>
              <c:f>Faculty!$B$38:$B$41</c:f>
              <c:numCache>
                <c:formatCode>0%</c:formatCode>
                <c:ptCount val="4"/>
                <c:pt idx="0">
                  <c:v>0.44</c:v>
                </c:pt>
                <c:pt idx="1">
                  <c:v>0.5</c:v>
                </c:pt>
                <c:pt idx="2">
                  <c:v>0.03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D0-4EC4-BA13-59D9E6AC9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68224"/>
        <c:axId val="67388864"/>
      </c:barChart>
      <c:catAx>
        <c:axId val="673682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7388864"/>
        <c:crosses val="autoZero"/>
        <c:auto val="1"/>
        <c:lblAlgn val="ctr"/>
        <c:lblOffset val="100"/>
        <c:noMultiLvlLbl val="0"/>
      </c:catAx>
      <c:valAx>
        <c:axId val="6738886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736822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do you feel about our senior team's ability to inspire you?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Everyone on our senior team is inspiring!</c:v>
              </c:pt>
              <c:pt idx="1">
                <c:v>Our senior team may not all be inspiring, but they get the job done.</c:v>
              </c:pt>
              <c:pt idx="2">
                <c:v>Our senior team has room for improvement when it comes to inspiring me.</c:v>
              </c:pt>
              <c:pt idx="3">
                <c:v>Our senior team does not inspire me and has major room for improvement.</c:v>
              </c:pt>
            </c:strLit>
          </c:cat>
          <c:val>
            <c:numRef>
              <c:f>Faculty!$B$44:$B$47</c:f>
              <c:numCache>
                <c:formatCode>0%</c:formatCode>
                <c:ptCount val="4"/>
                <c:pt idx="0">
                  <c:v>0.19</c:v>
                </c:pt>
                <c:pt idx="1">
                  <c:v>0.22</c:v>
                </c:pt>
                <c:pt idx="2">
                  <c:v>0.33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6-48F4-B005-255B31243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85984"/>
        <c:axId val="67391264"/>
      </c:barChart>
      <c:catAx>
        <c:axId val="673859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7391264"/>
        <c:crosses val="autoZero"/>
        <c:auto val="1"/>
        <c:lblAlgn val="ctr"/>
        <c:lblOffset val="100"/>
        <c:noMultiLvlLbl val="0"/>
      </c:catAx>
      <c:valAx>
        <c:axId val="6739126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738598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accessible is your senior leadership?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Senior Leadership is extremely approachable. They have an open-door policy - literally and via email.</c:v>
              </c:pt>
              <c:pt idx="1">
                <c:v>They can be tough to get a hold of, but persistence pays off.</c:v>
              </c:pt>
              <c:pt idx="2">
                <c:v>They're generally off limits. </c:v>
              </c:pt>
              <c:pt idx="3">
                <c:v>Senior leadership is cold and unapproachable. I avoid them all together. </c:v>
              </c:pt>
            </c:strLit>
          </c:cat>
          <c:val>
            <c:numRef>
              <c:f>Faculty!$B$50:$B$53</c:f>
              <c:numCache>
                <c:formatCode>0%</c:formatCode>
                <c:ptCount val="4"/>
                <c:pt idx="0">
                  <c:v>0.34</c:v>
                </c:pt>
                <c:pt idx="1">
                  <c:v>0.32</c:v>
                </c:pt>
                <c:pt idx="2">
                  <c:v>0.19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A0-4550-B00D-4F9F4086C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90304"/>
        <c:axId val="67379264"/>
      </c:barChart>
      <c:catAx>
        <c:axId val="673903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7379264"/>
        <c:crosses val="autoZero"/>
        <c:auto val="1"/>
        <c:lblAlgn val="ctr"/>
        <c:lblOffset val="100"/>
        <c:noMultiLvlLbl val="0"/>
      </c:catAx>
      <c:valAx>
        <c:axId val="6737926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739030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23537-B86B-5247-B1C8-AF4736A4E76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126AC-DEA5-6346-9A19-C75D0072F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3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5D28B-039C-364A-A6EB-12190BEE282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1B55-BD83-3246-9CCB-D972FC53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4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A873-E185-5948-B8BF-A3E1262E8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7CA78-8069-A24D-A66E-0943739F8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D27E-0225-B140-9B4B-4027586C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1A2C-0FC5-44FE-9E55-D51438DF71BB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AAE6-0995-F74F-84FC-6AD6EF79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1E3D2-6D08-4745-9576-8BFA4EA6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4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83A1-8BC5-6E42-9AC3-5BCE192F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56" y="1198307"/>
            <a:ext cx="7886700" cy="18400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47E1-7D52-8443-B8A6-21E8E737D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356" y="305864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7FDE-8E6F-D94E-AF58-CFC12149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F1D5-ED72-457C-B9D9-D53BE370CB5A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72F6-4415-504F-9A4E-598DEBE5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86039-9FB4-9444-B3AB-378FF9B4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people holding balloons&#10;&#10;Description automatically generated">
            <a:extLst>
              <a:ext uri="{FF2B5EF4-FFF2-40B4-BE49-F238E27FC236}">
                <a16:creationId xmlns:a16="http://schemas.microsoft.com/office/drawing/2014/main" id="{47082CB7-2EDD-F15B-9D9D-7499CF43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71"/>
            <a:ext cx="91440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8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83A1-8BC5-6E42-9AC3-5BCE192F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56" y="1198307"/>
            <a:ext cx="7886700" cy="18400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47E1-7D52-8443-B8A6-21E8E737D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356" y="305864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7FDE-8E6F-D94E-AF58-CFC12149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51A3-9E79-42CD-A04A-30210F6C8552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72F6-4415-504F-9A4E-598DEBE5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86039-9FB4-9444-B3AB-378FF9B4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61ABA5-4A50-3C0B-9C8B-21FBE1195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951"/>
            <a:ext cx="9143999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9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83A1-8BC5-6E42-9AC3-5BCE192F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56" y="1198307"/>
            <a:ext cx="7886700" cy="18400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47E1-7D52-8443-B8A6-21E8E737D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356" y="305864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7FDE-8E6F-D94E-AF58-CFC12149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9129-028B-4169-BDE3-745BEB5C8DCA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72F6-4415-504F-9A4E-598DEBE5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86039-9FB4-9444-B3AB-378FF9B4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3831A-3248-60BA-8B3F-AEE82246F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3999" cy="4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F7DD-6BF6-5649-A949-954B0B93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11984-6410-5841-9B43-E4A3868F6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712119"/>
            <a:ext cx="3867150" cy="28383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82469-61C8-AC4E-9130-69DC886F6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12119"/>
            <a:ext cx="3867150" cy="28383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068D4-56A4-2245-99E7-DCB29A3C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DE84-91BD-4E00-9CD3-8F4DDAD35A45}" type="datetime1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F91BF-25EA-EF4B-864A-2D7A5194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4A784-E698-854C-B82D-5E6D95BE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1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557D9-FB8E-B942-8771-A6A03147F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884" y="1710806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18D83-B9EE-1441-AE24-6809FD122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884" y="2328740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BE33D-AD7A-7547-B11D-B51C6B777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4795" y="1710806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0AC11D-9B27-BB44-A7AF-7A0717585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44795" y="2328740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BE011-1D9F-E242-8E61-F485F14E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4295" y="4550514"/>
            <a:ext cx="2057400" cy="273844"/>
          </a:xfrm>
        </p:spPr>
        <p:txBody>
          <a:bodyPr/>
          <a:lstStyle/>
          <a:p>
            <a:fld id="{31F0484A-B434-4C73-9603-CD7D98316C43}" type="datetime1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ECF6D-DA16-C94F-9E15-42555566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4595" y="4550514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93A19E-4FD1-A349-9FD0-E83F78F4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3595" y="4550514"/>
            <a:ext cx="2057400" cy="273844"/>
          </a:xfrm>
        </p:spPr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A03F7DD-6BF6-5649-A949-954B0B93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37" y="74876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69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3E0E-691B-E14F-BD31-7DC1C538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9D599-DF12-A945-AF70-41C5A94B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3CD6-E2D3-4B75-A60C-7259A0BE9E60}" type="datetime1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30A29-578F-3243-AAC8-9508F8E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0B8FA-F409-B242-9B07-8A9FE5A2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04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3E0E-691B-E14F-BD31-7DC1C538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9D599-DF12-A945-AF70-41C5A94B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BC-5A4D-4EC4-8EDF-16047BFC8C1F}" type="datetime1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30A29-578F-3243-AAC8-9508F8E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0B8FA-F409-B242-9B07-8A9FE5A2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group of people holding balloons&#10;&#10;Description automatically generated">
            <a:extLst>
              <a:ext uri="{FF2B5EF4-FFF2-40B4-BE49-F238E27FC236}">
                <a16:creationId xmlns:a16="http://schemas.microsoft.com/office/drawing/2014/main" id="{69D2AB83-0E6A-E420-6F0B-4C5288091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51"/>
            <a:ext cx="91440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6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3E0E-691B-E14F-BD31-7DC1C538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9D599-DF12-A945-AF70-41C5A94B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2836-A54F-4A02-830D-4A2C49A65943}" type="datetime1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30A29-578F-3243-AAC8-9508F8E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0B8FA-F409-B242-9B07-8A9FE5A2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B8EB3-CB9C-ECEF-BF8C-D17DBEC7AB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951"/>
            <a:ext cx="9143999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3E0E-691B-E14F-BD31-7DC1C538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9D599-DF12-A945-AF70-41C5A94B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6993-FEBB-4BDA-9E9C-E4EA8E34C6FC}" type="datetime1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30A29-578F-3243-AAC8-9508F8E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0B8FA-F409-B242-9B07-8A9FE5A2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DF55C-3AC4-FA13-4D06-EB47ED831D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3999" cy="4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49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D6BE1-4102-7541-89BF-04D3A925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0A13-CEDA-48F1-81A2-B147805A71E4}" type="datetime1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01976-6B4F-CA4D-ADEC-5F018E77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A9B2C-E22B-D141-909D-92EABC37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1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A873-E185-5948-B8BF-A3E1262E8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7CA78-8069-A24D-A66E-0943739F8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D27E-0225-B140-9B4B-4027586C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DCF8-0D85-4281-B927-21178E24FC6F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AAE6-0995-F74F-84FC-6AD6EF79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1E3D2-6D08-4745-9576-8BFA4EA6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group of people holding balloons&#10;&#10;Description automatically generated">
            <a:extLst>
              <a:ext uri="{FF2B5EF4-FFF2-40B4-BE49-F238E27FC236}">
                <a16:creationId xmlns:a16="http://schemas.microsoft.com/office/drawing/2014/main" id="{27126843-EE08-A6DE-277E-21530D1F9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51"/>
            <a:ext cx="91440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7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A49C-7164-754C-BB5D-876B2A53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76" y="1080022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E028-7F34-B64E-ADC4-E0F8AF4B7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351" y="1080022"/>
            <a:ext cx="5261587" cy="3470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8B00D-BA2F-5A41-A441-B4B7C8A55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776" y="2280172"/>
            <a:ext cx="2949575" cy="227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BCDEA-0762-7940-BF8E-8612C243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B2AC-4921-4615-BAB1-FB35C0D5D5CA}" type="datetime1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83DE8-9261-D242-BCD5-865699A6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64920-BDC8-584B-809C-8B96AAEE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0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BE8FB-F191-FD4D-9920-E692742CC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55351" y="1080022"/>
            <a:ext cx="5259999" cy="3470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822ED-533A-C141-976F-C7357C5C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2CF7-A10F-4FE5-8E4C-DAD02A2B9D33}" type="datetime1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7C6D2-5AAF-BD4D-A7CA-9D55254E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2BD49-AE69-AB4D-9EAC-F853D2A9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60A49C-7164-754C-BB5D-876B2A53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76" y="1080022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E98B00D-BA2F-5A41-A441-B4B7C8A55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776" y="2280172"/>
            <a:ext cx="2949575" cy="227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8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2474265-1376-0C46-8266-EA1A26A0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8306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2474265-1376-0C46-8266-EA1A26A0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pic>
        <p:nvPicPr>
          <p:cNvPr id="2" name="Picture 1" descr="A group of people holding balloons&#10;&#10;Description automatically generated">
            <a:extLst>
              <a:ext uri="{FF2B5EF4-FFF2-40B4-BE49-F238E27FC236}">
                <a16:creationId xmlns:a16="http://schemas.microsoft.com/office/drawing/2014/main" id="{217AD7CB-07A8-A766-D54E-F4CCCC59E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807"/>
            <a:ext cx="91440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63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2474265-1376-0C46-8266-EA1A26A0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7CB23-1C9B-ACDE-BFEE-40A8469D4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951"/>
            <a:ext cx="9143999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37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2474265-1376-0C46-8266-EA1A26A0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A83FA2-9CD2-75D5-CFB0-8B4848B3B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3999" cy="4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7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A873-E185-5948-B8BF-A3E1262E8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7CA78-8069-A24D-A66E-0943739F8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D27E-0225-B140-9B4B-4027586C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395F-CD7F-4422-976C-961AC0146751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AAE6-0995-F74F-84FC-6AD6EF79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1E3D2-6D08-4745-9576-8BFA4EA6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C21A04-C63D-6965-22DF-970837CDC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9471"/>
            <a:ext cx="9143999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5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A873-E185-5948-B8BF-A3E1262E8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7CA78-8069-A24D-A66E-0943739F8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D27E-0225-B140-9B4B-4027586C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E46C-EC74-42CE-930C-78F6BC56101E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AAE6-0995-F74F-84FC-6AD6EF79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1E3D2-6D08-4745-9576-8BFA4EA6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76CC8B-A689-D161-115B-7268A83779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3999" cy="4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2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2817-85A1-6249-BBF1-FFE360A2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2076-7540-614F-995A-EC5ACD04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9ACC-38F8-D245-AF9F-2C762BA8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7FC7-4BDE-4613-A111-ECE7D7FA98FE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2B7F-CCB6-F145-BCA2-EA531378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EA97-3869-0844-A5B2-A1EF9E5F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6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2817-85A1-6249-BBF1-FFE360A2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2076-7540-614F-995A-EC5ACD04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9ACC-38F8-D245-AF9F-2C762BA8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397F-3538-4870-AF78-E9759418D497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2B7F-CCB6-F145-BCA2-EA531378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EA97-3869-0844-A5B2-A1EF9E5F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people holding balloons&#10;&#10;Description automatically generated">
            <a:extLst>
              <a:ext uri="{FF2B5EF4-FFF2-40B4-BE49-F238E27FC236}">
                <a16:creationId xmlns:a16="http://schemas.microsoft.com/office/drawing/2014/main" id="{0543CC4B-DF2D-12CD-8F87-446CE8A9F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51"/>
            <a:ext cx="91440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4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2817-85A1-6249-BBF1-FFE360A2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2076-7540-614F-995A-EC5ACD04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9ACC-38F8-D245-AF9F-2C762BA8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6A90-D64F-42ED-A0D9-BC86D442F5A9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2B7F-CCB6-F145-BCA2-EA531378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EA97-3869-0844-A5B2-A1EF9E5F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E63A26-587A-0309-77C9-ED20A3626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951"/>
            <a:ext cx="9143999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2817-85A1-6249-BBF1-FFE360A2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2076-7540-614F-995A-EC5ACD04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9ACC-38F8-D245-AF9F-2C762BA8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5FD5-6AF8-4EB3-A10D-D52658FE869C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2B7F-CCB6-F145-BCA2-EA531378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EA97-3869-0844-A5B2-A1EF9E5F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6D8E0D-FD24-B499-58AA-B37460656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3999" cy="4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4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83A1-8BC5-6E42-9AC3-5BCE192F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56" y="1198307"/>
            <a:ext cx="7886700" cy="18400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47E1-7D52-8443-B8A6-21E8E737D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356" y="305864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7FDE-8E6F-D94E-AF58-CFC12149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FFB1-B711-4F3D-9B87-1BC39A2814AE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72F6-4415-504F-9A4E-598DEBE5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86039-9FB4-9444-B3AB-378FF9B4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0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42E55-404C-4340-A5B1-B1BA4311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37" y="748764"/>
            <a:ext cx="7886700" cy="9941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ADBBE-95C8-9641-8DA0-F4464A976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937" y="1844139"/>
            <a:ext cx="7886700" cy="2517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292B0-DB6D-9341-9255-2ED53E783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55051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E46B-B011-4037-9192-F3F0D44E94C9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735EC-6C01-EB43-BAD1-E441B6CAD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55051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4B2D0-BED9-F840-B327-E74B670C8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55051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8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5" r:id="rId3"/>
    <p:sldLayoutId id="2147483680" r:id="rId4"/>
    <p:sldLayoutId id="2147483662" r:id="rId5"/>
    <p:sldLayoutId id="2147483671" r:id="rId6"/>
    <p:sldLayoutId id="2147483676" r:id="rId7"/>
    <p:sldLayoutId id="2147483681" r:id="rId8"/>
    <p:sldLayoutId id="2147483663" r:id="rId9"/>
    <p:sldLayoutId id="2147483672" r:id="rId10"/>
    <p:sldLayoutId id="2147483677" r:id="rId11"/>
    <p:sldLayoutId id="2147483682" r:id="rId12"/>
    <p:sldLayoutId id="2147483664" r:id="rId13"/>
    <p:sldLayoutId id="2147483665" r:id="rId14"/>
    <p:sldLayoutId id="2147483666" r:id="rId15"/>
    <p:sldLayoutId id="2147483673" r:id="rId16"/>
    <p:sldLayoutId id="2147483678" r:id="rId17"/>
    <p:sldLayoutId id="2147483683" r:id="rId18"/>
    <p:sldLayoutId id="2147483667" r:id="rId19"/>
    <p:sldLayoutId id="2147483668" r:id="rId20"/>
    <p:sldLayoutId id="2147483669" r:id="rId21"/>
    <p:sldLayoutId id="2147483649" r:id="rId22"/>
    <p:sldLayoutId id="2147483674" r:id="rId23"/>
    <p:sldLayoutId id="2147483679" r:id="rId24"/>
    <p:sldLayoutId id="2147483684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BB86-7116-E16A-0389-02CEEDCA9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1"/>
            <a:ext cx="6858000" cy="2504101"/>
          </a:xfrm>
        </p:spPr>
        <p:txBody>
          <a:bodyPr>
            <a:normAutofit fontScale="90000"/>
          </a:bodyPr>
          <a:lstStyle/>
          <a:p>
            <a:r>
              <a:rPr lang="en-US" dirty="0"/>
              <a:t>Employee Engagement FACULTY</a:t>
            </a:r>
            <a:br>
              <a:rPr lang="en-US" dirty="0"/>
            </a:br>
            <a:r>
              <a:rPr lang="en-US" dirty="0"/>
              <a:t>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66576-8F88-4A7E-5462-70F57B63D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22072"/>
            <a:ext cx="6858000" cy="734291"/>
          </a:xfrm>
        </p:spPr>
        <p:txBody>
          <a:bodyPr/>
          <a:lstStyle/>
          <a:p>
            <a:r>
              <a:rPr lang="en-US" dirty="0"/>
              <a:t>October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0770F-11A7-681C-6077-55ED1B18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4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71EA7-126E-7F09-C459-CA97F913D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1EDE-8C19-757E-2409-2E27F394341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735178" y="516754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Direct Manager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DF90C6-8925-E64A-F0F5-3858F43153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999056"/>
              </p:ext>
            </p:extLst>
          </p:nvPr>
        </p:nvGraphicFramePr>
        <p:xfrm>
          <a:off x="4655126" y="1510926"/>
          <a:ext cx="4379145" cy="303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3F1C72B-D385-59D2-95C7-39320A3BA9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284150"/>
              </p:ext>
            </p:extLst>
          </p:nvPr>
        </p:nvGraphicFramePr>
        <p:xfrm>
          <a:off x="109728" y="1510926"/>
          <a:ext cx="4462272" cy="303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42E12-03AB-7710-2533-8B9DD998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6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EDEAC-BFB5-46EE-081C-391C847AF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3E9F-E550-820F-5DAA-2EB79F85CAC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735178" y="516754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lang="en-CA" dirty="0"/>
              <a:t>Co-Worker / Colleagues</a:t>
            </a:r>
            <a:endParaRPr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71B3B90-E106-57E7-1185-CB1F11E68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212471"/>
              </p:ext>
            </p:extLst>
          </p:nvPr>
        </p:nvGraphicFramePr>
        <p:xfrm>
          <a:off x="109728" y="1510925"/>
          <a:ext cx="4462272" cy="303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1D0B58A-235E-2CB6-D188-73D1B3F712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47043"/>
              </p:ext>
            </p:extLst>
          </p:nvPr>
        </p:nvGraphicFramePr>
        <p:xfrm>
          <a:off x="4717472" y="1510926"/>
          <a:ext cx="4316799" cy="303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0B9AE-F27D-BAC6-9FD8-1D9A571A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3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28650" y="501241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Communication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E5798DC-ABA1-3CE5-7BC4-9230AC31D3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973292"/>
              </p:ext>
            </p:extLst>
          </p:nvPr>
        </p:nvGraphicFramePr>
        <p:xfrm>
          <a:off x="1367430" y="1301750"/>
          <a:ext cx="6409140" cy="3249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363AFA0-FAC4-DFB9-B5FF-B3377F2B06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150510"/>
              </p:ext>
            </p:extLst>
          </p:nvPr>
        </p:nvGraphicFramePr>
        <p:xfrm>
          <a:off x="109728" y="1710486"/>
          <a:ext cx="4462272" cy="284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954FBED-FC71-B052-5B6F-917697706F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058309"/>
              </p:ext>
            </p:extLst>
          </p:nvPr>
        </p:nvGraphicFramePr>
        <p:xfrm>
          <a:off x="4696690" y="1710486"/>
          <a:ext cx="4337581" cy="284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CF11E9-F61E-E14A-6B72-2F91610D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28649" y="625078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Empowerment &amp; Career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BD9AA0-0556-E901-73EA-E035203DDC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260080"/>
              </p:ext>
            </p:extLst>
          </p:nvPr>
        </p:nvGraphicFramePr>
        <p:xfrm>
          <a:off x="109727" y="1619250"/>
          <a:ext cx="4462272" cy="293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889C34A-7201-22D4-DC6C-CF44283175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990124"/>
              </p:ext>
            </p:extLst>
          </p:nvPr>
        </p:nvGraphicFramePr>
        <p:xfrm>
          <a:off x="4731327" y="1619250"/>
          <a:ext cx="4302944" cy="293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89DA2-C5C2-E2DD-3007-82891F48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28649" y="625078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Empowerment &amp; Career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25DE8BA-1795-9582-B168-3732148869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806527"/>
              </p:ext>
            </p:extLst>
          </p:nvPr>
        </p:nvGraphicFramePr>
        <p:xfrm>
          <a:off x="2281381" y="1619250"/>
          <a:ext cx="4462272" cy="289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00A2BD-1005-395F-7D4E-B0203834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28650" y="513889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lang="en-US" dirty="0"/>
              <a:t>Recognition</a:t>
            </a:r>
            <a:endParaRPr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78190BC-E8E1-B7FA-D591-FCD8FF2692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139776"/>
              </p:ext>
            </p:extLst>
          </p:nvPr>
        </p:nvGraphicFramePr>
        <p:xfrm>
          <a:off x="161636" y="1613476"/>
          <a:ext cx="4462272" cy="293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5ECDE6D-600F-B31C-3564-A40E1F738C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895754"/>
              </p:ext>
            </p:extLst>
          </p:nvPr>
        </p:nvGraphicFramePr>
        <p:xfrm>
          <a:off x="4772890" y="1613476"/>
          <a:ext cx="4313289" cy="293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C954D-EA0F-D40B-C3AF-683E7127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E4138-5AD2-D9A4-B11D-DB7B31E09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D9C0-471E-7E58-50DD-26B84231D085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28650" y="513889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lang="en-CA" dirty="0"/>
              <a:t>Custom</a:t>
            </a:r>
            <a:endParaRPr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1902DF-98E5-C8E4-EE8F-6FAC1674C4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582057"/>
              </p:ext>
            </p:extLst>
          </p:nvPr>
        </p:nvGraphicFramePr>
        <p:xfrm>
          <a:off x="4591675" y="1620404"/>
          <a:ext cx="4462272" cy="293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6D6CD3B-30F2-ABAB-438A-7B46BABD0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306967"/>
              </p:ext>
            </p:extLst>
          </p:nvPr>
        </p:nvGraphicFramePr>
        <p:xfrm>
          <a:off x="90053" y="1620403"/>
          <a:ext cx="4302945" cy="293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12E63-FB6C-123E-94C6-85C560B7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66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2EF5E-F14D-841F-7C9D-397C5D271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2D50-C8FC-F223-ED35-222281720BC6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28650" y="513889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lang="en-CA" dirty="0"/>
              <a:t>Custom</a:t>
            </a:r>
            <a:endParaRPr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080A5DD-A46C-619B-75B6-9B1E0D9CE7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54859"/>
              </p:ext>
            </p:extLst>
          </p:nvPr>
        </p:nvGraphicFramePr>
        <p:xfrm>
          <a:off x="4689764" y="1443006"/>
          <a:ext cx="4344508" cy="310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6D6CD3B-30F2-ABAB-438A-7B46BABD0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15744"/>
              </p:ext>
            </p:extLst>
          </p:nvPr>
        </p:nvGraphicFramePr>
        <p:xfrm>
          <a:off x="109728" y="1443006"/>
          <a:ext cx="4462272" cy="310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FF5D2-9A47-B9B1-6E58-DDD2CE83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3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28650" y="625078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Demographics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71E8DE1-634E-CF91-65C3-9011CF2881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24051"/>
              </p:ext>
            </p:extLst>
          </p:nvPr>
        </p:nvGraphicFramePr>
        <p:xfrm>
          <a:off x="109728" y="1619250"/>
          <a:ext cx="4462272" cy="293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9FF0197-B909-E6C7-6FF8-B63A60ACF0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708708"/>
              </p:ext>
            </p:extLst>
          </p:nvPr>
        </p:nvGraphicFramePr>
        <p:xfrm>
          <a:off x="4682836" y="1619250"/>
          <a:ext cx="4351436" cy="293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E97EC-43B9-FDED-21BF-00588243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18937" y="516752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Engagement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120A3CE-CBC1-DD25-0D85-7EF40E11C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524799"/>
              </p:ext>
            </p:extLst>
          </p:nvPr>
        </p:nvGraphicFramePr>
        <p:xfrm>
          <a:off x="109728" y="1504774"/>
          <a:ext cx="4462272" cy="304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7A3576-8DCF-B9E4-E80B-25BF054F6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155829"/>
              </p:ext>
            </p:extLst>
          </p:nvPr>
        </p:nvGraphicFramePr>
        <p:xfrm>
          <a:off x="4710544" y="1504774"/>
          <a:ext cx="4323727" cy="304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F4175-87E1-3D4F-86A5-38D51340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60268-D500-0108-B0E5-78267BC21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F2B7-9D26-A77E-B691-57C5CD623236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937" y="516752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Engagement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654CB3C-0D49-83C6-AC57-7FA626F669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179513"/>
              </p:ext>
            </p:extLst>
          </p:nvPr>
        </p:nvGraphicFramePr>
        <p:xfrm>
          <a:off x="109728" y="1510924"/>
          <a:ext cx="4462272" cy="303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D45F273-7C87-9138-0923-43E1CD804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053522"/>
              </p:ext>
            </p:extLst>
          </p:nvPr>
        </p:nvGraphicFramePr>
        <p:xfrm>
          <a:off x="4675908" y="1510923"/>
          <a:ext cx="4358363" cy="3039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C14BDA-9F77-3F4D-0C8D-1AE720BE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4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8CD44-CFFB-9ABB-6265-B2EF58D56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7A32-CBAD-54B9-2A55-A4B6001FB64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937" y="516752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Engagement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726A260-1DFD-C470-0764-77B5BF9B85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115557"/>
              </p:ext>
            </p:extLst>
          </p:nvPr>
        </p:nvGraphicFramePr>
        <p:xfrm>
          <a:off x="109728" y="1578841"/>
          <a:ext cx="4462272" cy="297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7620498-78F5-1E6A-E3EF-028929368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121327"/>
              </p:ext>
            </p:extLst>
          </p:nvPr>
        </p:nvGraphicFramePr>
        <p:xfrm>
          <a:off x="4668982" y="1578840"/>
          <a:ext cx="4365290" cy="297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C2D3E-4592-6CF2-D330-E6BE5263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7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3A1EC-1DAC-478C-62E8-E101A0B28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DED0-8985-B09F-B0DF-3700EC741FDD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937" y="516752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Engagement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4F127C-53E3-2270-1B31-C2D6ABCFF9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981487"/>
              </p:ext>
            </p:extLst>
          </p:nvPr>
        </p:nvGraphicFramePr>
        <p:xfrm>
          <a:off x="2032000" y="1412586"/>
          <a:ext cx="4462272" cy="302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3814D-DC74-D029-B5AE-A101D43E4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3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28650" y="509928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Senior Leadership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5C8443B-B694-3CF3-28F7-5F43EB18F2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598395"/>
              </p:ext>
            </p:extLst>
          </p:nvPr>
        </p:nvGraphicFramePr>
        <p:xfrm>
          <a:off x="109728" y="1504100"/>
          <a:ext cx="4462272" cy="304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C4D7BE7-3A89-91E8-F069-974EEE96C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350914"/>
              </p:ext>
            </p:extLst>
          </p:nvPr>
        </p:nvGraphicFramePr>
        <p:xfrm>
          <a:off x="4689764" y="1504100"/>
          <a:ext cx="4344508" cy="304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B2BF65-D15D-C7A8-2975-6E2955E54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9FDBA-53C9-E91F-6A35-C1041ED08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7870-7D42-B54B-1588-0F0B8A4749E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28650" y="509928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Senior Leadership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D045C2D-5BF5-F68D-8829-696D959948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253740"/>
              </p:ext>
            </p:extLst>
          </p:nvPr>
        </p:nvGraphicFramePr>
        <p:xfrm>
          <a:off x="2340864" y="1447222"/>
          <a:ext cx="4462272" cy="3103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FE9D6-34E2-4847-53F1-2F670B78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735178" y="516754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Direct Manager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984465A-1792-DD26-F0C0-FA272B22AB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165393"/>
              </p:ext>
            </p:extLst>
          </p:nvPr>
        </p:nvGraphicFramePr>
        <p:xfrm>
          <a:off x="4678528" y="1493608"/>
          <a:ext cx="4337581" cy="305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483BD84-7D69-95C7-2900-0534E81C61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522039"/>
              </p:ext>
            </p:extLst>
          </p:nvPr>
        </p:nvGraphicFramePr>
        <p:xfrm>
          <a:off x="127891" y="1476290"/>
          <a:ext cx="4462272" cy="307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97DF38-564A-5B89-0A2E-3597596F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194D9-6780-8755-A719-516525496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8A67-B758-661E-F8FD-0F64DC162F8D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735178" y="516754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Direct Manager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D2B07C2-E0B9-FD4A-1299-795CBAA233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14734"/>
              </p:ext>
            </p:extLst>
          </p:nvPr>
        </p:nvGraphicFramePr>
        <p:xfrm>
          <a:off x="109728" y="1510926"/>
          <a:ext cx="4462272" cy="303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3F4517-3D3A-CE8C-B9B7-7295AC9F34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95585"/>
              </p:ext>
            </p:extLst>
          </p:nvPr>
        </p:nvGraphicFramePr>
        <p:xfrm>
          <a:off x="4710545" y="1510926"/>
          <a:ext cx="4323726" cy="303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DCA0B-479B-5CCD-F46D-4B64D5B1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75474"/>
      </p:ext>
    </p:extLst>
  </p:cSld>
  <p:clrMapOvr>
    <a:masterClrMapping/>
  </p:clrMapOvr>
</p:sld>
</file>

<file path=ppt/theme/theme1.xml><?xml version="1.0" encoding="utf-8"?>
<a:theme xmlns:a="http://schemas.openxmlformats.org/drawingml/2006/main" name="ConfederationCollege_WHI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federation  FONTS WHITE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3471</TotalTime>
  <Words>442</Words>
  <Application>Microsoft Office PowerPoint</Application>
  <PresentationFormat>On-screen Show (16:9)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bold</vt:lpstr>
      <vt:lpstr>ConfederationCollege_WHITE </vt:lpstr>
      <vt:lpstr>Employee Engagement FACULTY Survey Results</vt:lpstr>
      <vt:lpstr>Engagement</vt:lpstr>
      <vt:lpstr>Engagement</vt:lpstr>
      <vt:lpstr>Engagement</vt:lpstr>
      <vt:lpstr>Engagement</vt:lpstr>
      <vt:lpstr>Senior Leadership</vt:lpstr>
      <vt:lpstr>Senior Leadership</vt:lpstr>
      <vt:lpstr>Direct Manager</vt:lpstr>
      <vt:lpstr>Direct Manager</vt:lpstr>
      <vt:lpstr>Direct Manager</vt:lpstr>
      <vt:lpstr>Co-Worker / Colleagues</vt:lpstr>
      <vt:lpstr>Communication</vt:lpstr>
      <vt:lpstr>Empowerment &amp; Career</vt:lpstr>
      <vt:lpstr>Empowerment &amp; Career</vt:lpstr>
      <vt:lpstr>Recognition</vt:lpstr>
      <vt:lpstr>Custom</vt:lpstr>
      <vt:lpstr>Custom</vt:lpstr>
      <vt:lpstr>Demographics</vt:lpstr>
    </vt:vector>
  </TitlesOfParts>
  <Company>Confederation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Scott</dc:creator>
  <cp:lastModifiedBy>asmauro (Anne Mauro)</cp:lastModifiedBy>
  <cp:revision>69</cp:revision>
  <cp:lastPrinted>2019-06-13T20:49:23Z</cp:lastPrinted>
  <dcterms:created xsi:type="dcterms:W3CDTF">2015-04-22T15:21:09Z</dcterms:created>
  <dcterms:modified xsi:type="dcterms:W3CDTF">2024-12-10T16:35:15Z</dcterms:modified>
</cp:coreProperties>
</file>