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0" r:id="rId4"/>
    <p:sldId id="291" r:id="rId5"/>
    <p:sldId id="292" r:id="rId6"/>
    <p:sldId id="264" r:id="rId7"/>
    <p:sldId id="293" r:id="rId8"/>
    <p:sldId id="267" r:id="rId9"/>
    <p:sldId id="294" r:id="rId10"/>
    <p:sldId id="295" r:id="rId11"/>
    <p:sldId id="296" r:id="rId12"/>
    <p:sldId id="275" r:id="rId13"/>
    <p:sldId id="276" r:id="rId14"/>
    <p:sldId id="283" r:id="rId15"/>
    <p:sldId id="279" r:id="rId16"/>
    <p:sldId id="299" r:id="rId17"/>
    <p:sldId id="301" r:id="rId18"/>
    <p:sldId id="30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39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2"/>
    <p:restoredTop sz="94704"/>
  </p:normalViewPr>
  <p:slideViewPr>
    <p:cSldViewPr snapToGrid="0" snapToObjects="1" showGuides="1">
      <p:cViewPr varScale="1">
        <p:scale>
          <a:sx n="138" d="100"/>
          <a:sy n="138" d="100"/>
        </p:scale>
        <p:origin x="546" y="120"/>
      </p:cViewPr>
      <p:guideLst>
        <p:guide orient="horz" pos="2160"/>
        <p:guide pos="739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Book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Book1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federationconca-my.sharepoint.com/personal/asmauro_confederationcollege_ca/Documents/2024%20Employee%20Group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confederationconca-my.sharepoint.com/personal/asmauro_confederationcollege_ca/Documents/2024%20Employee%20Group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love your job?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absolutely do</c:v>
              </c:pt>
              <c:pt idx="1">
                <c:v>I have more good days than bad; there's a lot to like.</c:v>
              </c:pt>
              <c:pt idx="2">
                <c:v>I have good days and plenty of not-so-good days.</c:v>
              </c:pt>
              <c:pt idx="3">
                <c:v>I don't. </c:v>
              </c:pt>
            </c:strLit>
          </c:cat>
          <c:val>
            <c:numRef>
              <c:f>Admin!$B$2:$B$5</c:f>
              <c:numCache>
                <c:formatCode>0%</c:formatCode>
                <c:ptCount val="4"/>
                <c:pt idx="0">
                  <c:v>0.53</c:v>
                </c:pt>
                <c:pt idx="1">
                  <c:v>0.37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8-479A-B309-1AC94EDCA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83888"/>
        <c:axId val="152097328"/>
      </c:barChart>
      <c:catAx>
        <c:axId val="152083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2097328"/>
        <c:crosses val="autoZero"/>
        <c:auto val="1"/>
        <c:lblAlgn val="ctr"/>
        <c:lblOffset val="100"/>
        <c:noMultiLvlLbl val="0"/>
      </c:catAx>
      <c:valAx>
        <c:axId val="1520973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838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open and honest is your senior leadership team?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They give me the complete picture and I believe everything they say.</c:v>
              </c:pt>
              <c:pt idx="1">
                <c:v>For the most part, they are open and honest.</c:v>
              </c:pt>
              <c:pt idx="2">
                <c:v>I am skeptical about what I hear or don't hear about from senior leadership.</c:v>
              </c:pt>
              <c:pt idx="3">
                <c:v>I always get the feeling they are hiding something.</c:v>
              </c:pt>
            </c:strLit>
          </c:cat>
          <c:val>
            <c:numRef>
              <c:f>Admin!$B$56:$B$59</c:f>
              <c:numCache>
                <c:formatCode>0%</c:formatCode>
                <c:ptCount val="4"/>
                <c:pt idx="0">
                  <c:v>0.33</c:v>
                </c:pt>
                <c:pt idx="1">
                  <c:v>0.52</c:v>
                </c:pt>
                <c:pt idx="2">
                  <c:v>0.14000000000000001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C-4FD2-90B6-A98D3DB3B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56656"/>
        <c:axId val="156327376"/>
      </c:barChart>
      <c:catAx>
        <c:axId val="156356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6327376"/>
        <c:crosses val="autoZero"/>
        <c:auto val="1"/>
        <c:lblAlgn val="ctr"/>
        <c:lblOffset val="100"/>
        <c:noMultiLvlLbl val="0"/>
      </c:catAx>
      <c:valAx>
        <c:axId val="15632737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5665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do you feel about your direct manager's ability to inspire you?</a:t>
            </a:r>
          </a:p>
        </c:rich>
      </c:tx>
      <c:layout>
        <c:manualLayout>
          <c:xMode val="edge"/>
          <c:yMode val="edge"/>
          <c:x val="0.12909507445589921"/>
          <c:y val="3.10945273631840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is inspiring!</c:v>
              </c:pt>
              <c:pt idx="1">
                <c:v>My direct manager may not be inspiring, but they get the job done.</c:v>
              </c:pt>
              <c:pt idx="2">
                <c:v>My direct manager has room for improvement when it comes to inspiring me.</c:v>
              </c:pt>
              <c:pt idx="3">
                <c:v>My direct manager does not inspire me and has major room for improvement.</c:v>
              </c:pt>
            </c:strLit>
          </c:cat>
          <c:val>
            <c:numRef>
              <c:f>Admin!$B$62:$B$65</c:f>
              <c:numCache>
                <c:formatCode>0%</c:formatCode>
                <c:ptCount val="4"/>
                <c:pt idx="0">
                  <c:v>0.59</c:v>
                </c:pt>
                <c:pt idx="1">
                  <c:v>0.25</c:v>
                </c:pt>
                <c:pt idx="2">
                  <c:v>0.12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B-40CF-91DB-8DCFFAF79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35536"/>
        <c:axId val="156352336"/>
      </c:barChart>
      <c:catAx>
        <c:axId val="156335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52336"/>
        <c:crosses val="autoZero"/>
        <c:auto val="1"/>
        <c:lblAlgn val="ctr"/>
        <c:lblOffset val="100"/>
        <c:noMultiLvlLbl val="0"/>
      </c:catAx>
      <c:valAx>
        <c:axId val="15635233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355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approachable is your direct manager?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is extremely caring and approachable .</c:v>
              </c:pt>
              <c:pt idx="1">
                <c:v>They focus most on work but are available if I need them.</c:v>
              </c:pt>
              <c:pt idx="2">
                <c:v>I'm mostly on my own, I rarely feel comfortable approaching them.</c:v>
              </c:pt>
              <c:pt idx="3">
                <c:v>My direct managers is cold and unapproachable. I avoid them.</c:v>
              </c:pt>
            </c:strLit>
          </c:cat>
          <c:val>
            <c:numRef>
              <c:f>Admin!$B$68:$B$71</c:f>
              <c:numCache>
                <c:formatCode>0%</c:formatCode>
                <c:ptCount val="4"/>
                <c:pt idx="0">
                  <c:v>0.73</c:v>
                </c:pt>
                <c:pt idx="1">
                  <c:v>0.25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8-4E5B-8949-50FC63324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37936"/>
        <c:axId val="156337456"/>
      </c:barChart>
      <c:catAx>
        <c:axId val="156337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37456"/>
        <c:crosses val="autoZero"/>
        <c:auto val="1"/>
        <c:lblAlgn val="ctr"/>
        <c:lblOffset val="100"/>
        <c:noMultiLvlLbl val="0"/>
      </c:catAx>
      <c:valAx>
        <c:axId val="15633745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379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honest and open is your direct manager? </a:t>
            </a:r>
          </a:p>
        </c:rich>
      </c:tx>
      <c:layout>
        <c:manualLayout>
          <c:xMode val="edge"/>
          <c:yMode val="edge"/>
          <c:x val="0.1060493726943926"/>
          <c:y val="3.10945273631840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manager gives me the complete picture and I believe everything he/she says.</c:v>
              </c:pt>
              <c:pt idx="1">
                <c:v>For the most part, my manager is open and honest.</c:v>
              </c:pt>
              <c:pt idx="2">
                <c:v>I am skeptical about what I hear or don't hear about from my direct manager.</c:v>
              </c:pt>
              <c:pt idx="3">
                <c:v>I always get the feeling my manager is hiding things or telling half truths. </c:v>
              </c:pt>
            </c:strLit>
          </c:cat>
          <c:val>
            <c:numRef>
              <c:f>Admin!$B$74:$B$77</c:f>
              <c:numCache>
                <c:formatCode>0%</c:formatCode>
                <c:ptCount val="4"/>
                <c:pt idx="0">
                  <c:v>0.63</c:v>
                </c:pt>
                <c:pt idx="1">
                  <c:v>0.28999999999999998</c:v>
                </c:pt>
                <c:pt idx="2">
                  <c:v>7.0000000000000007E-2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D-480D-B665-6A117C35A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53296"/>
        <c:axId val="156336496"/>
      </c:barChart>
      <c:catAx>
        <c:axId val="156353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36496"/>
        <c:crosses val="autoZero"/>
        <c:auto val="1"/>
        <c:lblAlgn val="ctr"/>
        <c:lblOffset val="100"/>
        <c:noMultiLvlLbl val="0"/>
      </c:catAx>
      <c:valAx>
        <c:axId val="15633649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5329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encouraging do you find your direct manager?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inspires me to succeed.</c:v>
              </c:pt>
              <c:pt idx="1">
                <c:v>I know they're in my corner.</c:v>
              </c:pt>
              <c:pt idx="2">
                <c:v>I'd appreciate more positive vibes more often.</c:v>
              </c:pt>
              <c:pt idx="3">
                <c:v>My direct manager makes me feel discouraged. </c:v>
              </c:pt>
            </c:strLit>
          </c:cat>
          <c:val>
            <c:numRef>
              <c:f>Admin!$B$80:$B$83</c:f>
              <c:numCache>
                <c:formatCode>0%</c:formatCode>
                <c:ptCount val="4"/>
                <c:pt idx="0">
                  <c:v>0.41</c:v>
                </c:pt>
                <c:pt idx="1">
                  <c:v>0.49</c:v>
                </c:pt>
                <c:pt idx="2">
                  <c:v>7.0000000000000007E-2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6-4246-B4A8-26089DCB0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31216"/>
        <c:axId val="156350416"/>
      </c:barChart>
      <c:catAx>
        <c:axId val="156331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50416"/>
        <c:crosses val="autoZero"/>
        <c:auto val="1"/>
        <c:lblAlgn val="ctr"/>
        <c:lblOffset val="100"/>
        <c:noMultiLvlLbl val="0"/>
      </c:catAx>
      <c:valAx>
        <c:axId val="15635041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3121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useful is their performance feedback?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Good. I regularly get useful feedback on my performance.</c:v>
              </c:pt>
              <c:pt idx="1">
                <c:v>Needs improvement. Performance feedback is hit &amp; miss. I sometimes get useful feedback.</c:v>
              </c:pt>
              <c:pt idx="2">
                <c:v>There is no value to the feedback I have received from them.</c:v>
              </c:pt>
              <c:pt idx="3">
                <c:v>I don't receive feedback from my direct manager.</c:v>
              </c:pt>
            </c:strLit>
          </c:cat>
          <c:val>
            <c:numRef>
              <c:f>Admin!$B$86:$B$89</c:f>
              <c:numCache>
                <c:formatCode>0%</c:formatCode>
                <c:ptCount val="4"/>
                <c:pt idx="0">
                  <c:v>0.59</c:v>
                </c:pt>
                <c:pt idx="1">
                  <c:v>0.28999999999999998</c:v>
                </c:pt>
                <c:pt idx="2">
                  <c:v>7.0000000000000007E-2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D-4EEB-B2E8-97EA07E2A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54736"/>
        <c:axId val="156355216"/>
      </c:barChart>
      <c:catAx>
        <c:axId val="156354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6355216"/>
        <c:crosses val="autoZero"/>
        <c:auto val="1"/>
        <c:lblAlgn val="ctr"/>
        <c:lblOffset val="100"/>
        <c:noMultiLvlLbl val="0"/>
      </c:catAx>
      <c:valAx>
        <c:axId val="15635521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547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Have you received feedback on your performance from your direct manager: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Yes, all the time</c:v>
              </c:pt>
              <c:pt idx="1">
                <c:v>Sometimes</c:v>
              </c:pt>
              <c:pt idx="2">
                <c:v>Not often</c:v>
              </c:pt>
              <c:pt idx="3">
                <c:v>No</c:v>
              </c:pt>
            </c:strLit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0.46</c:v>
                </c:pt>
                <c:pt idx="2">
                  <c:v>0.14000000000000001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A-4EA0-BD22-18164CDBC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427887"/>
        <c:axId val="563426447"/>
      </c:barChart>
      <c:catAx>
        <c:axId val="56342788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563426447"/>
        <c:crosses val="autoZero"/>
        <c:auto val="1"/>
        <c:lblAlgn val="ctr"/>
        <c:lblOffset val="100"/>
        <c:noMultiLvlLbl val="0"/>
      </c:catAx>
      <c:valAx>
        <c:axId val="563426447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563427887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What kind of relationship do you have with your colleagues?</a:t>
            </a:r>
          </a:p>
        </c:rich>
      </c:tx>
      <c:layout>
        <c:manualLayout>
          <c:xMode val="edge"/>
          <c:yMode val="edge"/>
          <c:x val="0.12859999999999999"/>
          <c:y val="3.500000000000000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co-workers are supportive and caring toward me.</c:v>
              </c:pt>
              <c:pt idx="1">
                <c:v>We're professional and generally friendly.</c:v>
              </c:pt>
              <c:pt idx="2">
                <c:v>They're just co-workers.</c:v>
              </c:pt>
              <c:pt idx="3">
                <c:v>I don't feel supported.</c:v>
              </c:pt>
            </c:strLit>
          </c:cat>
          <c:val>
            <c:numRef>
              <c:f>Admin!$B$92:$B$95</c:f>
              <c:numCache>
                <c:formatCode>0%</c:formatCode>
                <c:ptCount val="4"/>
                <c:pt idx="0">
                  <c:v>0.54</c:v>
                </c:pt>
                <c:pt idx="1">
                  <c:v>0.42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8-408F-8186-6D9E535AF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55696"/>
        <c:axId val="156339856"/>
      </c:barChart>
      <c:catAx>
        <c:axId val="156355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39856"/>
        <c:crosses val="autoZero"/>
        <c:auto val="1"/>
        <c:lblAlgn val="ctr"/>
        <c:lblOffset val="100"/>
        <c:noMultiLvlLbl val="0"/>
      </c:catAx>
      <c:valAx>
        <c:axId val="15633985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5569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What are your team's dynamics?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Our team meshes well. We work very well together.</c:v>
              </c:pt>
              <c:pt idx="1">
                <c:v>We have pretty good team dynamics.</c:v>
              </c:pt>
              <c:pt idx="2">
                <c:v>We don't have very good team dynamics.</c:v>
              </c:pt>
              <c:pt idx="3">
                <c:v>Most of us are working toward different things. We have conflicting views.</c:v>
              </c:pt>
            </c:strLit>
          </c:cat>
          <c:val>
            <c:numRef>
              <c:f>Admin!$B$98:$B$101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0.33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B-4B33-B53B-3D3D10077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49456"/>
        <c:axId val="156357136"/>
      </c:barChart>
      <c:catAx>
        <c:axId val="156349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57136"/>
        <c:crosses val="autoZero"/>
        <c:auto val="1"/>
        <c:lblAlgn val="ctr"/>
        <c:lblOffset val="100"/>
        <c:noMultiLvlLbl val="0"/>
      </c:catAx>
      <c:valAx>
        <c:axId val="15635713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4945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easy is it to get an idea heard by the right person at your organization?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It's easy to get my good ideas heard by someone who can act on it.</c:v>
              </c:pt>
              <c:pt idx="1">
                <c:v>My ideas usually are heard, but no action is taken.</c:v>
              </c:pt>
              <c:pt idx="2">
                <c:v>Most of my ideas go unheard.</c:v>
              </c:pt>
              <c:pt idx="3">
                <c:v>It's almost impossible to get my ideas heard.</c:v>
              </c:pt>
            </c:strLit>
          </c:cat>
          <c:val>
            <c:numRef>
              <c:f>Admin!$B$104:$B$107</c:f>
              <c:numCache>
                <c:formatCode>0%</c:formatCode>
                <c:ptCount val="4"/>
                <c:pt idx="0">
                  <c:v>0.36</c:v>
                </c:pt>
                <c:pt idx="1">
                  <c:v>0.42</c:v>
                </c:pt>
                <c:pt idx="2">
                  <c:v>0.14000000000000001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A-4693-A669-9EBDEA687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33136"/>
        <c:axId val="156351856"/>
      </c:barChart>
      <c:catAx>
        <c:axId val="156333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6351856"/>
        <c:crosses val="autoZero"/>
        <c:auto val="1"/>
        <c:lblAlgn val="ctr"/>
        <c:lblOffset val="100"/>
        <c:noMultiLvlLbl val="0"/>
      </c:catAx>
      <c:valAx>
        <c:axId val="15635185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331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Satisfied are you working for Confederation College?</a:t>
            </a:r>
          </a:p>
        </c:rich>
      </c:tx>
      <c:layout>
        <c:manualLayout>
          <c:xMode val="edge"/>
          <c:yMode val="edge"/>
          <c:x val="0.17243912219305921"/>
          <c:y val="3.627694859038142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brag to everyone I know about how amazing the College is.</c:v>
              </c:pt>
              <c:pt idx="1">
                <c:v>I like most things about the College.</c:v>
              </c:pt>
              <c:pt idx="2">
                <c:v>I would like to see some changes at the College</c:v>
              </c:pt>
              <c:pt idx="3">
                <c:v>The College has a lot of room for improvement.</c:v>
              </c:pt>
            </c:strLit>
          </c:cat>
          <c:val>
            <c:numRef>
              <c:f>Admin!$B$8:$B$11</c:f>
              <c:numCache>
                <c:formatCode>0%</c:formatCode>
                <c:ptCount val="4"/>
                <c:pt idx="0">
                  <c:v>0.45</c:v>
                </c:pt>
                <c:pt idx="1">
                  <c:v>0.4</c:v>
                </c:pt>
                <c:pt idx="2">
                  <c:v>0.12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0-4C58-A3FC-D5338772A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81008"/>
        <c:axId val="152100688"/>
      </c:barChart>
      <c:catAx>
        <c:axId val="152081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2100688"/>
        <c:crosses val="autoZero"/>
        <c:auto val="1"/>
        <c:lblAlgn val="ctr"/>
        <c:lblOffset val="100"/>
        <c:noMultiLvlLbl val="0"/>
      </c:catAx>
      <c:valAx>
        <c:axId val="15210068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810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well does the College keep you informed?</a:t>
            </a:r>
          </a:p>
        </c:rich>
      </c:tx>
      <c:layout>
        <c:manualLayout>
          <c:xMode val="edge"/>
          <c:yMode val="edge"/>
          <c:x val="0.16921873167915866"/>
          <c:y val="3.5182519162716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very well informed. They give me relevant information in a timely manner.</c:v>
              </c:pt>
              <c:pt idx="1">
                <c:v>I'm usually in the loop.</c:v>
              </c:pt>
              <c:pt idx="2">
                <c:v>I only get bits and pieces from time to time, but I know where to find information I need.</c:v>
              </c:pt>
              <c:pt idx="3">
                <c:v>If I learn anything useful it almost always comes through rumours from other staff.</c:v>
              </c:pt>
            </c:strLit>
          </c:cat>
          <c:val>
            <c:numRef>
              <c:f>Admin!$B$110:$B$113</c:f>
              <c:numCache>
                <c:formatCode>0%</c:formatCode>
                <c:ptCount val="4"/>
                <c:pt idx="0">
                  <c:v>0.57999999999999996</c:v>
                </c:pt>
                <c:pt idx="1">
                  <c:v>0.31</c:v>
                </c:pt>
                <c:pt idx="2">
                  <c:v>0.1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E-49DA-B198-BFAC55BB5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40336"/>
        <c:axId val="156329296"/>
      </c:barChart>
      <c:catAx>
        <c:axId val="156340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6329296"/>
        <c:crosses val="autoZero"/>
        <c:auto val="1"/>
        <c:lblAlgn val="ctr"/>
        <c:lblOffset val="100"/>
        <c:noMultiLvlLbl val="0"/>
      </c:catAx>
      <c:valAx>
        <c:axId val="15632929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403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have the necessary tools and resources to get work done?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have everything I need to be successful.</c:v>
              </c:pt>
              <c:pt idx="1">
                <c:v>I have most of what I need, but I also have a wish list.</c:v>
              </c:pt>
              <c:pt idx="2">
                <c:v>I need to be resourceful to get things done.</c:v>
              </c:pt>
              <c:pt idx="3">
                <c:v>I am not setup for success. I am lacking the tools and resources to be successful.</c:v>
              </c:pt>
            </c:strLit>
          </c:cat>
          <c:val>
            <c:numRef>
              <c:f>Admin!$B$116:$B$119</c:f>
              <c:numCache>
                <c:formatCode>0%</c:formatCode>
                <c:ptCount val="4"/>
                <c:pt idx="0">
                  <c:v>0.32</c:v>
                </c:pt>
                <c:pt idx="1">
                  <c:v>0.44</c:v>
                </c:pt>
                <c:pt idx="2">
                  <c:v>0.22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9-4ECC-BE84-FF7EAD4E4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42256"/>
        <c:axId val="156342736"/>
      </c:barChart>
      <c:catAx>
        <c:axId val="156342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6342736"/>
        <c:crosses val="autoZero"/>
        <c:auto val="1"/>
        <c:lblAlgn val="ctr"/>
        <c:lblOffset val="100"/>
        <c:noMultiLvlLbl val="0"/>
      </c:catAx>
      <c:valAx>
        <c:axId val="15634273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4225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feel that you are getting the training you need to grow and succeed in your career?</a:t>
            </a:r>
          </a:p>
        </c:rich>
      </c:tx>
      <c:layout>
        <c:manualLayout>
          <c:xMode val="edge"/>
          <c:yMode val="edge"/>
          <c:x val="0.10888735557539844"/>
          <c:y val="3.817567346992073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get valuable training that is helping me grow.</c:v>
              </c:pt>
              <c:pt idx="1">
                <c:v>I get training. Some of it is valuable. </c:v>
              </c:pt>
              <c:pt idx="2">
                <c:v>I get training, but most of it is a waste of my time.</c:v>
              </c:pt>
              <c:pt idx="3">
                <c:v>What training?</c:v>
              </c:pt>
            </c:strLit>
          </c:cat>
          <c:val>
            <c:numRef>
              <c:f>Admin!$B$122:$B$125</c:f>
              <c:numCache>
                <c:formatCode>0%</c:formatCode>
                <c:ptCount val="4"/>
                <c:pt idx="0">
                  <c:v>0.42</c:v>
                </c:pt>
                <c:pt idx="1">
                  <c:v>0.39</c:v>
                </c:pt>
                <c:pt idx="2">
                  <c:v>0.1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6-4CC5-9ABB-D881DBA7F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30736"/>
        <c:axId val="156344176"/>
      </c:barChart>
      <c:catAx>
        <c:axId val="156330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6344176"/>
        <c:crosses val="autoZero"/>
        <c:auto val="1"/>
        <c:lblAlgn val="ctr"/>
        <c:lblOffset val="100"/>
        <c:noMultiLvlLbl val="0"/>
      </c:catAx>
      <c:valAx>
        <c:axId val="15634417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307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much career potential do you have at the College?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have amazing potential to advance my career here.</c:v>
              </c:pt>
              <c:pt idx="1">
                <c:v>There is a good chance I can advance my career here.</c:v>
              </c:pt>
              <c:pt idx="2">
                <c:v>I see little opportunity for me to advance my career here.</c:v>
              </c:pt>
              <c:pt idx="3">
                <c:v>This is a dead-end job.</c:v>
              </c:pt>
            </c:strLit>
          </c:cat>
          <c:val>
            <c:numRef>
              <c:f>Admin!$B$128:$B$131</c:f>
              <c:numCache>
                <c:formatCode>0%</c:formatCode>
                <c:ptCount val="4"/>
                <c:pt idx="0">
                  <c:v>0.15</c:v>
                </c:pt>
                <c:pt idx="1">
                  <c:v>0.57999999999999996</c:v>
                </c:pt>
                <c:pt idx="2">
                  <c:v>0.25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C-413E-A1C3-12D1A5D5B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46096"/>
        <c:axId val="156332656"/>
      </c:barChart>
      <c:catAx>
        <c:axId val="156346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32656"/>
        <c:crosses val="autoZero"/>
        <c:auto val="1"/>
        <c:lblAlgn val="ctr"/>
        <c:lblOffset val="100"/>
        <c:noMultiLvlLbl val="0"/>
      </c:catAx>
      <c:valAx>
        <c:axId val="15633265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4609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well recognized are your contributions?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always recognized for my good work.</c:v>
              </c:pt>
              <c:pt idx="1">
                <c:v>I am mostly acknowledged for my good work.</c:v>
              </c:pt>
              <c:pt idx="2">
                <c:v>I am occasionally recognized.</c:v>
              </c:pt>
              <c:pt idx="3">
                <c:v>I am never recognized for good work.</c:v>
              </c:pt>
            </c:strLit>
          </c:cat>
          <c:val>
            <c:numRef>
              <c:f>Admin!$B$134:$B$137</c:f>
              <c:numCache>
                <c:formatCode>0%</c:formatCode>
                <c:ptCount val="4"/>
                <c:pt idx="0">
                  <c:v>0.31</c:v>
                </c:pt>
                <c:pt idx="1">
                  <c:v>0.42</c:v>
                </c:pt>
                <c:pt idx="2">
                  <c:v>0.25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8-4159-AABA-E60D0981C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60976"/>
        <c:axId val="156360016"/>
      </c:barChart>
      <c:catAx>
        <c:axId val="156360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6360016"/>
        <c:crosses val="autoZero"/>
        <c:auto val="1"/>
        <c:lblAlgn val="ctr"/>
        <c:lblOffset val="100"/>
        <c:noMultiLvlLbl val="0"/>
      </c:catAx>
      <c:valAx>
        <c:axId val="15636001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6097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often do you recognize your colleagues for a job well done?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Almost every week I recognize at least one person/group for their great work.</c:v>
              </c:pt>
              <c:pt idx="1">
                <c:v>Almost every month I recognize at least one person / group for their great work.</c:v>
              </c:pt>
              <c:pt idx="2">
                <c:v>It is rare for me to recognize others for a job well done.</c:v>
              </c:pt>
              <c:pt idx="3">
                <c:v>I can't remember the last time that I recognized a person/group for their great work.</c:v>
              </c:pt>
            </c:strLit>
          </c:cat>
          <c:val>
            <c:numRef>
              <c:f>Admin!$B$140:$B$143</c:f>
              <c:numCache>
                <c:formatCode>0%</c:formatCode>
                <c:ptCount val="4"/>
                <c:pt idx="0">
                  <c:v>0.57999999999999996</c:v>
                </c:pt>
                <c:pt idx="1">
                  <c:v>0.37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C-4E64-8E43-4CAA88BB6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04336"/>
        <c:axId val="156307696"/>
      </c:barChart>
      <c:catAx>
        <c:axId val="156304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6307696"/>
        <c:crosses val="autoZero"/>
        <c:auto val="1"/>
        <c:lblAlgn val="ctr"/>
        <c:lblOffset val="100"/>
        <c:noMultiLvlLbl val="0"/>
      </c:catAx>
      <c:valAx>
        <c:axId val="15630769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043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Overall, employees are treated with courtesy and respect.</a:t>
            </a:r>
          </a:p>
        </c:rich>
      </c:tx>
      <c:layout>
        <c:manualLayout>
          <c:xMode val="edge"/>
          <c:yMode val="edge"/>
          <c:x val="0.10760298003986614"/>
          <c:y val="3.627694859038142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Admin!$B$146:$B$150</c:f>
              <c:numCache>
                <c:formatCode>0%</c:formatCode>
                <c:ptCount val="5"/>
                <c:pt idx="0">
                  <c:v>0.61</c:v>
                </c:pt>
                <c:pt idx="1">
                  <c:v>0.32</c:v>
                </c:pt>
                <c:pt idx="2">
                  <c:v>7.0000000000000007E-2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A-4F8A-BD9E-13EB65F2E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20656"/>
        <c:axId val="156303376"/>
      </c:barChart>
      <c:catAx>
        <c:axId val="156320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03376"/>
        <c:crosses val="autoZero"/>
        <c:auto val="1"/>
        <c:lblAlgn val="ctr"/>
        <c:lblOffset val="100"/>
        <c:noMultiLvlLbl val="0"/>
      </c:catAx>
      <c:valAx>
        <c:axId val="15630337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2065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College provides a supportive work environment: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Lit>
              <c:ptCount val="4"/>
              <c:pt idx="0">
                <c:v>I feel it is very supportive</c:v>
              </c:pt>
              <c:pt idx="1">
                <c:v>I feel the environment is somewhat supportive</c:v>
              </c:pt>
              <c:pt idx="2">
                <c:v>I think the environment could be more supportive</c:v>
              </c:pt>
              <c:pt idx="3">
                <c:v>No, it is not supportive</c:v>
              </c:pt>
            </c:strLit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0.36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9-4C53-83DF-42C11C00A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284623"/>
        <c:axId val="934268783"/>
      </c:barChart>
      <c:catAx>
        <c:axId val="93428462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934268783"/>
        <c:crosses val="autoZero"/>
        <c:auto val="1"/>
        <c:lblAlgn val="ctr"/>
        <c:lblOffset val="100"/>
        <c:noMultiLvlLbl val="0"/>
      </c:catAx>
      <c:valAx>
        <c:axId val="934268783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34284623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know and understand my specific role at the College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Admin!$B$160:$B$164</c:f>
              <c:numCache>
                <c:formatCode>0%</c:formatCode>
                <c:ptCount val="5"/>
                <c:pt idx="0">
                  <c:v>0.61</c:v>
                </c:pt>
                <c:pt idx="1">
                  <c:v>0.31</c:v>
                </c:pt>
                <c:pt idx="2">
                  <c:v>0.08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1-45CF-AF99-0F2945B20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17776"/>
        <c:axId val="156299536"/>
      </c:barChart>
      <c:catAx>
        <c:axId val="156317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299536"/>
        <c:crosses val="autoZero"/>
        <c:auto val="1"/>
        <c:lblAlgn val="ctr"/>
        <c:lblOffset val="100"/>
        <c:noMultiLvlLbl val="0"/>
      </c:catAx>
      <c:valAx>
        <c:axId val="15629953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1777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College supports a safe and healthy work environment.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Admin!$B$153:$B$157</c:f>
              <c:numCache>
                <c:formatCode>0%</c:formatCode>
                <c:ptCount val="5"/>
                <c:pt idx="0">
                  <c:v>0.54</c:v>
                </c:pt>
                <c:pt idx="1">
                  <c:v>0.36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9-4C8A-9D70-9B57FCA4C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24016"/>
        <c:axId val="156302896"/>
      </c:barChart>
      <c:catAx>
        <c:axId val="156324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02896"/>
        <c:crosses val="autoZero"/>
        <c:auto val="1"/>
        <c:lblAlgn val="ctr"/>
        <c:lblOffset val="100"/>
        <c:noMultiLvlLbl val="0"/>
      </c:catAx>
      <c:valAx>
        <c:axId val="15630289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32401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How much effort do you typically give on the job?</a:t>
            </a:r>
          </a:p>
        </c:rich>
      </c:tx>
      <c:layout>
        <c:manualLayout>
          <c:xMode val="edge"/>
          <c:yMode val="edge"/>
          <c:x val="0.10753110236220473"/>
          <c:y val="0.03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go above and beyond almost everyday</c:v>
              </c:pt>
              <c:pt idx="1">
                <c:v>I rise to the occasion when required. </c:v>
              </c:pt>
              <c:pt idx="2">
                <c:v>I do only the job I am paid to do.</c:v>
              </c:pt>
              <c:pt idx="3">
                <c:v>I do as little as I can to get by</c:v>
              </c:pt>
            </c:strLit>
          </c:cat>
          <c:val>
            <c:numRef>
              <c:f>Admin!$B$20:$B$23</c:f>
              <c:numCache>
                <c:formatCode>0%</c:formatCode>
                <c:ptCount val="4"/>
                <c:pt idx="0">
                  <c:v>0.64</c:v>
                </c:pt>
                <c:pt idx="1">
                  <c:v>0.33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9-4939-8058-EBBF80AD8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84848"/>
        <c:axId val="152077168"/>
      </c:barChart>
      <c:catAx>
        <c:axId val="152084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2077168"/>
        <c:crosses val="autoZero"/>
        <c:auto val="1"/>
        <c:lblAlgn val="ctr"/>
        <c:lblOffset val="100"/>
        <c:noMultiLvlLbl val="0"/>
      </c:catAx>
      <c:valAx>
        <c:axId val="15207716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8484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long have you been employed at the College?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less than 1 year</c:v>
              </c:pt>
              <c:pt idx="1">
                <c:v>1-2 Years</c:v>
              </c:pt>
              <c:pt idx="2">
                <c:v>3-5 Years</c:v>
              </c:pt>
              <c:pt idx="3">
                <c:v>6-10 Years</c:v>
              </c:pt>
              <c:pt idx="4">
                <c:v>More than 10 years</c:v>
              </c:pt>
            </c:strLit>
          </c:cat>
          <c:val>
            <c:numRef>
              <c:f>Admin!$B$168:$B$172</c:f>
              <c:numCache>
                <c:formatCode>0%</c:formatCode>
                <c:ptCount val="5"/>
                <c:pt idx="0">
                  <c:v>0.19</c:v>
                </c:pt>
                <c:pt idx="1">
                  <c:v>0.19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F-4D5E-95A4-85ED79973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297136"/>
        <c:axId val="156310096"/>
      </c:barChart>
      <c:catAx>
        <c:axId val="156297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6310096"/>
        <c:crosses val="autoZero"/>
        <c:auto val="1"/>
        <c:lblAlgn val="ctr"/>
        <c:lblOffset val="100"/>
        <c:noMultiLvlLbl val="0"/>
      </c:catAx>
      <c:valAx>
        <c:axId val="15631009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62971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Are you Employed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'[2024 Employee Group Results.xlsx]Admin'!$B$188</c:f>
              <c:strCache>
                <c:ptCount val="1"/>
                <c:pt idx="0">
                  <c:v>Voter 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'[2024 Employee Group Results.xlsx]Admin'!$A$189:$A$190</c:f>
              <c:strCache>
                <c:ptCount val="2"/>
                <c:pt idx="0">
                  <c:v>Full Time</c:v>
                </c:pt>
                <c:pt idx="1">
                  <c:v>Part Time</c:v>
                </c:pt>
              </c:strCache>
            </c:strRef>
          </c:cat>
          <c:val>
            <c:numRef>
              <c:f>'[2024 Employee Group Results.xlsx]Admin'!$B$189:$B$190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E-459B-A6FA-E82A1EFA2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67669551"/>
        <c:axId val="1867677231"/>
      </c:barChart>
      <c:catAx>
        <c:axId val="1867669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677231"/>
        <c:crosses val="autoZero"/>
        <c:auto val="1"/>
        <c:lblAlgn val="ctr"/>
        <c:lblOffset val="100"/>
        <c:noMultiLvlLbl val="0"/>
      </c:catAx>
      <c:valAx>
        <c:axId val="1867677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6695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often do you feel inspired by the work that you do?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 day! I find my work energizing.</c:v>
              </c:pt>
              <c:pt idx="1">
                <c:v>Usually. I typically look forward to starting my day.</c:v>
              </c:pt>
              <c:pt idx="2">
                <c:v>Occasionally I get excited by my work, but not very often. </c:v>
              </c:pt>
              <c:pt idx="3">
                <c:v>Hardly ever. Work drags me down. </c:v>
              </c:pt>
            </c:strLit>
          </c:cat>
          <c:val>
            <c:numRef>
              <c:f>'[2024 Employee Group Results.xlsx]Admin'!$B$14:$B$17</c:f>
              <c:numCache>
                <c:formatCode>0%</c:formatCode>
                <c:ptCount val="4"/>
                <c:pt idx="0">
                  <c:v>0.31</c:v>
                </c:pt>
                <c:pt idx="1">
                  <c:v>0.59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8-4521-8B93-1971863AB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73328"/>
        <c:axId val="152083408"/>
      </c:barChart>
      <c:catAx>
        <c:axId val="152073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2083408"/>
        <c:crosses val="autoZero"/>
        <c:auto val="1"/>
        <c:lblAlgn val="ctr"/>
        <c:lblOffset val="100"/>
        <c:noMultiLvlLbl val="0"/>
      </c:catAx>
      <c:valAx>
        <c:axId val="15208340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733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much do you enjoy working with your co-workers?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look forward to seeing the people I work with.</c:v>
              </c:pt>
              <c:pt idx="1">
                <c:v>I get along ok with most of my co-workers.</c:v>
              </c:pt>
              <c:pt idx="2">
                <c:v>I don't enjoy working with several of my co-workers.</c:v>
              </c:pt>
              <c:pt idx="3">
                <c:v>I can't wait to find another job so I can get away from these co-workers.</c:v>
              </c:pt>
            </c:strLit>
          </c:cat>
          <c:val>
            <c:numRef>
              <c:f>Admin!$B$26:$B$29</c:f>
              <c:numCache>
                <c:formatCode>0%</c:formatCode>
                <c:ptCount val="4"/>
                <c:pt idx="0">
                  <c:v>0.68</c:v>
                </c:pt>
                <c:pt idx="1">
                  <c:v>0.31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1-4FF8-9361-FEBDE779E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76208"/>
        <c:axId val="152086768"/>
      </c:barChart>
      <c:catAx>
        <c:axId val="152076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2086768"/>
        <c:crosses val="autoZero"/>
        <c:auto val="1"/>
        <c:lblAlgn val="ctr"/>
        <c:lblOffset val="100"/>
        <c:noMultiLvlLbl val="0"/>
      </c:catAx>
      <c:valAx>
        <c:axId val="15208676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762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Are you proud of the work you do?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very proud of the work I do.</c:v>
              </c:pt>
              <c:pt idx="1">
                <c:v>A lot of my work is really, really good.</c:v>
              </c:pt>
              <c:pt idx="2">
                <c:v>I am proud of the work I have accomplished.</c:v>
              </c:pt>
              <c:pt idx="3">
                <c:v>Proud of my work? Nope. Never. </c:v>
              </c:pt>
            </c:strLit>
          </c:cat>
          <c:val>
            <c:numRef>
              <c:f>Admin!$B$32:$B$35</c:f>
              <c:numCache>
                <c:formatCode>0%</c:formatCode>
                <c:ptCount val="4"/>
                <c:pt idx="0">
                  <c:v>0.64</c:v>
                </c:pt>
                <c:pt idx="1">
                  <c:v>0.2</c:v>
                </c:pt>
                <c:pt idx="2">
                  <c:v>0.15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7-410B-B11A-8157655A4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91088"/>
        <c:axId val="152098288"/>
      </c:barChart>
      <c:catAx>
        <c:axId val="152091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2098288"/>
        <c:crosses val="autoZero"/>
        <c:auto val="1"/>
        <c:lblAlgn val="ctr"/>
        <c:lblOffset val="100"/>
        <c:noMultiLvlLbl val="0"/>
      </c:catAx>
      <c:valAx>
        <c:axId val="15209828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910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feel like your efforts drive the College and Student Success?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Everything I do propels the College to greater heights.</c:v>
              </c:pt>
              <c:pt idx="1">
                <c:v>A good chunk of my work helps the College succeed. </c:v>
              </c:pt>
              <c:pt idx="2">
                <c:v>Every now and then, I do something that helps the College succeed.</c:v>
              </c:pt>
              <c:pt idx="3">
                <c:v>My work does not really make a difference.</c:v>
              </c:pt>
            </c:strLit>
          </c:cat>
          <c:val>
            <c:numRef>
              <c:f>Admin!$B$38:$B$41</c:f>
              <c:numCache>
                <c:formatCode>0%</c:formatCode>
                <c:ptCount val="4"/>
                <c:pt idx="0">
                  <c:v>0.34</c:v>
                </c:pt>
                <c:pt idx="1">
                  <c:v>0.61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E-417A-979B-9D136A2B5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98768"/>
        <c:axId val="152073808"/>
      </c:barChart>
      <c:catAx>
        <c:axId val="152098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2073808"/>
        <c:crosses val="autoZero"/>
        <c:auto val="1"/>
        <c:lblAlgn val="ctr"/>
        <c:lblOffset val="100"/>
        <c:noMultiLvlLbl val="0"/>
      </c:catAx>
      <c:valAx>
        <c:axId val="15207380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987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How do you feel about our senior team's ability to inspire you?</a:t>
            </a:r>
          </a:p>
        </c:rich>
      </c:tx>
      <c:layout>
        <c:manualLayout>
          <c:xMode val="edge"/>
          <c:yMode val="edge"/>
          <c:x val="0.10993110236220473"/>
          <c:y val="4.499999999999999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Everyone on our senior team is inspiring!</c:v>
              </c:pt>
              <c:pt idx="1">
                <c:v>Our senior team may not all be inspiring, but they get the job done.</c:v>
              </c:pt>
              <c:pt idx="2">
                <c:v>Our senior team has room for improvement when it comes to inspiring me.</c:v>
              </c:pt>
              <c:pt idx="3">
                <c:v>Our senior team does not inspire me and has major room for improvement.</c:v>
              </c:pt>
            </c:strLit>
          </c:cat>
          <c:val>
            <c:numRef>
              <c:f>Admin!$B$44:$B$47</c:f>
              <c:numCache>
                <c:formatCode>0%</c:formatCode>
                <c:ptCount val="4"/>
                <c:pt idx="0">
                  <c:v>0.31</c:v>
                </c:pt>
                <c:pt idx="1">
                  <c:v>0.42</c:v>
                </c:pt>
                <c:pt idx="2">
                  <c:v>0.24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8-4C74-ACDD-FD4EB4806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74288"/>
        <c:axId val="152075248"/>
      </c:barChart>
      <c:catAx>
        <c:axId val="1520742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2075248"/>
        <c:crosses val="autoZero"/>
        <c:auto val="1"/>
        <c:lblAlgn val="ctr"/>
        <c:lblOffset val="100"/>
        <c:noMultiLvlLbl val="0"/>
      </c:catAx>
      <c:valAx>
        <c:axId val="1520752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742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accessible is your senior leadership?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Senior Leadership is extremely approachable. They have an open-door policy - literally and via email.</c:v>
              </c:pt>
              <c:pt idx="1">
                <c:v>They can be tough to get a hold of, but persistence pays off.</c:v>
              </c:pt>
              <c:pt idx="2">
                <c:v>They're generally off limits. </c:v>
              </c:pt>
              <c:pt idx="3">
                <c:v>Senior leadership is cold and unapproachable. I avoid them all together. </c:v>
              </c:pt>
            </c:strLit>
          </c:cat>
          <c:val>
            <c:numRef>
              <c:f>Admin!$B$50:$B$53</c:f>
              <c:numCache>
                <c:formatCode>0%</c:formatCode>
                <c:ptCount val="4"/>
                <c:pt idx="0">
                  <c:v>0.64</c:v>
                </c:pt>
                <c:pt idx="1">
                  <c:v>0.32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C-41B1-8D65-97D78FC6A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03568"/>
        <c:axId val="67364864"/>
      </c:barChart>
      <c:catAx>
        <c:axId val="152103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7364864"/>
        <c:crosses val="autoZero"/>
        <c:auto val="1"/>
        <c:lblAlgn val="ctr"/>
        <c:lblOffset val="100"/>
        <c:noMultiLvlLbl val="0"/>
      </c:catAx>
      <c:valAx>
        <c:axId val="673648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1035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3537-B86B-5247-B1C8-AF4736A4E76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26AC-DEA5-6346-9A19-C75D0072F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3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5D28B-039C-364A-A6EB-12190BEE282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1B55-BD83-3246-9CCB-D972FC53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32F-44E0-45FC-84CA-367A082A94B7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6DDC-293A-468F-8BC3-C2FD8F06D805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47082CB7-2EDD-F15B-9D9D-7499CF43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7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48EB-8D34-4B62-992A-D7C6A70B131E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1ABA5-4A50-3C0B-9C8B-21FBE1195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8255-C18E-41B8-8992-708EDA8A7850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3831A-3248-60BA-8B3F-AEE82246F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F7DD-6BF6-5649-A949-954B0B93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1984-6410-5841-9B43-E4A3868F6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12119"/>
            <a:ext cx="3867150" cy="283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2469-61C8-AC4E-9130-69DC886F6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2119"/>
            <a:ext cx="3867150" cy="283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068D4-56A4-2245-99E7-DCB29A3C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391D-2EB0-42E5-B8FF-A108E7D98A24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F91BF-25EA-EF4B-864A-2D7A5194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4A784-E698-854C-B82D-5E6D95BE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57D9-FB8E-B942-8771-A6A03147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884" y="1710806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18D83-B9EE-1441-AE24-6809FD12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884" y="2328740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BE33D-AD7A-7547-B11D-B51C6B777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4795" y="1710806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AC11D-9B27-BB44-A7AF-7A0717585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4795" y="2328740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BE011-1D9F-E242-8E61-F485F14E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4295" y="4550514"/>
            <a:ext cx="2057400" cy="273844"/>
          </a:xfrm>
        </p:spPr>
        <p:txBody>
          <a:bodyPr/>
          <a:lstStyle/>
          <a:p>
            <a:fld id="{286B6A85-A227-4663-AD3C-C8956793E06B}" type="datetime1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ECF6D-DA16-C94F-9E15-42555566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4595" y="4550514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3A19E-4FD1-A349-9FD0-E83F78F4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3595" y="4550514"/>
            <a:ext cx="2057400" cy="273844"/>
          </a:xfrm>
        </p:spPr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03F7DD-6BF6-5649-A949-954B0B93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37" y="74876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69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1ED-A885-4ED8-B187-2AA062569B10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DDE3-DEA5-4945-A647-B34418E035B9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69D2AB83-0E6A-E420-6F0B-4C5288091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582-F699-4687-AE4D-29E51A0E4239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B8EB3-CB9C-ECEF-BF8C-D17DBEC7A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331-A9EA-4314-8B91-AD9E192898C8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DF55C-3AC4-FA13-4D06-EB47ED831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D6BE1-4102-7541-89BF-04D3A925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DBB0-3F4F-426C-AF4B-956F16585C4B}" type="datetime1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1976-6B4F-CA4D-ADEC-5F018E77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A9B2C-E22B-D141-909D-92EABC37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73BA-3C92-40C8-8249-A88A8365C1A9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27126843-EE08-A6DE-277E-21530D1F9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A49C-7164-754C-BB5D-876B2A53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76" y="1080022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E028-7F34-B64E-ADC4-E0F8AF4B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351" y="1080022"/>
            <a:ext cx="5261587" cy="3470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8B00D-BA2F-5A41-A441-B4B7C8A55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776" y="2280172"/>
            <a:ext cx="2949575" cy="227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BCDEA-0762-7940-BF8E-8612C243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ECD6-819F-4C68-AB51-DF792D3BCBA0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83DE8-9261-D242-BCD5-865699A6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64920-BDC8-584B-809C-8B96AAE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BE8FB-F191-FD4D-9920-E692742CC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55351" y="1080022"/>
            <a:ext cx="5259999" cy="3470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22ED-533A-C141-976F-C7357C5C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C30F-6292-4223-A5AC-5D74997CC284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7C6D2-5AAF-BD4D-A7CA-9D55254E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BD49-AE69-AB4D-9EAC-F853D2A9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60A49C-7164-754C-BB5D-876B2A53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76" y="1080022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E98B00D-BA2F-5A41-A441-B4B7C8A55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776" y="2280172"/>
            <a:ext cx="2949575" cy="227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8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830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2" name="Picture 1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217AD7CB-07A8-A766-D54E-F4CCCC59E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807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6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7CB23-1C9B-ACDE-BFEE-40A8469D4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3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83FA2-9CD2-75D5-CFB0-8B4848B3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7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CD24-E47A-4202-A5E6-2C2526392D9F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21A04-C63D-6965-22DF-970837CDC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947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5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DDB8-6BC6-415A-BA47-196443F83A7B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6CC8B-A689-D161-115B-7268A8377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75BB-B950-4FE4-967A-5A17B214A774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5DF-5C3A-47E5-9330-EDCAA8BB8322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0543CC4B-DF2D-12CD-8F87-446CE8A9F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2873-1491-4BD0-992A-C4BE5F4B87A6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63A26-587A-0309-77C9-ED20A3626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53CB-B2A5-4CCA-B1C2-2DDC49DE4DD0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D8E0D-FD24-B499-58AA-B37460656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80F4-AB9F-49AA-BAD5-02DF41500FED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2E55-404C-4340-A5B1-B1BA4311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37" y="748764"/>
            <a:ext cx="7886700" cy="9941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DBBE-95C8-9641-8DA0-F4464A97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937" y="1844139"/>
            <a:ext cx="7886700" cy="251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292B0-DB6D-9341-9255-2ED53E783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5505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3CA9-5B3D-4DEF-9408-250A3C0995F3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35EC-6C01-EB43-BAD1-E441B6CAD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55051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4B2D0-BED9-F840-B327-E74B670C8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5505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5" r:id="rId3"/>
    <p:sldLayoutId id="2147483680" r:id="rId4"/>
    <p:sldLayoutId id="2147483662" r:id="rId5"/>
    <p:sldLayoutId id="2147483671" r:id="rId6"/>
    <p:sldLayoutId id="2147483676" r:id="rId7"/>
    <p:sldLayoutId id="2147483681" r:id="rId8"/>
    <p:sldLayoutId id="2147483663" r:id="rId9"/>
    <p:sldLayoutId id="2147483672" r:id="rId10"/>
    <p:sldLayoutId id="2147483677" r:id="rId11"/>
    <p:sldLayoutId id="2147483682" r:id="rId12"/>
    <p:sldLayoutId id="2147483664" r:id="rId13"/>
    <p:sldLayoutId id="2147483665" r:id="rId14"/>
    <p:sldLayoutId id="2147483666" r:id="rId15"/>
    <p:sldLayoutId id="2147483673" r:id="rId16"/>
    <p:sldLayoutId id="2147483678" r:id="rId17"/>
    <p:sldLayoutId id="2147483683" r:id="rId18"/>
    <p:sldLayoutId id="2147483667" r:id="rId19"/>
    <p:sldLayoutId id="2147483668" r:id="rId20"/>
    <p:sldLayoutId id="2147483669" r:id="rId21"/>
    <p:sldLayoutId id="2147483649" r:id="rId22"/>
    <p:sldLayoutId id="2147483674" r:id="rId23"/>
    <p:sldLayoutId id="2147483679" r:id="rId24"/>
    <p:sldLayoutId id="2147483684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BB86-7116-E16A-0389-02CEEDCA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1"/>
            <a:ext cx="6858000" cy="2504101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Engagement ADMINISTRATIVE Staff</a:t>
            </a:r>
            <a:br>
              <a:rPr lang="en-US" dirty="0"/>
            </a:br>
            <a:r>
              <a:rPr lang="en-US" dirty="0"/>
              <a:t>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66576-8F88-4A7E-5462-70F57B63D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2072"/>
            <a:ext cx="6858000" cy="734291"/>
          </a:xfrm>
        </p:spPr>
        <p:txBody>
          <a:bodyPr/>
          <a:lstStyle/>
          <a:p>
            <a:r>
              <a:rPr lang="en-US" dirty="0"/>
              <a:t>October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4C766-00C3-CB0A-484D-60B239E9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71EA7-126E-7F09-C459-CA97F913D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1EDE-8C19-757E-2409-2E27F394341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20D2DA-85A4-AB97-AA71-F3DDAF8A0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93051"/>
              </p:ext>
            </p:extLst>
          </p:nvPr>
        </p:nvGraphicFramePr>
        <p:xfrm>
          <a:off x="4689764" y="1560024"/>
          <a:ext cx="4344508" cy="299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21626F-BB45-AF84-35E2-50E3FC7C8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113446"/>
              </p:ext>
            </p:extLst>
          </p:nvPr>
        </p:nvGraphicFramePr>
        <p:xfrm>
          <a:off x="109728" y="1560024"/>
          <a:ext cx="4462272" cy="299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C9507-C9D0-129C-7427-A0E46834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DEAC-BFB5-46EE-081C-391C847AF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3E9F-E550-820F-5DAA-2EB79F85CAC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Co-Worker / Colleagues</a:t>
            </a:r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22FED3-96DD-50DF-D12B-DE3C7AB8A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053857"/>
              </p:ext>
            </p:extLst>
          </p:nvPr>
        </p:nvGraphicFramePr>
        <p:xfrm>
          <a:off x="80371" y="1670240"/>
          <a:ext cx="4434840" cy="288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AD5B6D5-4FDB-C050-2539-A4A210EA1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828315"/>
              </p:ext>
            </p:extLst>
          </p:nvPr>
        </p:nvGraphicFramePr>
        <p:xfrm>
          <a:off x="4628789" y="1670240"/>
          <a:ext cx="4434840" cy="288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91438-9BBB-7F12-22C9-B736A2A0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01241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Communication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090EDA-A79C-C2DC-8DF9-38C0B3C67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629379"/>
              </p:ext>
            </p:extLst>
          </p:nvPr>
        </p:nvGraphicFramePr>
        <p:xfrm>
          <a:off x="59899" y="1670240"/>
          <a:ext cx="4434840" cy="288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9DA2D5-04FC-5F48-F0DF-36232676A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18856"/>
              </p:ext>
            </p:extLst>
          </p:nvPr>
        </p:nvGraphicFramePr>
        <p:xfrm>
          <a:off x="4649263" y="1670240"/>
          <a:ext cx="4434840" cy="288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D0126-1EA1-F7AA-F73C-C316F747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49" y="62507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Empowerment &amp; Career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6CF24C-D6EB-0E4F-0FDA-F3A07E71D1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121873"/>
              </p:ext>
            </p:extLst>
          </p:nvPr>
        </p:nvGraphicFramePr>
        <p:xfrm>
          <a:off x="54592" y="1745302"/>
          <a:ext cx="4434840" cy="277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0C7D95-ADDE-1D04-6FCC-F52DD3303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082910"/>
              </p:ext>
            </p:extLst>
          </p:nvPr>
        </p:nvGraphicFramePr>
        <p:xfrm>
          <a:off x="4654569" y="1745302"/>
          <a:ext cx="4434840" cy="277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E9659-A1D2-8A09-767E-FA1EB3CB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49" y="62507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Empowerment &amp; Career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7A2DBB-A623-D997-6F6F-A35C32BE3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88470"/>
              </p:ext>
            </p:extLst>
          </p:nvPr>
        </p:nvGraphicFramePr>
        <p:xfrm>
          <a:off x="2340863" y="1526937"/>
          <a:ext cx="4462272" cy="294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6A55-B648-366B-49D4-35449AF4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US" dirty="0"/>
              <a:t>Recognition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1AA6C7-B1ED-6502-E158-D99158331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21296"/>
              </p:ext>
            </p:extLst>
          </p:nvPr>
        </p:nvGraphicFramePr>
        <p:xfrm>
          <a:off x="64297" y="1508061"/>
          <a:ext cx="4434840" cy="296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BAAA8C-3032-CC05-557F-799A410A8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463744"/>
              </p:ext>
            </p:extLst>
          </p:nvPr>
        </p:nvGraphicFramePr>
        <p:xfrm>
          <a:off x="4644864" y="1508061"/>
          <a:ext cx="4434840" cy="296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C4606-795F-F44E-82AA-830E2F91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EF5E-F14D-841F-7C9D-397C5D27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2D50-C8FC-F223-ED35-222281720BC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Custom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E1CCC4-B3A9-6DEF-777D-1BDCA7F4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325564"/>
              </p:ext>
            </p:extLst>
          </p:nvPr>
        </p:nvGraphicFramePr>
        <p:xfrm>
          <a:off x="4648546" y="1508061"/>
          <a:ext cx="4434840" cy="302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001D2A-B2A1-F350-5ECD-D2C1AFE28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478817"/>
              </p:ext>
            </p:extLst>
          </p:nvPr>
        </p:nvGraphicFramePr>
        <p:xfrm>
          <a:off x="109728" y="1526348"/>
          <a:ext cx="4462272" cy="302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7644B-26DC-C889-9C32-3F97E882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B26D4-E685-5B51-A6F1-9E152CDF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0ED8-970D-30AD-5EF3-C6C801666DFE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Custom</a:t>
            </a:r>
            <a:endParaRPr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E55CFF-5313-8065-1E91-807DC4831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74989"/>
              </p:ext>
            </p:extLst>
          </p:nvPr>
        </p:nvGraphicFramePr>
        <p:xfrm>
          <a:off x="4621113" y="1508061"/>
          <a:ext cx="4462272" cy="295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15A955-ED1B-8695-C789-6F3FB3BD5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430"/>
              </p:ext>
            </p:extLst>
          </p:nvPr>
        </p:nvGraphicFramePr>
        <p:xfrm>
          <a:off x="60615" y="1508060"/>
          <a:ext cx="4434840" cy="295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6705B-1131-EB50-06CC-FF539D63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E0C4-7E8D-C689-F05F-69E40DB18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19A2-8131-08CB-7332-CCF3B320AC9F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Demographics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3B2DEA-61E7-C739-F015-013253AAC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804203"/>
              </p:ext>
            </p:extLst>
          </p:nvPr>
        </p:nvGraphicFramePr>
        <p:xfrm>
          <a:off x="61209" y="1508061"/>
          <a:ext cx="4462272" cy="304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1C7F22-CB2E-71B4-1F14-661550A5C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282317"/>
              </p:ext>
            </p:extLst>
          </p:nvPr>
        </p:nvGraphicFramePr>
        <p:xfrm>
          <a:off x="4620520" y="1508060"/>
          <a:ext cx="4413751" cy="304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91A49-142B-3B2A-824C-0CF64B9D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3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8BFA61-84CD-8F51-B899-578A6CF86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94908"/>
              </p:ext>
            </p:extLst>
          </p:nvPr>
        </p:nvGraphicFramePr>
        <p:xfrm>
          <a:off x="100994" y="1642942"/>
          <a:ext cx="4389120" cy="290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F9F91B-17F9-0467-4502-7455AB72B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32445"/>
              </p:ext>
            </p:extLst>
          </p:nvPr>
        </p:nvGraphicFramePr>
        <p:xfrm>
          <a:off x="4653886" y="1642942"/>
          <a:ext cx="4389120" cy="290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885C4-A55E-7D03-CF31-839E5B93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0268-D500-0108-B0E5-78267BC2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F2B7-9D26-A77E-B691-57C5CD62323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E13974-4183-D2FE-A929-A359B9EE66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759107"/>
              </p:ext>
            </p:extLst>
          </p:nvPr>
        </p:nvGraphicFramePr>
        <p:xfrm>
          <a:off x="4689764" y="1510924"/>
          <a:ext cx="4344508" cy="29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28F422A-07AD-C003-DE79-62B696AB8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605986"/>
              </p:ext>
            </p:extLst>
          </p:nvPr>
        </p:nvGraphicFramePr>
        <p:xfrm>
          <a:off x="109728" y="1520068"/>
          <a:ext cx="4462272" cy="293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356C-EF71-D122-B587-014AC481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CD44-CFFB-9ABB-6265-B2EF58D5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7A32-CBAD-54B9-2A55-A4B6001FB64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3F055E-89C2-40FE-F8E8-971ABB013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546173"/>
              </p:ext>
            </p:extLst>
          </p:nvPr>
        </p:nvGraphicFramePr>
        <p:xfrm>
          <a:off x="107227" y="1510924"/>
          <a:ext cx="4434840" cy="295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E89221-0903-1E13-9175-8FC13898E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82066"/>
              </p:ext>
            </p:extLst>
          </p:nvPr>
        </p:nvGraphicFramePr>
        <p:xfrm>
          <a:off x="4647062" y="1510924"/>
          <a:ext cx="4434840" cy="295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9A7638-B8E7-4444-0CB4-CDD5B5AE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A1EC-1DAC-478C-62E8-E101A0B28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DED0-8985-B09F-B0DF-3700EC741FD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82710" y="514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CFCE0C-2631-E653-593F-EBE7C827E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55686"/>
              </p:ext>
            </p:extLst>
          </p:nvPr>
        </p:nvGraphicFramePr>
        <p:xfrm>
          <a:off x="2032000" y="1510924"/>
          <a:ext cx="5080000" cy="292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F82B7-3A6A-6AC0-F6A9-2D5F573A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0992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Senior Leadership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4A4EF6F-794B-2FF4-9BDD-F95094BC3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107300"/>
              </p:ext>
            </p:extLst>
          </p:nvPr>
        </p:nvGraphicFramePr>
        <p:xfrm>
          <a:off x="66722" y="1636120"/>
          <a:ext cx="4434840" cy="291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B4F7E7-3D38-9E57-3DEA-3511A7A7D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848641"/>
              </p:ext>
            </p:extLst>
          </p:nvPr>
        </p:nvGraphicFramePr>
        <p:xfrm>
          <a:off x="4642438" y="1636120"/>
          <a:ext cx="4434840" cy="291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85EB8-974B-A90D-415E-66BFBD3C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FDBA-53C9-E91F-6A35-C1041ED0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7870-7D42-B54B-1588-0F0B8A4749E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0992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Senior Leadership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3D7E3E-9DF0-1698-41C7-FED86D838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470291"/>
              </p:ext>
            </p:extLst>
          </p:nvPr>
        </p:nvGraphicFramePr>
        <p:xfrm>
          <a:off x="2426855" y="1504099"/>
          <a:ext cx="4462272" cy="290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50C69-F621-F893-7ADC-05E2A75C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7CDE1F-9AC9-7177-F1C6-44CAE9D5D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26209"/>
              </p:ext>
            </p:extLst>
          </p:nvPr>
        </p:nvGraphicFramePr>
        <p:xfrm>
          <a:off x="80371" y="1688153"/>
          <a:ext cx="4434840" cy="286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247FD21-61A3-ACB8-0630-E5888D576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373478"/>
              </p:ext>
            </p:extLst>
          </p:nvPr>
        </p:nvGraphicFramePr>
        <p:xfrm>
          <a:off x="4628791" y="1688152"/>
          <a:ext cx="4434840" cy="286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FC6F7-E957-0857-007A-B1532B98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94D9-6780-8755-A719-516525496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8A67-B758-661E-F8FD-0F64DC162F8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4B9420-95D3-4F37-7DD1-785683577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559642"/>
              </p:ext>
            </p:extLst>
          </p:nvPr>
        </p:nvGraphicFramePr>
        <p:xfrm>
          <a:off x="82569" y="1656592"/>
          <a:ext cx="4434840" cy="289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A24400-A220-6068-15A1-8A2414660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954860"/>
              </p:ext>
            </p:extLst>
          </p:nvPr>
        </p:nvGraphicFramePr>
        <p:xfrm>
          <a:off x="4626591" y="1656592"/>
          <a:ext cx="4434840" cy="289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B7E9-4E43-7813-8575-81E410B1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5474"/>
      </p:ext>
    </p:extLst>
  </p:cSld>
  <p:clrMapOvr>
    <a:masterClrMapping/>
  </p:clrMapOvr>
</p:sld>
</file>

<file path=ppt/theme/theme1.xml><?xml version="1.0" encoding="utf-8"?>
<a:theme xmlns:a="http://schemas.openxmlformats.org/drawingml/2006/main" name="ConfederationCollege_WHI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federation  FONTS WHITE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</TotalTime>
  <Words>430</Words>
  <Application>Microsoft Office PowerPoint</Application>
  <PresentationFormat>On-screen Show (16:9)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bold</vt:lpstr>
      <vt:lpstr>ConfederationCollege_WHITE </vt:lpstr>
      <vt:lpstr>Employee Engagement ADMINISTRATIVE Staff Survey Results</vt:lpstr>
      <vt:lpstr>Engagement</vt:lpstr>
      <vt:lpstr>Engagement</vt:lpstr>
      <vt:lpstr>Engagement</vt:lpstr>
      <vt:lpstr>Engagement</vt:lpstr>
      <vt:lpstr>Senior Leadership</vt:lpstr>
      <vt:lpstr>Senior Leadership</vt:lpstr>
      <vt:lpstr>Direct Manager</vt:lpstr>
      <vt:lpstr>Direct Manager</vt:lpstr>
      <vt:lpstr>Direct Manager</vt:lpstr>
      <vt:lpstr>Co-Worker / Colleagues</vt:lpstr>
      <vt:lpstr>Communication</vt:lpstr>
      <vt:lpstr>Empowerment &amp; Career</vt:lpstr>
      <vt:lpstr>Empowerment &amp; Career</vt:lpstr>
      <vt:lpstr>Recognition</vt:lpstr>
      <vt:lpstr>Custom</vt:lpstr>
      <vt:lpstr>Custom</vt:lpstr>
      <vt:lpstr>Demographics</vt:lpstr>
    </vt:vector>
  </TitlesOfParts>
  <Company>Confederation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Scott</dc:creator>
  <cp:lastModifiedBy>asmauro (Anne Mauro)</cp:lastModifiedBy>
  <cp:revision>64</cp:revision>
  <cp:lastPrinted>2019-06-13T20:49:23Z</cp:lastPrinted>
  <dcterms:created xsi:type="dcterms:W3CDTF">2015-04-22T15:21:09Z</dcterms:created>
  <dcterms:modified xsi:type="dcterms:W3CDTF">2024-12-10T16:30:00Z</dcterms:modified>
</cp:coreProperties>
</file>